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b="1" dirty="0" smtClean="0"/>
              <a:t> </a:t>
            </a:r>
            <a:r>
              <a:rPr lang="ka-GE" sz="4000" b="1" dirty="0" smtClean="0">
                <a:solidFill>
                  <a:srgbClr val="FF0000"/>
                </a:solidFill>
              </a:rPr>
              <a:t>თავი 2. ოპტიკური  ბოჭკოს მუშაობის დიაპაზონები </a:t>
            </a:r>
            <a:endParaRPr lang="en-US" sz="4000" dirty="0">
              <a:solidFill>
                <a:srgbClr val="FF0000"/>
              </a:solidFill>
            </a:endParaRPr>
          </a:p>
        </p:txBody>
      </p:sp>
      <p:sp>
        <p:nvSpPr>
          <p:cNvPr id="5" name="Content Placeholder 4"/>
          <p:cNvSpPr>
            <a:spLocks noGrp="1"/>
          </p:cNvSpPr>
          <p:nvPr>
            <p:ph idx="1"/>
          </p:nvPr>
        </p:nvSpPr>
        <p:spPr/>
        <p:txBody>
          <a:bodyPr>
            <a:normAutofit/>
          </a:bodyPr>
          <a:lstStyle/>
          <a:p>
            <a:pPr algn="just">
              <a:buFont typeface="Wingdings" pitchFamily="2" charset="2"/>
              <a:buChar char="v"/>
            </a:pPr>
            <a:r>
              <a:rPr lang="ka-GE" sz="2400" dirty="0" smtClean="0"/>
              <a:t>გადაცემის ციფრული ბოჭკოვან–ოპტიკური</a:t>
            </a:r>
          </a:p>
          <a:p>
            <a:pPr algn="just">
              <a:buNone/>
            </a:pPr>
            <a:r>
              <a:rPr lang="ka-GE" sz="2400" dirty="0" smtClean="0"/>
              <a:t> სისტემების გავრცელების გარემოს წარმოადგენს ოპტიკური ბოჭკო (ობ). </a:t>
            </a:r>
            <a:endParaRPr lang="en-US" sz="2400" dirty="0" smtClean="0"/>
          </a:p>
          <a:p>
            <a:pPr>
              <a:buFont typeface="Wingdings" pitchFamily="2" charset="2"/>
              <a:buChar char="v"/>
            </a:pPr>
            <a:r>
              <a:rPr lang="ka-GE" sz="2400" dirty="0" smtClean="0"/>
              <a:t>ნახ. </a:t>
            </a:r>
            <a:r>
              <a:rPr lang="en-US" sz="2400" dirty="0" smtClean="0"/>
              <a:t>2.</a:t>
            </a:r>
            <a:r>
              <a:rPr lang="ka-GE" sz="2400" dirty="0" smtClean="0"/>
              <a:t>1 წარმოდგენილი ელექტრომაგნიტური ტალღების მუშაობის დიაპაზონები. მათ შორის გამოყოფილია რადიოდიაპაზონი</a:t>
            </a:r>
            <a:r>
              <a:rPr lang="en-US" sz="2400" dirty="0" smtClean="0"/>
              <a:t/>
            </a:r>
            <a:br>
              <a:rPr lang="en-US" sz="2400" dirty="0" smtClean="0"/>
            </a:br>
            <a:r>
              <a:rPr lang="ka-GE" sz="2400" dirty="0" smtClean="0"/>
              <a:t>, ოპტიკური დიაპაზონი და გადაცემის ბოჭკოვან–ოპტიკური სისტემების სამუშაო დიაპაზონი. </a:t>
            </a:r>
            <a:endParaRPr lang="en-US" sz="2400" dirty="0" smtClean="0"/>
          </a:p>
          <a:p>
            <a:pPr>
              <a:buFont typeface="Wingdings" pitchFamily="2" charset="2"/>
              <a:buChar char="v"/>
            </a:pPr>
            <a:r>
              <a:rPr lang="ka-GE" sz="2400" dirty="0" smtClean="0"/>
              <a:t>ოპტიკური დიაპაზონი მოიცავს ზოლს 1 ტჰც–100 ტჰც–ის ფარგლებში. </a:t>
            </a:r>
            <a:endParaRPr lang="en-US" sz="2400" dirty="0" smtClean="0"/>
          </a:p>
          <a:p>
            <a:pPr>
              <a:buFont typeface="Wingdings" pitchFamily="2" charset="2"/>
              <a:buChar char="v"/>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latin typeface="AcadNusx" pitchFamily="2" charset="0"/>
              </a:rPr>
              <a:t>sistemis</a:t>
            </a:r>
            <a:r>
              <a:rPr lang="en-US" sz="2000" b="1" dirty="0" smtClean="0">
                <a:latin typeface="AcadNusx" pitchFamily="2" charset="0"/>
              </a:rPr>
              <a:t> </a:t>
            </a:r>
            <a:r>
              <a:rPr lang="en-US" sz="2000" b="1" dirty="0" err="1" smtClean="0">
                <a:latin typeface="AcadNusx" pitchFamily="2" charset="0"/>
              </a:rPr>
              <a:t>speqtraluri</a:t>
            </a:r>
            <a:r>
              <a:rPr lang="en-US" sz="2000" b="1" dirty="0" smtClean="0">
                <a:latin typeface="AcadNusx" pitchFamily="2" charset="0"/>
              </a:rPr>
              <a:t> </a:t>
            </a:r>
            <a:r>
              <a:rPr lang="en-US" sz="2000" b="1" dirty="0" err="1" smtClean="0">
                <a:latin typeface="AcadNusx" pitchFamily="2" charset="0"/>
              </a:rPr>
              <a:t>efeqturoba</a:t>
            </a:r>
            <a:endParaRPr lang="en-US" sz="2000" b="1" dirty="0"/>
          </a:p>
        </p:txBody>
      </p:sp>
      <p:sp>
        <p:nvSpPr>
          <p:cNvPr id="3" name="Content Placeholder 2"/>
          <p:cNvSpPr>
            <a:spLocks noGrp="1"/>
          </p:cNvSpPr>
          <p:nvPr>
            <p:ph idx="1"/>
          </p:nvPr>
        </p:nvSpPr>
        <p:spPr>
          <a:xfrm>
            <a:off x="457200" y="1295400"/>
            <a:ext cx="8229600" cy="4525963"/>
          </a:xfrm>
        </p:spPr>
        <p:txBody>
          <a:bodyPr>
            <a:normAutofit/>
          </a:bodyPr>
          <a:lstStyle/>
          <a:p>
            <a:pPr>
              <a:buNone/>
            </a:pPr>
            <a:r>
              <a:rPr lang="en-US" sz="2000" dirty="0" smtClean="0"/>
              <a:t> </a:t>
            </a:r>
          </a:p>
          <a:p>
            <a:r>
              <a:rPr lang="en-US" sz="2000" dirty="0" err="1" smtClean="0">
                <a:latin typeface="AcadNusx" pitchFamily="2" charset="0"/>
              </a:rPr>
              <a:t>sistemis</a:t>
            </a:r>
            <a:r>
              <a:rPr lang="en-US" sz="2000" dirty="0" smtClean="0">
                <a:latin typeface="AcadNusx" pitchFamily="2" charset="0"/>
              </a:rPr>
              <a:t> </a:t>
            </a:r>
            <a:r>
              <a:rPr lang="en-US" sz="2000" dirty="0" err="1" smtClean="0">
                <a:latin typeface="AcadNusx" pitchFamily="2" charset="0"/>
              </a:rPr>
              <a:t>speqtraluri</a:t>
            </a:r>
            <a:r>
              <a:rPr lang="en-US" sz="2000" dirty="0" smtClean="0">
                <a:latin typeface="AcadNusx" pitchFamily="2" charset="0"/>
              </a:rPr>
              <a:t> </a:t>
            </a:r>
            <a:r>
              <a:rPr lang="en-US" sz="2000" dirty="0" err="1" smtClean="0">
                <a:latin typeface="AcadNusx" pitchFamily="2" charset="0"/>
              </a:rPr>
              <a:t>efeqturoba</a:t>
            </a:r>
            <a:r>
              <a:rPr lang="en-US" sz="2000" dirty="0" smtClean="0">
                <a:latin typeface="AcadNusx" pitchFamily="2" charset="0"/>
              </a:rPr>
              <a:t> </a:t>
            </a:r>
            <a:r>
              <a:rPr lang="en-US" sz="2000" dirty="0" err="1" smtClean="0">
                <a:latin typeface="AcadNusx" pitchFamily="2" charset="0"/>
              </a:rPr>
              <a:t>ganisazRvreba</a:t>
            </a:r>
            <a:r>
              <a:rPr lang="en-US" sz="2000" dirty="0" smtClean="0">
                <a:latin typeface="AcadNusx" pitchFamily="2" charset="0"/>
              </a:rPr>
              <a:t>,  </a:t>
            </a:r>
            <a:r>
              <a:rPr lang="en-US" sz="2000" dirty="0" err="1" smtClean="0">
                <a:latin typeface="AcadNusx" pitchFamily="2" charset="0"/>
              </a:rPr>
              <a:t>rogorc</a:t>
            </a:r>
            <a:r>
              <a:rPr lang="en-US" sz="2000" dirty="0" smtClean="0">
                <a:latin typeface="AcadNusx" pitchFamily="2" charset="0"/>
              </a:rPr>
              <a:t> </a:t>
            </a:r>
            <a:r>
              <a:rPr lang="en-US" sz="2000" dirty="0" err="1" smtClean="0">
                <a:latin typeface="AcadNusx" pitchFamily="2" charset="0"/>
              </a:rPr>
              <a:t>arxis</a:t>
            </a:r>
            <a:r>
              <a:rPr lang="en-US" sz="2000" dirty="0" smtClean="0">
                <a:latin typeface="AcadNusx" pitchFamily="2" charset="0"/>
              </a:rPr>
              <a:t> </a:t>
            </a:r>
            <a:r>
              <a:rPr lang="en-US" sz="2000" dirty="0" err="1" smtClean="0">
                <a:latin typeface="AcadNusx" pitchFamily="2" charset="0"/>
              </a:rPr>
              <a:t>sixSirul</a:t>
            </a:r>
            <a:r>
              <a:rPr lang="en-US" sz="2000" dirty="0" smtClean="0">
                <a:latin typeface="AcadNusx" pitchFamily="2" charset="0"/>
              </a:rPr>
              <a:t> </a:t>
            </a:r>
            <a:r>
              <a:rPr lang="en-US" sz="2000" dirty="0" err="1" smtClean="0">
                <a:latin typeface="AcadNusx" pitchFamily="2" charset="0"/>
              </a:rPr>
              <a:t>zolze</a:t>
            </a:r>
            <a:r>
              <a:rPr lang="en-US" sz="2000" dirty="0" smtClean="0">
                <a:latin typeface="AcadNusx" pitchFamily="2" charset="0"/>
              </a:rPr>
              <a:t> </a:t>
            </a:r>
            <a:r>
              <a:rPr lang="en-US" sz="2000" dirty="0" err="1" smtClean="0">
                <a:latin typeface="AcadNusx" pitchFamily="2" charset="0"/>
              </a:rPr>
              <a:t>mosuli</a:t>
            </a:r>
            <a:r>
              <a:rPr lang="en-US" sz="2000" dirty="0" smtClean="0">
                <a:latin typeface="AcadNusx" pitchFamily="2" charset="0"/>
              </a:rPr>
              <a:t> </a:t>
            </a:r>
            <a:r>
              <a:rPr lang="en-US" sz="2000" dirty="0" err="1" smtClean="0">
                <a:latin typeface="AcadNusx" pitchFamily="2" charset="0"/>
              </a:rPr>
              <a:t>gadacemis</a:t>
            </a:r>
            <a:r>
              <a:rPr lang="en-US" sz="2000" dirty="0" smtClean="0">
                <a:latin typeface="AcadNusx" pitchFamily="2" charset="0"/>
              </a:rPr>
              <a:t> </a:t>
            </a:r>
            <a:r>
              <a:rPr lang="en-US" sz="2000" dirty="0" err="1" smtClean="0">
                <a:latin typeface="AcadNusx" pitchFamily="2" charset="0"/>
              </a:rPr>
              <a:t>siCqare</a:t>
            </a:r>
            <a:r>
              <a:rPr lang="en-US" sz="2000" dirty="0" smtClean="0">
                <a:latin typeface="AcadNusx" pitchFamily="2" charset="0"/>
              </a:rPr>
              <a:t>:</a:t>
            </a:r>
          </a:p>
          <a:p>
            <a:r>
              <a:rPr lang="en-US" sz="2000" dirty="0" smtClean="0"/>
              <a:t>	</a:t>
            </a:r>
            <a:r>
              <a:rPr lang="en-US" sz="1600" dirty="0" smtClean="0"/>
              <a:t>                    </a:t>
            </a:r>
            <a:r>
              <a:rPr lang="en-US" sz="1800" dirty="0" smtClean="0"/>
              <a:t> Y=V/F                                                              (</a:t>
            </a:r>
            <a:r>
              <a:rPr lang="ka-GE" sz="1800" dirty="0" smtClean="0"/>
              <a:t>2.1</a:t>
            </a:r>
            <a:r>
              <a:rPr lang="en-US" sz="1800" dirty="0" smtClean="0"/>
              <a:t>)</a:t>
            </a:r>
          </a:p>
          <a:p>
            <a:r>
              <a:rPr lang="ka-GE" sz="2000" dirty="0" smtClean="0"/>
              <a:t>სადაც, </a:t>
            </a:r>
            <a:r>
              <a:rPr lang="en-US" sz="2000" dirty="0" smtClean="0"/>
              <a:t>V- </a:t>
            </a:r>
            <a:r>
              <a:rPr lang="ka-GE" sz="2000" dirty="0" smtClean="0"/>
              <a:t>გადაცემის სიჩქარეა, </a:t>
            </a:r>
            <a:r>
              <a:rPr lang="en-US" sz="2000" dirty="0" smtClean="0"/>
              <a:t>   F</a:t>
            </a:r>
            <a:r>
              <a:rPr lang="ka-GE" sz="2000" dirty="0" smtClean="0"/>
              <a:t>–არხის გატარების ზოლია.</a:t>
            </a:r>
            <a:br>
              <a:rPr lang="ka-GE" sz="2000" dirty="0" smtClean="0"/>
            </a:br>
            <a:r>
              <a:rPr lang="ka-GE" sz="2000" dirty="0" smtClean="0"/>
              <a:t> </a:t>
            </a:r>
            <a:r>
              <a:rPr lang="en-US" sz="2000" dirty="0" smtClean="0"/>
              <a:t>       </a:t>
            </a:r>
          </a:p>
          <a:p>
            <a:r>
              <a:rPr lang="en-US" sz="2000" dirty="0" smtClean="0"/>
              <a:t>                           </a:t>
            </a:r>
            <a:r>
              <a:rPr lang="ka-GE" sz="2000" dirty="0" smtClean="0"/>
              <a:t>C=F lg</a:t>
            </a:r>
            <a:r>
              <a:rPr lang="ka-GE" sz="2000" baseline="-25000" dirty="0" smtClean="0"/>
              <a:t>2</a:t>
            </a:r>
            <a:r>
              <a:rPr lang="ka-GE" sz="2000" dirty="0" smtClean="0"/>
              <a:t>(1+P</a:t>
            </a:r>
            <a:r>
              <a:rPr lang="ka-GE" sz="2000" baseline="-25000" dirty="0" smtClean="0"/>
              <a:t>სიგნ</a:t>
            </a:r>
            <a:r>
              <a:rPr lang="ka-GE" sz="2000" dirty="0" smtClean="0"/>
              <a:t>/P</a:t>
            </a:r>
            <a:r>
              <a:rPr lang="ka-GE" sz="2000" baseline="-25000" dirty="0" smtClean="0"/>
              <a:t>ხელშ</a:t>
            </a:r>
            <a:r>
              <a:rPr lang="ka-GE" sz="2000" dirty="0" smtClean="0"/>
              <a:t>)                            (2.2)</a:t>
            </a:r>
            <a:endParaRPr lang="en-US" sz="2000" dirty="0" smtClean="0"/>
          </a:p>
          <a:p>
            <a:r>
              <a:rPr lang="ka-GE" sz="1200" i="1" dirty="0" smtClean="0"/>
              <a:t>C</a:t>
            </a:r>
            <a:r>
              <a:rPr lang="ka-GE" sz="1200" dirty="0" smtClean="0"/>
              <a:t> — არხის ტევადობაა, ბიტი/сწმ;</a:t>
            </a:r>
            <a:br>
              <a:rPr lang="ka-GE" sz="1200" dirty="0" smtClean="0"/>
            </a:br>
            <a:r>
              <a:rPr lang="ka-GE" sz="1200" i="1" dirty="0" smtClean="0"/>
              <a:t> F</a:t>
            </a:r>
            <a:r>
              <a:rPr lang="ka-GE" sz="1200" dirty="0" smtClean="0"/>
              <a:t>—არხის გატარების ზოლია, ჰც; </a:t>
            </a:r>
            <a:br>
              <a:rPr lang="ka-GE" sz="1200" dirty="0" smtClean="0"/>
            </a:br>
            <a:r>
              <a:rPr lang="ka-GE" sz="1200" i="1" dirty="0" smtClean="0"/>
              <a:t>P</a:t>
            </a:r>
            <a:r>
              <a:rPr lang="ka-GE" sz="1200" i="1" baseline="-25000" dirty="0" smtClean="0"/>
              <a:t>სიგნ</a:t>
            </a:r>
            <a:r>
              <a:rPr lang="ka-GE" sz="1200" i="1" dirty="0" smtClean="0"/>
              <a:t> </a:t>
            </a:r>
            <a:r>
              <a:rPr lang="ka-GE" sz="1200" dirty="0" smtClean="0"/>
              <a:t>   — სიგნალის სრული სიმძლავრეა გატარების ზოლში, ვტ ან ვ2;</a:t>
            </a:r>
            <a:r>
              <a:rPr lang="ka-GE" sz="1200" i="1" dirty="0" smtClean="0"/>
              <a:t> </a:t>
            </a:r>
            <a:br>
              <a:rPr lang="ka-GE" sz="1200" i="1" dirty="0" smtClean="0"/>
            </a:br>
            <a:r>
              <a:rPr lang="ka-GE" sz="1200" i="1" dirty="0" smtClean="0"/>
              <a:t>P</a:t>
            </a:r>
            <a:r>
              <a:rPr lang="ka-GE" sz="1200" i="1" baseline="-25000" dirty="0" smtClean="0"/>
              <a:t>ხმაურ </a:t>
            </a:r>
            <a:r>
              <a:rPr lang="ka-GE" sz="1200" i="1" dirty="0" smtClean="0"/>
              <a:t> </a:t>
            </a:r>
            <a:r>
              <a:rPr lang="ka-GE" sz="1200" dirty="0" smtClean="0"/>
              <a:t> — სრული ხმაური სიმძლავრეა გატარების ზოლში, ვტ ან ვ2; </a:t>
            </a:r>
            <a:br>
              <a:rPr lang="ka-GE" sz="1200" dirty="0" smtClean="0"/>
            </a:br>
            <a:r>
              <a:rPr lang="ka-GE" sz="1200" dirty="0" smtClean="0"/>
              <a:t>P</a:t>
            </a:r>
            <a:r>
              <a:rPr lang="ka-GE" sz="1200" baseline="-25000" dirty="0" smtClean="0"/>
              <a:t>სიგნ</a:t>
            </a:r>
            <a:r>
              <a:rPr lang="ka-GE" sz="1200" dirty="0" smtClean="0"/>
              <a:t>/P</a:t>
            </a:r>
            <a:r>
              <a:rPr lang="ka-GE" sz="1200" baseline="-25000" dirty="0" smtClean="0"/>
              <a:t>ხელშ</a:t>
            </a:r>
            <a:r>
              <a:rPr lang="ka-GE" sz="1200" dirty="0" smtClean="0"/>
              <a:t>)—სიგნალი –ხელშეშლა ფარდობა(SNR), როგორც სიმძლავრეების ფარდობა; ხმაური– წარმოადგენს გაუსის ხმაურს</a:t>
            </a:r>
            <a:endParaRPr lang="en-US" sz="1200" dirty="0" smtClean="0"/>
          </a:p>
          <a:p>
            <a:r>
              <a:rPr lang="ka-GE" sz="1200" dirty="0" smtClean="0"/>
              <a:t>შენონ–ხარტლის თეორემა ზღუდავს საინფორმაციონ სიჩქარეს (ბტ/წმ) არხის  მოცემული გატარების ზოლისა და „სიგნალი/ხელშეშლა“ ფარდობისათვის. სიჩქარის გაზრდისათვის აუცილებელია სასარგებლო სიგნალის დონის გაზრდა ხმაურის დონესთან შედარებით.</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latin typeface="Sylfaen" pitchFamily="18" charset="0"/>
              </a:rPr>
              <a:t>არხის გამტარუნარიანობა შენონის მიხედვით შეესაბამება შენონის სპექტრალურ ეფექტურობას</a:t>
            </a:r>
            <a:r>
              <a:rPr lang="en-US" sz="1600" dirty="0" smtClean="0">
                <a:latin typeface="Geo_Arial" pitchFamily="34" charset="0"/>
              </a:rPr>
              <a:t/>
            </a:r>
            <a:br>
              <a:rPr lang="en-US" sz="1600" dirty="0" smtClean="0">
                <a:latin typeface="Geo_Arial" pitchFamily="34" charset="0"/>
              </a:rPr>
            </a:br>
            <a:endParaRPr lang="en-US" sz="1600" dirty="0">
              <a:latin typeface="Geo_Arial" pitchFamily="34" charset="0"/>
            </a:endParaRPr>
          </a:p>
        </p:txBody>
      </p:sp>
      <p:sp>
        <p:nvSpPr>
          <p:cNvPr id="3" name="Content Placeholder 2"/>
          <p:cNvSpPr>
            <a:spLocks noGrp="1"/>
          </p:cNvSpPr>
          <p:nvPr>
            <p:ph idx="1"/>
          </p:nvPr>
        </p:nvSpPr>
        <p:spPr/>
        <p:txBody>
          <a:bodyPr>
            <a:normAutofit/>
          </a:bodyPr>
          <a:lstStyle/>
          <a:p>
            <a:endParaRPr lang="en-US" sz="1600" b="1" dirty="0" smtClean="0"/>
          </a:p>
          <a:p>
            <a:endParaRPr lang="en-US" sz="1600" b="1" dirty="0" smtClean="0"/>
          </a:p>
          <a:p>
            <a:endParaRPr lang="en-US" sz="1600" b="1" dirty="0" smtClean="0"/>
          </a:p>
          <a:p>
            <a:r>
              <a:rPr lang="en-US" sz="1600" b="1" dirty="0" smtClean="0"/>
              <a:t>                                                                                   </a:t>
            </a:r>
            <a:endParaRPr lang="en-US" sz="1600" dirty="0" smtClean="0"/>
          </a:p>
          <a:p>
            <a:endParaRPr lang="ka-GE" sz="1600" dirty="0" smtClean="0"/>
          </a:p>
          <a:p>
            <a:pPr>
              <a:buNone/>
            </a:pPr>
            <a:r>
              <a:rPr lang="ka-GE" sz="1600" dirty="0" smtClean="0"/>
              <a:t>        სადაც, C- არხის (სისტემის) ტევადობა , P</a:t>
            </a:r>
            <a:r>
              <a:rPr lang="ka-GE" sz="1600" baseline="-25000" dirty="0" smtClean="0"/>
              <a:t>სიგნ</a:t>
            </a:r>
            <a:r>
              <a:rPr lang="ka-GE" sz="1600" dirty="0" smtClean="0"/>
              <a:t>/P</a:t>
            </a:r>
            <a:r>
              <a:rPr lang="ka-GE" sz="1600" baseline="-25000" dirty="0" smtClean="0"/>
              <a:t> ხელშ</a:t>
            </a:r>
            <a:r>
              <a:rPr lang="ka-GE" sz="1600" dirty="0" smtClean="0"/>
              <a:t>–არხის (სისტემის) სიგნალი–ხელშეშლა ფარდობაა.</a:t>
            </a:r>
            <a:br>
              <a:rPr lang="ka-GE" sz="1600" dirty="0" smtClean="0"/>
            </a:br>
            <a:endParaRPr lang="ka-GE" sz="1600" dirty="0" smtClean="0"/>
          </a:p>
          <a:p>
            <a:pPr>
              <a:buNone/>
            </a:pPr>
            <a:r>
              <a:rPr lang="ka-GE" sz="1600" dirty="0" smtClean="0"/>
              <a:t>        ამრიგად, არხის ეფექტურობის </a:t>
            </a:r>
            <a:r>
              <a:rPr lang="ka-GE" sz="1600" smtClean="0"/>
              <a:t>განზომილებაა  </a:t>
            </a:r>
            <a:r>
              <a:rPr lang="ka-GE" sz="1600" smtClean="0"/>
              <a:t>(</a:t>
            </a:r>
            <a:r>
              <a:rPr lang="ka-GE" sz="1600" smtClean="0"/>
              <a:t>ბტ</a:t>
            </a:r>
            <a:r>
              <a:rPr lang="ka-GE" sz="1600" smtClean="0"/>
              <a:t>/წმ)/ჰც, </a:t>
            </a:r>
            <a:r>
              <a:rPr lang="ka-GE" sz="1600" dirty="0" smtClean="0"/>
              <a:t>ანუ გატარების ზოლის ერთეულზე (ჰც) მოსული გადაცემის სიჩქარე (ბტ.წმ). აქედან გამომდინარე, რაც მეტია არხის გატარების ზოლის ერთეულზე (ჰც, კჰც, მგჰც, გჰც, ტჰც და ა.შ.) მოსული სიჩქარე, მით მეტია მოცემული არხის გამტარუნარიანობა.   </a:t>
            </a:r>
            <a:br>
              <a:rPr lang="ka-GE" sz="1600" dirty="0" smtClean="0"/>
            </a:br>
            <a:endParaRPr lang="en-US" sz="1600" dirty="0"/>
          </a:p>
        </p:txBody>
      </p:sp>
      <p:pic>
        <p:nvPicPr>
          <p:cNvPr id="5" name="Picture 4"/>
          <p:cNvPicPr/>
          <p:nvPr/>
        </p:nvPicPr>
        <p:blipFill>
          <a:blip r:embed="rId2"/>
          <a:srcRect l="30140" t="53080" r="27147" b="41666"/>
          <a:stretch>
            <a:fillRect/>
          </a:stretch>
        </p:blipFill>
        <p:spPr bwMode="auto">
          <a:xfrm>
            <a:off x="685800" y="2112034"/>
            <a:ext cx="8305800" cy="1012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smtClean="0">
                <a:solidFill>
                  <a:srgbClr val="FF0000"/>
                </a:solidFill>
                <a:latin typeface="Sylfaen" pitchFamily="18" charset="0"/>
              </a:rPr>
              <a:t>ოპტიკურ კაბელში გადაცემული ჯამური სიჩქარე</a:t>
            </a:r>
            <a:endParaRPr lang="en-US" sz="32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ka-GE" sz="2900" dirty="0" smtClean="0">
                <a:latin typeface="Sylfaen" pitchFamily="18" charset="0"/>
              </a:rPr>
              <a:t>ოპტიკურ კაბელში გადაცემული ჯამური სიჩქარის</a:t>
            </a:r>
          </a:p>
          <a:p>
            <a:pPr>
              <a:buNone/>
            </a:pPr>
            <a:r>
              <a:rPr lang="ka-GE" sz="2900" dirty="0" smtClean="0">
                <a:latin typeface="Sylfaen" pitchFamily="18" charset="0"/>
              </a:rPr>
              <a:t>    მაქსიმალური სიდიდე ფორმირდება ამ კაბელში </a:t>
            </a:r>
          </a:p>
          <a:p>
            <a:pPr>
              <a:buNone/>
            </a:pPr>
            <a:r>
              <a:rPr lang="ka-GE" sz="2900" dirty="0" smtClean="0">
                <a:latin typeface="Sylfaen" pitchFamily="18" charset="0"/>
              </a:rPr>
              <a:t>    გცბოს–ით ამოქმედებული ობ–ს გამტარუნარიანობით</a:t>
            </a:r>
            <a:r>
              <a:rPr lang="ka-GE" dirty="0" smtClean="0"/>
              <a:t> </a:t>
            </a:r>
          </a:p>
          <a:p>
            <a:pPr>
              <a:buNone/>
            </a:pPr>
            <a:endParaRPr lang="en-US" dirty="0" smtClean="0"/>
          </a:p>
          <a:p>
            <a:r>
              <a:rPr lang="en-US" dirty="0" smtClean="0"/>
              <a:t> </a:t>
            </a:r>
            <a:r>
              <a:rPr lang="ka-GE" dirty="0" smtClean="0"/>
              <a:t>                                                                 (2.4)</a:t>
            </a:r>
          </a:p>
          <a:p>
            <a:endParaRPr lang="en-US" dirty="0" smtClean="0"/>
          </a:p>
          <a:p>
            <a:r>
              <a:rPr lang="ka-GE" sz="2900" dirty="0" smtClean="0"/>
              <a:t>სადაც</a:t>
            </a:r>
            <a:r>
              <a:rPr lang="ka-GE" dirty="0" smtClean="0"/>
              <a:t>,                                                      (2.5)</a:t>
            </a:r>
          </a:p>
          <a:p>
            <a:pPr>
              <a:buNone/>
            </a:pPr>
            <a:endParaRPr lang="en-US" dirty="0" smtClean="0"/>
          </a:p>
          <a:p>
            <a:r>
              <a:rPr lang="ka-GE" sz="2900" dirty="0" smtClean="0"/>
              <a:t>სადაც, n</a:t>
            </a:r>
            <a:r>
              <a:rPr lang="ka-GE" sz="2900" baseline="-25000" dirty="0" smtClean="0"/>
              <a:t>ობ/ოკ </a:t>
            </a:r>
            <a:r>
              <a:rPr lang="ka-GE" sz="2900" dirty="0" smtClean="0"/>
              <a:t>– ოკ–ში ობ–ს რაოდენობაა, n</a:t>
            </a:r>
            <a:r>
              <a:rPr lang="ka-GE" sz="2900" baseline="-25000" dirty="0" smtClean="0"/>
              <a:t>ობ/გცბოს</a:t>
            </a:r>
            <a:r>
              <a:rPr lang="ka-GE" sz="2900" dirty="0" smtClean="0"/>
              <a:t>  -</a:t>
            </a:r>
          </a:p>
          <a:p>
            <a:pPr>
              <a:buNone/>
            </a:pPr>
            <a:r>
              <a:rPr lang="ka-GE" sz="2900" dirty="0" smtClean="0"/>
              <a:t>     </a:t>
            </a:r>
            <a:r>
              <a:rPr lang="ka-GE" sz="2900" dirty="0" smtClean="0">
                <a:latin typeface="Sylfaen" pitchFamily="18" charset="0"/>
              </a:rPr>
              <a:t>გცბოს–ით ამოქმედებული ობ–ს რაოდენობაა</a:t>
            </a:r>
            <a:r>
              <a:rPr lang="ka-GE" sz="2900" dirty="0" smtClean="0"/>
              <a:t>      </a:t>
            </a:r>
            <a:r>
              <a:rPr lang="ka-GE" dirty="0" smtClean="0"/>
              <a:t/>
            </a:r>
            <a:br>
              <a:rPr lang="ka-GE" dirty="0" smtClean="0"/>
            </a:br>
            <a:endParaRPr lang="en-US" dirty="0"/>
          </a:p>
        </p:txBody>
      </p:sp>
      <p:pic>
        <p:nvPicPr>
          <p:cNvPr id="5" name="Picture 4" descr="form_2-5.JPG"/>
          <p:cNvPicPr>
            <a:picLocks noChangeAspect="1"/>
          </p:cNvPicPr>
          <p:nvPr/>
        </p:nvPicPr>
        <p:blipFill>
          <a:blip r:embed="rId2"/>
          <a:stretch>
            <a:fillRect/>
          </a:stretch>
        </p:blipFill>
        <p:spPr>
          <a:xfrm>
            <a:off x="2133600" y="3850893"/>
            <a:ext cx="2895600" cy="670829"/>
          </a:xfrm>
          <a:prstGeom prst="rect">
            <a:avLst/>
          </a:prstGeom>
        </p:spPr>
      </p:pic>
      <p:pic>
        <p:nvPicPr>
          <p:cNvPr id="6" name="Picture 5" descr="form_2-4.JPG"/>
          <p:cNvPicPr>
            <a:picLocks noChangeAspect="1"/>
          </p:cNvPicPr>
          <p:nvPr/>
        </p:nvPicPr>
        <p:blipFill>
          <a:blip r:embed="rId3"/>
          <a:stretch>
            <a:fillRect/>
          </a:stretch>
        </p:blipFill>
        <p:spPr>
          <a:xfrm>
            <a:off x="2209800" y="2895600"/>
            <a:ext cx="2286000" cy="8229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ნახ. 2</a:t>
            </a:r>
            <a:r>
              <a:rPr lang="en-US" sz="2800" b="1" dirty="0" smtClean="0"/>
              <a:t>.</a:t>
            </a:r>
            <a:r>
              <a:rPr lang="ka-GE" sz="2800" b="1" dirty="0" smtClean="0"/>
              <a:t>8 . მინის ოპტიკური ბოჭკოს მილევის სპექტრალური მახასიათებლები</a:t>
            </a:r>
            <a:endParaRPr lang="en-US" sz="2800" dirty="0"/>
          </a:p>
        </p:txBody>
      </p:sp>
      <p:pic>
        <p:nvPicPr>
          <p:cNvPr id="4" name="Content Placeholder 3" descr="II-tavi_nax3.jpg"/>
          <p:cNvPicPr>
            <a:picLocks noGrp="1"/>
          </p:cNvPicPr>
          <p:nvPr>
            <p:ph idx="1"/>
          </p:nvPr>
        </p:nvPicPr>
        <p:blipFill>
          <a:blip r:embed="rId2" cstate="print"/>
          <a:stretch>
            <a:fillRect/>
          </a:stretch>
        </p:blipFill>
        <p:spPr>
          <a:xfrm>
            <a:off x="990600" y="1752600"/>
            <a:ext cx="7010400" cy="3962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800" b="1" dirty="0" smtClean="0"/>
              <a:t>ნახ. 2.9 ერთმოდიანი მინის ოპტიკური ბოჭკოს მილევის მახასიათებლები </a:t>
            </a:r>
            <a:r>
              <a:rPr lang="en-US" sz="2800" b="1" dirty="0" smtClean="0"/>
              <a:t>ITU</a:t>
            </a:r>
            <a:r>
              <a:rPr lang="ru-RU" sz="2800" b="1" dirty="0" smtClean="0"/>
              <a:t>-Т </a:t>
            </a:r>
            <a:r>
              <a:rPr lang="en-US" sz="2800" b="1" dirty="0" smtClean="0"/>
              <a:t>G</a:t>
            </a:r>
            <a:r>
              <a:rPr lang="ru-RU" sz="2800" b="1" dirty="0" smtClean="0"/>
              <a:t>.957  </a:t>
            </a:r>
            <a:r>
              <a:rPr lang="ka-GE" sz="2800" b="1" dirty="0" smtClean="0"/>
              <a:t>რეკომენდაციების მიხედვით</a:t>
            </a:r>
            <a:endParaRPr lang="en-US" sz="2800" dirty="0"/>
          </a:p>
        </p:txBody>
      </p:sp>
      <p:pic>
        <p:nvPicPr>
          <p:cNvPr id="4" name="Content Placeholder 3" descr="II-tavi_nax4.jpg"/>
          <p:cNvPicPr>
            <a:picLocks noGrp="1"/>
          </p:cNvPicPr>
          <p:nvPr>
            <p:ph idx="1"/>
          </p:nvPr>
        </p:nvPicPr>
        <p:blipFill>
          <a:blip r:embed="rId2" cstate="print"/>
          <a:stretch>
            <a:fillRect/>
          </a:stretch>
        </p:blipFill>
        <p:spPr>
          <a:xfrm>
            <a:off x="1676400" y="1636617"/>
            <a:ext cx="6019800" cy="44531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ნახ.2.10.  G.652 ტიპის გაუმჯობესებული ობ–ს მახასიათებლები</a:t>
            </a:r>
            <a:endParaRPr lang="en-US" sz="2800" dirty="0"/>
          </a:p>
        </p:txBody>
      </p:sp>
      <p:pic>
        <p:nvPicPr>
          <p:cNvPr id="4" name="Content Placeholder 3" descr="II-tavi_nax5.jpg"/>
          <p:cNvPicPr>
            <a:picLocks noGrp="1"/>
          </p:cNvPicPr>
          <p:nvPr>
            <p:ph idx="1"/>
          </p:nvPr>
        </p:nvPicPr>
        <p:blipFill>
          <a:blip r:embed="rId2" cstate="print"/>
          <a:stretch>
            <a:fillRect/>
          </a:stretch>
        </p:blipFill>
        <p:spPr>
          <a:xfrm>
            <a:off x="914400" y="1752600"/>
            <a:ext cx="7162800" cy="4191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კითხვები და ტესტები</a:t>
            </a:r>
            <a:r>
              <a:rPr lang="en-US" sz="2400" dirty="0" smtClean="0"/>
              <a:t/>
            </a:r>
            <a:br>
              <a:rPr lang="en-US" sz="2400" dirty="0" smtClean="0"/>
            </a:br>
            <a:r>
              <a:rPr lang="en-US" sz="1400" dirty="0" smtClean="0"/>
              <a:t>I</a:t>
            </a:r>
            <a:endParaRPr lang="en-US" sz="2400" dirty="0"/>
          </a:p>
        </p:txBody>
      </p:sp>
      <p:sp>
        <p:nvSpPr>
          <p:cNvPr id="3" name="Content Placeholder 2"/>
          <p:cNvSpPr>
            <a:spLocks noGrp="1"/>
          </p:cNvSpPr>
          <p:nvPr>
            <p:ph sz="half" idx="1"/>
          </p:nvPr>
        </p:nvSpPr>
        <p:spPr/>
        <p:txBody>
          <a:bodyPr>
            <a:normAutofit fontScale="92500" lnSpcReduction="10000"/>
          </a:bodyPr>
          <a:lstStyle/>
          <a:p>
            <a:r>
              <a:rPr lang="ka-GE" sz="1400" dirty="0" smtClean="0"/>
              <a:t>2.1. რომელ სიხშირეებს მოიცავს ზოგადად ელექტრომაგნიტური ტალღების (რადიო) დიაპაზონი?</a:t>
            </a:r>
            <a:endParaRPr lang="en-US" sz="1400" dirty="0" smtClean="0"/>
          </a:p>
          <a:p>
            <a:r>
              <a:rPr lang="ka-GE" sz="1400" dirty="0" smtClean="0"/>
              <a:t>2.2. რომელ სიხშირეებს მოიცავს  ოპტიკური დიაპაზონი?</a:t>
            </a:r>
            <a:br>
              <a:rPr lang="ka-GE" sz="1400" dirty="0" smtClean="0"/>
            </a:br>
            <a:r>
              <a:rPr lang="ka-GE" sz="1400" dirty="0" smtClean="0"/>
              <a:t>ოპტიკური დიაპაზონი მოიცავს:</a:t>
            </a:r>
            <a:br>
              <a:rPr lang="ka-GE" sz="1400" dirty="0" smtClean="0"/>
            </a:br>
            <a:r>
              <a:rPr lang="ka-GE" sz="1400" dirty="0" smtClean="0"/>
              <a:t>ა)სიხშირეთა ზოლს  1 ტჰც–დან 1000 ტგც–მდე.</a:t>
            </a:r>
            <a:br>
              <a:rPr lang="ka-GE" sz="1400" dirty="0" smtClean="0"/>
            </a:br>
            <a:r>
              <a:rPr lang="ka-GE" sz="1400" dirty="0" smtClean="0"/>
              <a:t> ოპტიკური დიაპაზონიდან რომელია ხილვადი?</a:t>
            </a:r>
            <a:br>
              <a:rPr lang="ka-GE" sz="1400" dirty="0" smtClean="0"/>
            </a:br>
            <a:r>
              <a:rPr lang="ka-GE" sz="1400" dirty="0" smtClean="0"/>
              <a:t>ხილვადი დიაპაზონია ოპტიკური ტალღების შუალედი: 400 ნმ–800 ნმ</a:t>
            </a:r>
          </a:p>
          <a:p>
            <a:r>
              <a:rPr lang="ka-GE" sz="1400" dirty="0" smtClean="0"/>
              <a:t/>
            </a:r>
            <a:br>
              <a:rPr lang="ka-GE" sz="1400" dirty="0" smtClean="0"/>
            </a:br>
            <a:r>
              <a:rPr lang="ka-GE" sz="1400" dirty="0" smtClean="0"/>
              <a:t> 2.3.დაასახელეთ ოპტიკური ბოჭკოს გამჭვირვალობის სამი ფანაჯარა და გაფართოებული დიაპაზონი. მიუთითეთ ტალღის სიგრძეები და დიაპაზონები.</a:t>
            </a:r>
          </a:p>
          <a:p>
            <a:r>
              <a:rPr lang="ka-GE" sz="1400" dirty="0" smtClean="0"/>
              <a:t/>
            </a:r>
            <a:br>
              <a:rPr lang="ka-GE" sz="1400" dirty="0" smtClean="0"/>
            </a:br>
            <a:r>
              <a:rPr lang="ka-GE" sz="1400" dirty="0" smtClean="0"/>
              <a:t>2.4.გამჭვირვალობის და გაფართოებული დიაპაზონებიდან რომელ დიაპაზონს აქვს ყველაზე ფართო გატარების ზოლი?</a:t>
            </a:r>
            <a:br>
              <a:rPr lang="ka-GE" sz="1400" dirty="0" smtClean="0"/>
            </a:br>
            <a:r>
              <a:rPr lang="ka-GE" sz="1400" dirty="0" smtClean="0"/>
              <a:t> </a:t>
            </a:r>
            <a:r>
              <a:rPr lang="ka-GE" sz="1600" dirty="0" smtClean="0"/>
              <a:t/>
            </a:r>
            <a:br>
              <a:rPr lang="ka-GE" sz="1600" dirty="0" smtClean="0"/>
            </a:br>
            <a:endParaRPr lang="en-US" sz="1600" dirty="0"/>
          </a:p>
        </p:txBody>
      </p:sp>
      <p:sp>
        <p:nvSpPr>
          <p:cNvPr id="4" name="Content Placeholder 3"/>
          <p:cNvSpPr>
            <a:spLocks noGrp="1"/>
          </p:cNvSpPr>
          <p:nvPr>
            <p:ph sz="half" idx="2"/>
          </p:nvPr>
        </p:nvSpPr>
        <p:spPr/>
        <p:txBody>
          <a:bodyPr>
            <a:normAutofit fontScale="92500" lnSpcReduction="10000"/>
          </a:bodyPr>
          <a:lstStyle/>
          <a:p>
            <a:r>
              <a:rPr lang="ka-GE" sz="1200" dirty="0" smtClean="0"/>
              <a:t>2.5. შეაფასეთ </a:t>
            </a:r>
            <a:r>
              <a:rPr lang="ro-RO" sz="1200" dirty="0" smtClean="0"/>
              <a:t> </a:t>
            </a:r>
            <a:r>
              <a:rPr lang="ka-GE" sz="1200" dirty="0" smtClean="0">
                <a:latin typeface="Sylfaen" pitchFamily="18" charset="0"/>
              </a:rPr>
              <a:t>გაუმჯობესებული </a:t>
            </a:r>
            <a:r>
              <a:rPr lang="ro-RO" sz="1200" dirty="0" smtClean="0"/>
              <a:t> G.652  </a:t>
            </a:r>
            <a:r>
              <a:rPr lang="ka-GE" sz="1200" dirty="0" smtClean="0"/>
              <a:t>მინაბოჭკოს ოპტიკური დიაპაზონები და გამტარუნარიანობა ცხრ.</a:t>
            </a:r>
            <a:r>
              <a:rPr lang="ro-RO" sz="1200" dirty="0" smtClean="0"/>
              <a:t>.2</a:t>
            </a:r>
            <a:r>
              <a:rPr lang="ka-GE" sz="1200" dirty="0" smtClean="0"/>
              <a:t>.2–ის მიხედვით.</a:t>
            </a:r>
          </a:p>
          <a:p>
            <a:r>
              <a:rPr lang="ka-GE" sz="1200" dirty="0" smtClean="0"/>
              <a:t/>
            </a:r>
            <a:br>
              <a:rPr lang="ka-GE" sz="1200" dirty="0" smtClean="0"/>
            </a:br>
            <a:r>
              <a:rPr lang="ka-GE" sz="1200" dirty="0" smtClean="0"/>
              <a:t>2.6. გამოთვალეთ გბოს–ის ერთ–ერთი ფართოდ გამოყენებული ტალღის სიგრძის 1300 ნმ (გამჭვირვალობის მე–2 ფანჯარა)  ექვივალენტური სიხშირე მაგ. 2–ის მიხედვით.</a:t>
            </a:r>
          </a:p>
          <a:p>
            <a:r>
              <a:rPr lang="ka-GE" sz="1200" dirty="0" smtClean="0"/>
              <a:t/>
            </a:r>
            <a:br>
              <a:rPr lang="ka-GE" sz="1200" dirty="0" smtClean="0"/>
            </a:br>
            <a:r>
              <a:rPr lang="ka-GE" sz="1200" dirty="0" smtClean="0"/>
              <a:t>2.7. შეაფასეთ </a:t>
            </a:r>
            <a:r>
              <a:rPr lang="ka-GE" sz="1200" i="1" dirty="0" smtClean="0"/>
              <a:t>ობ–ს მილევა ტალღის სიგრძისაგან დამოკიდებულებით</a:t>
            </a:r>
            <a:br>
              <a:rPr lang="ka-GE" sz="1200" i="1" dirty="0" smtClean="0"/>
            </a:br>
            <a:r>
              <a:rPr lang="ka-GE" sz="1200" i="1" dirty="0" smtClean="0"/>
              <a:t>გამჭვირვალობის სამი ფანჯარაისათვის ნახ. 2.6 მიხედვით. შეადარეთ ეს ფანჯრები მილევის კოეფიციენტის თვალსაზრისით.</a:t>
            </a:r>
          </a:p>
          <a:p>
            <a:r>
              <a:rPr lang="ka-GE" sz="1200" i="1" dirty="0" smtClean="0"/>
              <a:t/>
            </a:r>
            <a:br>
              <a:rPr lang="ka-GE" sz="1200" i="1" dirty="0" smtClean="0"/>
            </a:br>
            <a:r>
              <a:rPr lang="ka-GE" sz="1200" i="1" dirty="0" smtClean="0"/>
              <a:t>2.8.</a:t>
            </a:r>
            <a:r>
              <a:rPr lang="ka-GE" sz="1200" dirty="0" smtClean="0"/>
              <a:t>დაახასიათეთ ცხრ.2.4 მოყვანილია ITU-თ განსაზღვრული ობ–ის სტანდარტები,  ოპტიკური ბოჭკოს ლაქას მინიმალური და მაქსიმალური ზომები, ობ–ს გამოყენების მახასიათებლები: ობ–ს ტიპი,  მუშა   ტალღის სიგრძე, მილევა, დისპერსია, მულტიპლექსირების აპარატურა.</a:t>
            </a:r>
          </a:p>
          <a:p>
            <a:r>
              <a:rPr lang="ka-GE" sz="1200" dirty="0" smtClean="0"/>
              <a:t/>
            </a:r>
            <a:br>
              <a:rPr lang="ka-GE" sz="1200" dirty="0" smtClean="0"/>
            </a:br>
            <a:r>
              <a:rPr lang="ka-GE" sz="1200" dirty="0" smtClean="0"/>
              <a:t>2.9. რამდენჯერ მეტია ოპტიკური დიაპაზონის თეორიული გატარების ზოლი გამჭვირვალობის ფანჯრების მიხედვით ნაანგარიშებ  გატარების ზოლთან შედარებით და რატომ? მაგალითი 6–ს მიხედვით.</a:t>
            </a:r>
            <a:br>
              <a:rPr lang="ka-GE" sz="1200" dirty="0" smtClean="0"/>
            </a:b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a:t>
            </a:r>
            <a:endParaRPr lang="en-US" dirty="0"/>
          </a:p>
        </p:txBody>
      </p:sp>
      <p:sp>
        <p:nvSpPr>
          <p:cNvPr id="3" name="Content Placeholder 2"/>
          <p:cNvSpPr>
            <a:spLocks noGrp="1"/>
          </p:cNvSpPr>
          <p:nvPr>
            <p:ph sz="half" idx="1"/>
          </p:nvPr>
        </p:nvSpPr>
        <p:spPr/>
        <p:txBody>
          <a:bodyPr>
            <a:normAutofit fontScale="92500" lnSpcReduction="20000"/>
          </a:bodyPr>
          <a:lstStyle/>
          <a:p>
            <a:r>
              <a:rPr lang="ka-GE" sz="1600" dirty="0" smtClean="0"/>
              <a:t>2.10. განსაზღვრეთ optikur kabelSi gadacemuli jamuri siCqaris maqsimaluri sidide, თუ ამ კაბელი შედგება   ერთგვაროვანი ოპტიკური ბოჭკოებისაგან.</a:t>
            </a:r>
          </a:p>
          <a:p>
            <a:r>
              <a:rPr lang="ka-GE" sz="1600" dirty="0" smtClean="0"/>
              <a:t/>
            </a:r>
            <a:br>
              <a:rPr lang="ka-GE" sz="1600" dirty="0" smtClean="0"/>
            </a:br>
            <a:r>
              <a:rPr lang="ka-GE" sz="1600" dirty="0" smtClean="0"/>
              <a:t>2.10.1 n</a:t>
            </a:r>
            <a:r>
              <a:rPr lang="ka-GE" sz="1600" baseline="-25000" dirty="0" smtClean="0"/>
              <a:t>ობ/ოკ</a:t>
            </a:r>
            <a:r>
              <a:rPr lang="ka-GE" sz="1600" dirty="0" smtClean="0"/>
              <a:t>-24,  მულტიპლექსირების აპარატურა STM-64 (10 მბტ/წმ), რეზერვირება 1:2</a:t>
            </a:r>
          </a:p>
          <a:p>
            <a:r>
              <a:rPr lang="ka-GE" sz="1600" baseline="-25000" dirty="0" smtClean="0"/>
              <a:t/>
            </a:r>
            <a:br>
              <a:rPr lang="ka-GE" sz="1600" baseline="-25000" dirty="0" smtClean="0"/>
            </a:br>
            <a:r>
              <a:rPr lang="ka-GE" sz="1600" dirty="0" smtClean="0"/>
              <a:t>2.10.2. n</a:t>
            </a:r>
            <a:r>
              <a:rPr lang="ka-GE" sz="1600" baseline="-25000" dirty="0" smtClean="0"/>
              <a:t>ობ/ოკ   </a:t>
            </a:r>
            <a:r>
              <a:rPr lang="ka-GE" sz="1600" dirty="0" smtClean="0"/>
              <a:t>12,  მულტიპლექსირების აპარატურა STM-64 (10 მბტ/წმ), რეზერვირება 1:1</a:t>
            </a:r>
          </a:p>
          <a:p>
            <a:r>
              <a:rPr lang="ka-GE" sz="1600" baseline="-25000" dirty="0" smtClean="0"/>
              <a:t/>
            </a:r>
            <a:br>
              <a:rPr lang="ka-GE" sz="1600" baseline="-25000" dirty="0" smtClean="0"/>
            </a:br>
            <a:r>
              <a:rPr lang="ka-GE" sz="1600" dirty="0" smtClean="0"/>
              <a:t>2.10.3. n</a:t>
            </a:r>
            <a:r>
              <a:rPr lang="ka-GE" sz="1600" baseline="-25000" dirty="0" smtClean="0"/>
              <a:t>ობ/ოკ</a:t>
            </a:r>
            <a:r>
              <a:rPr lang="ka-GE" sz="1600" dirty="0" smtClean="0"/>
              <a:t>  8, მულტიპლექსირების აპარატურა CWDM-16 ლულა, თითოეულ ლულაში STM-4 (0,622 მბტ/წმ), რეზერვირება 1:1</a:t>
            </a:r>
          </a:p>
          <a:p>
            <a:r>
              <a:rPr lang="ka-GE" sz="1600" dirty="0" smtClean="0"/>
              <a:t/>
            </a:r>
            <a:br>
              <a:rPr lang="ka-GE" sz="1600" dirty="0" smtClean="0"/>
            </a:br>
            <a:r>
              <a:rPr lang="ka-GE" sz="1600" dirty="0" smtClean="0"/>
              <a:t>2.10.4.n</a:t>
            </a:r>
            <a:r>
              <a:rPr lang="ka-GE" sz="1600" baseline="-25000" dirty="0" smtClean="0"/>
              <a:t>ობ/ოკ</a:t>
            </a:r>
            <a:r>
              <a:rPr lang="ka-GE" sz="1600" dirty="0" smtClean="0"/>
              <a:t>  4, მულტიპლექსირების აპარატურა DWDM-40 ლულა, თითოეულ ლულაში STM-16 (2,5 მბტ/წმ), რეზერვირება 1:1.</a:t>
            </a:r>
            <a:br>
              <a:rPr lang="ka-GE" sz="1600" dirty="0" smtClean="0"/>
            </a:br>
            <a:endParaRPr lang="en-US" sz="1600" dirty="0"/>
          </a:p>
        </p:txBody>
      </p:sp>
      <p:sp>
        <p:nvSpPr>
          <p:cNvPr id="4" name="Content Placeholder 3"/>
          <p:cNvSpPr>
            <a:spLocks noGrp="1"/>
          </p:cNvSpPr>
          <p:nvPr>
            <p:ph sz="half" idx="2"/>
          </p:nvPr>
        </p:nvSpPr>
        <p:spPr/>
        <p:txBody>
          <a:bodyPr>
            <a:normAutofit fontScale="92500" lnSpcReduction="20000"/>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solidFill>
                  <a:srgbClr val="92D050"/>
                </a:solidFill>
              </a:rPr>
              <a:t>ნახ.2. 1. ელექტრომაგნიტური ტალღების დიაპაზონები</a:t>
            </a:r>
            <a:endParaRPr lang="en-US" sz="3200" dirty="0">
              <a:solidFill>
                <a:srgbClr val="92D050"/>
              </a:solidFill>
            </a:endParaRPr>
          </a:p>
        </p:txBody>
      </p:sp>
      <p:pic>
        <p:nvPicPr>
          <p:cNvPr id="4" name="Content Placeholder 3" descr="speqtri_naxazi.JPG"/>
          <p:cNvPicPr>
            <a:picLocks noGrp="1"/>
          </p:cNvPicPr>
          <p:nvPr>
            <p:ph idx="1"/>
          </p:nvPr>
        </p:nvPicPr>
        <p:blipFill>
          <a:blip r:embed="rId2" cstate="print"/>
          <a:stretch>
            <a:fillRect/>
          </a:stretch>
        </p:blipFill>
        <p:spPr>
          <a:xfrm>
            <a:off x="793750" y="1812131"/>
            <a:ext cx="7556500" cy="4102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dirty="0" smtClean="0">
                <a:solidFill>
                  <a:srgbClr val="00B0F0"/>
                </a:solidFill>
              </a:rPr>
              <a:t>ზოგადად</a:t>
            </a:r>
            <a:r>
              <a:rPr lang="en-US" sz="2400" dirty="0" smtClean="0"/>
              <a:t>:</a:t>
            </a:r>
            <a:r>
              <a:rPr lang="ka-GE" sz="2400" dirty="0" smtClean="0"/>
              <a:t> რადიოსიხშირული სპექტრი (300 მგჰც–1000 ტჰც) იყოფა</a:t>
            </a:r>
            <a:endParaRPr lang="en-US" sz="2400" dirty="0"/>
          </a:p>
        </p:txBody>
      </p:sp>
      <p:sp>
        <p:nvSpPr>
          <p:cNvPr id="3" name="Content Placeholder 2"/>
          <p:cNvSpPr>
            <a:spLocks noGrp="1"/>
          </p:cNvSpPr>
          <p:nvPr>
            <p:ph sz="half" idx="1"/>
          </p:nvPr>
        </p:nvSpPr>
        <p:spPr/>
        <p:txBody>
          <a:bodyPr>
            <a:normAutofit/>
          </a:bodyPr>
          <a:lstStyle/>
          <a:p>
            <a:r>
              <a:rPr lang="ka-GE" sz="2000" b="1" dirty="0" smtClean="0"/>
              <a:t>რადიო დიაპაზონად</a:t>
            </a:r>
            <a:r>
              <a:rPr lang="ka-GE" sz="2000" dirty="0" smtClean="0"/>
              <a:t> ( 300 მგჰც– 1 ტჰც</a:t>
            </a:r>
            <a:r>
              <a:rPr lang="ka-GE" sz="1600" dirty="0" smtClean="0"/>
              <a:t>), რომელიც  თავისთავად  იყოფა ქვედიაპოაზონებად</a:t>
            </a:r>
            <a:r>
              <a:rPr lang="en-US" sz="1600" dirty="0" smtClean="0"/>
              <a:t>:</a:t>
            </a:r>
          </a:p>
          <a:p>
            <a:pPr>
              <a:buNone/>
            </a:pPr>
            <a:endParaRPr lang="en-US" sz="1600" dirty="0" smtClean="0"/>
          </a:p>
          <a:p>
            <a:r>
              <a:rPr lang="ka-GE" sz="2000" dirty="0" smtClean="0"/>
              <a:t>მიკროტალღური  (300 მგჰც– 30 გჰც),  </a:t>
            </a:r>
            <a:endParaRPr lang="en-US" sz="2000" dirty="0" smtClean="0"/>
          </a:p>
          <a:p>
            <a:r>
              <a:rPr lang="ka-GE" sz="2000" dirty="0" smtClean="0"/>
              <a:t>მილიმეტრული (30 გჰც– 300 გჰც)) </a:t>
            </a:r>
            <a:endParaRPr lang="en-US" sz="2000" dirty="0" smtClean="0"/>
          </a:p>
          <a:p>
            <a:r>
              <a:rPr lang="ka-GE" sz="2000" dirty="0" smtClean="0"/>
              <a:t>სუბმილიმეტრული ქვედიაპაზონის  ნაწილი  (300 გჰც–1 ტჰც);</a:t>
            </a:r>
            <a:endParaRPr lang="en-US" sz="2000" dirty="0"/>
          </a:p>
        </p:txBody>
      </p:sp>
      <p:sp>
        <p:nvSpPr>
          <p:cNvPr id="4" name="Content Placeholder 3"/>
          <p:cNvSpPr>
            <a:spLocks noGrp="1"/>
          </p:cNvSpPr>
          <p:nvPr>
            <p:ph sz="half" idx="2"/>
          </p:nvPr>
        </p:nvSpPr>
        <p:spPr/>
        <p:txBody>
          <a:bodyPr>
            <a:normAutofit/>
          </a:bodyPr>
          <a:lstStyle/>
          <a:p>
            <a:r>
              <a:rPr lang="ka-GE" sz="2000" b="1" dirty="0" smtClean="0"/>
              <a:t>ოპტიკური დიაპაზონად </a:t>
            </a:r>
            <a:r>
              <a:rPr lang="en-US" sz="2000" b="1" dirty="0" smtClean="0"/>
              <a:t>:</a:t>
            </a:r>
          </a:p>
          <a:p>
            <a:pPr>
              <a:buNone/>
            </a:pPr>
            <a:r>
              <a:rPr lang="en-US" sz="2000" dirty="0" smtClean="0"/>
              <a:t>          </a:t>
            </a:r>
            <a:r>
              <a:rPr lang="ka-GE" sz="2000" dirty="0" smtClean="0"/>
              <a:t>(1 ტჰც–1000 ტჰც)</a:t>
            </a:r>
            <a:r>
              <a:rPr lang="en-US" sz="2000" dirty="0" smtClean="0"/>
              <a:t>,</a:t>
            </a:r>
          </a:p>
          <a:p>
            <a:r>
              <a:rPr lang="ka-GE" sz="2000" dirty="0" smtClean="0"/>
              <a:t> მათ შორის ხილვადი დიაპაზონი</a:t>
            </a:r>
            <a:r>
              <a:rPr lang="en-US" sz="2000" dirty="0" smtClean="0"/>
              <a:t>: </a:t>
            </a:r>
            <a:r>
              <a:rPr lang="ka-GE" sz="1600" dirty="0" smtClean="0"/>
              <a:t>მოიცავს 400 ნმ–800 ნმ (დაზუსტებით 380–670 ნმ ზოლს). </a:t>
            </a:r>
            <a:endParaRPr lang="en-US" sz="1600" dirty="0" smtClean="0"/>
          </a:p>
          <a:p>
            <a:endParaRPr lang="en-US" sz="1600" dirty="0" smtClean="0"/>
          </a:p>
          <a:p>
            <a:r>
              <a:rPr lang="en-US" sz="1600" dirty="0" smtClean="0"/>
              <a:t/>
            </a:r>
            <a:br>
              <a:rPr lang="en-US" sz="1600" dirty="0" smtClean="0"/>
            </a:br>
            <a:r>
              <a:rPr lang="ka-GE" sz="1600" dirty="0" smtClean="0"/>
              <a:t> </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ka-GE" sz="1800" b="1" dirty="0" smtClean="0"/>
              <a:t>ნახ. </a:t>
            </a:r>
            <a:r>
              <a:rPr lang="ka-GE" sz="1800" b="1" smtClean="0"/>
              <a:t>2.2.</a:t>
            </a:r>
            <a:r>
              <a:rPr lang="ka-GE" sz="1800" b="1" smtClean="0">
                <a:solidFill>
                  <a:srgbClr val="FF0000"/>
                </a:solidFill>
              </a:rPr>
              <a:t> </a:t>
            </a:r>
            <a:r>
              <a:rPr lang="ka-GE" sz="1800" b="1" dirty="0" smtClean="0">
                <a:solidFill>
                  <a:srgbClr val="FF0000"/>
                </a:solidFill>
              </a:rPr>
              <a:t>ელექტრომაგნიტური ტალღების სპექტრი: საერთო ხედი(ზემოთ);  დეტალური (ქვემოთ)</a:t>
            </a:r>
            <a:endParaRPr lang="en-US" sz="1800" dirty="0">
              <a:solidFill>
                <a:srgbClr val="FF0000"/>
              </a:solidFill>
            </a:endParaRPr>
          </a:p>
        </p:txBody>
      </p:sp>
      <p:pic>
        <p:nvPicPr>
          <p:cNvPr id="6" name="Picture 5" descr="nax_2-2.JPG"/>
          <p:cNvPicPr/>
          <p:nvPr/>
        </p:nvPicPr>
        <p:blipFill>
          <a:blip r:embed="rId2"/>
          <a:stretch>
            <a:fillRect/>
          </a:stretch>
        </p:blipFill>
        <p:spPr>
          <a:xfrm>
            <a:off x="1828800" y="1074530"/>
            <a:ext cx="5105399" cy="54024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ნახ. 2.3.  ხილვადი ფერების შეგრძნების წარმოქმნა</a:t>
            </a:r>
            <a:endParaRPr lang="en-US" sz="2800" dirty="0"/>
          </a:p>
        </p:txBody>
      </p:sp>
      <p:pic>
        <p:nvPicPr>
          <p:cNvPr id="4" name="Content Placeholder 3" descr="II-tavi_nax6.jpg"/>
          <p:cNvPicPr>
            <a:picLocks noGrp="1"/>
          </p:cNvPicPr>
          <p:nvPr>
            <p:ph idx="1"/>
          </p:nvPr>
        </p:nvPicPr>
        <p:blipFill>
          <a:blip r:embed="rId2" cstate="print"/>
          <a:stretch>
            <a:fillRect/>
          </a:stretch>
        </p:blipFill>
        <p:spPr>
          <a:xfrm>
            <a:off x="1066800" y="1676400"/>
            <a:ext cx="6781800" cy="3124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3600" b="1" dirty="0" smtClean="0"/>
              <a:t>ნახ.2.4. სინათლის დაშლა ფერებად პრიზმაში გავლის დროს</a:t>
            </a:r>
            <a:endParaRPr lang="en-US" sz="3600" dirty="0"/>
          </a:p>
        </p:txBody>
      </p:sp>
      <p:pic>
        <p:nvPicPr>
          <p:cNvPr id="4" name="Content Placeholder 3" descr="II-tavi_nax7.jpg"/>
          <p:cNvPicPr>
            <a:picLocks noGrp="1"/>
          </p:cNvPicPr>
          <p:nvPr>
            <p:ph idx="1"/>
          </p:nvPr>
        </p:nvPicPr>
        <p:blipFill>
          <a:blip r:embed="rId2" cstate="print"/>
          <a:stretch>
            <a:fillRect/>
          </a:stretch>
        </p:blipFill>
        <p:spPr>
          <a:xfrm>
            <a:off x="1143000" y="1676400"/>
            <a:ext cx="6858000" cy="3733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rmAutofit fontScale="90000"/>
          </a:bodyPr>
          <a:lstStyle/>
          <a:p>
            <a:r>
              <a:rPr lang="ka-GE" sz="2000" b="1" dirty="0" smtClean="0"/>
              <a:t> ნახ.2.5. სინათლის ფერების განაწილების სპექტრი</a:t>
            </a:r>
            <a:r>
              <a:rPr lang="en-US" sz="2000" b="1" dirty="0" smtClean="0"/>
              <a:t/>
            </a:r>
            <a:br>
              <a:rPr lang="en-US" sz="2000" b="1" dirty="0" smtClean="0"/>
            </a:br>
            <a:r>
              <a:rPr lang="ka-GE" sz="2000" b="1" dirty="0" smtClean="0"/>
              <a:t/>
            </a:r>
            <a:br>
              <a:rPr lang="ka-GE" sz="2000" b="1" dirty="0" smtClean="0"/>
            </a:br>
            <a:r>
              <a:rPr lang="en-US" sz="2000" b="1" dirty="0" smtClean="0"/>
              <a:t>         </a:t>
            </a:r>
            <a:r>
              <a:rPr lang="ka-GE" sz="2000" b="1" dirty="0" smtClean="0">
                <a:solidFill>
                  <a:srgbClr val="FF0000"/>
                </a:solidFill>
              </a:rPr>
              <a:t>R- </a:t>
            </a:r>
            <a:r>
              <a:rPr lang="ka-GE" sz="2000" b="1" u="sng" dirty="0" smtClean="0">
                <a:solidFill>
                  <a:srgbClr val="FF0000"/>
                </a:solidFill>
              </a:rPr>
              <a:t>red</a:t>
            </a:r>
            <a:r>
              <a:rPr lang="en-US" sz="2000" b="1" u="sng" dirty="0" smtClean="0">
                <a:solidFill>
                  <a:srgbClr val="FF0000"/>
                </a:solidFill>
              </a:rPr>
              <a:t> -</a:t>
            </a:r>
            <a:r>
              <a:rPr lang="ka-GE" sz="2000" b="1" dirty="0" smtClean="0">
                <a:solidFill>
                  <a:srgbClr val="FF0000"/>
                </a:solidFill>
              </a:rPr>
              <a:t> красный цвет- წითელი ფერი</a:t>
            </a:r>
            <a:r>
              <a:rPr lang="ka-GE" sz="2000" b="1" dirty="0" smtClean="0"/>
              <a:t/>
            </a:r>
            <a:br>
              <a:rPr lang="ka-GE" sz="2000" b="1" dirty="0" smtClean="0"/>
            </a:br>
            <a:r>
              <a:rPr lang="en-US" sz="2000" b="1" dirty="0" smtClean="0"/>
              <a:t>          </a:t>
            </a:r>
            <a:r>
              <a:rPr lang="ka-GE" sz="2000" b="1" dirty="0" smtClean="0">
                <a:solidFill>
                  <a:srgbClr val="92D050"/>
                </a:solidFill>
              </a:rPr>
              <a:t>G- </a:t>
            </a:r>
            <a:r>
              <a:rPr lang="ka-GE" sz="2000" b="1" u="sng" dirty="0" smtClean="0">
                <a:solidFill>
                  <a:srgbClr val="92D050"/>
                </a:solidFill>
              </a:rPr>
              <a:t>green</a:t>
            </a:r>
            <a:r>
              <a:rPr lang="en-US" sz="2000" b="1" u="sng" dirty="0" smtClean="0">
                <a:solidFill>
                  <a:srgbClr val="92D050"/>
                </a:solidFill>
              </a:rPr>
              <a:t> </a:t>
            </a:r>
            <a:r>
              <a:rPr lang="ka-GE" sz="2000" b="1" dirty="0" smtClean="0">
                <a:solidFill>
                  <a:srgbClr val="92D050"/>
                </a:solidFill>
              </a:rPr>
              <a:t>– зеленый цвет– მწვანე ფერი</a:t>
            </a:r>
            <a:r>
              <a:rPr lang="en-US" sz="2000" dirty="0" smtClean="0"/>
              <a:t/>
            </a:r>
            <a:br>
              <a:rPr lang="en-US" sz="2000" dirty="0" smtClean="0"/>
            </a:br>
            <a:r>
              <a:rPr lang="ka-GE" sz="2000" b="1" dirty="0" smtClean="0">
                <a:solidFill>
                  <a:srgbClr val="00B0F0"/>
                </a:solidFill>
              </a:rPr>
              <a:t>B- </a:t>
            </a:r>
            <a:r>
              <a:rPr lang="ka-GE" sz="2000" b="1" u="sng" dirty="0" smtClean="0">
                <a:solidFill>
                  <a:srgbClr val="00B0F0"/>
                </a:solidFill>
              </a:rPr>
              <a:t>blue</a:t>
            </a:r>
            <a:r>
              <a:rPr lang="en-US" sz="2000" b="1" u="sng" dirty="0" smtClean="0">
                <a:solidFill>
                  <a:srgbClr val="00B0F0"/>
                </a:solidFill>
              </a:rPr>
              <a:t> </a:t>
            </a:r>
            <a:r>
              <a:rPr lang="ka-GE" sz="2000" b="1" dirty="0" smtClean="0">
                <a:solidFill>
                  <a:srgbClr val="00B0F0"/>
                </a:solidFill>
              </a:rPr>
              <a:t>- голубой–ცისფერი ფერი</a:t>
            </a:r>
            <a:r>
              <a:rPr lang="en-US" sz="2000" dirty="0" smtClean="0"/>
              <a:t/>
            </a:r>
            <a:br>
              <a:rPr lang="en-US" sz="2000" dirty="0" smtClean="0"/>
            </a:br>
            <a:endParaRPr lang="en-US" sz="2000" dirty="0"/>
          </a:p>
        </p:txBody>
      </p:sp>
      <p:pic>
        <p:nvPicPr>
          <p:cNvPr id="5" name="Content Placeholder 4" descr="II-tavi_nax8.jpg"/>
          <p:cNvPicPr>
            <a:picLocks noGrp="1"/>
          </p:cNvPicPr>
          <p:nvPr>
            <p:ph idx="1"/>
          </p:nvPr>
        </p:nvPicPr>
        <p:blipFill>
          <a:blip r:embed="rId2" cstate="print"/>
          <a:stretch>
            <a:fillRect/>
          </a:stretch>
        </p:blipFill>
        <p:spPr>
          <a:xfrm>
            <a:off x="1524000" y="1981200"/>
            <a:ext cx="6019800" cy="413445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200" b="1" dirty="0" smtClean="0"/>
              <a:t>ცხრ. 2.1. ოპტიკური ბოჭკოს გამჭვირვალობის  ძირითადი  ფანჯრების გატარების ზოლი და გამტარუნარიანობა</a:t>
            </a:r>
            <a:r>
              <a:rPr lang="en-US" sz="2800" dirty="0" smtClean="0"/>
              <a:t/>
            </a:r>
            <a:br>
              <a:rPr lang="en-US" sz="2800" dirty="0" smtClean="0"/>
            </a:br>
            <a:endParaRPr lang="en-US" sz="2800" dirty="0"/>
          </a:p>
        </p:txBody>
      </p:sp>
      <p:pic>
        <p:nvPicPr>
          <p:cNvPr id="3" name="Picture 2" descr="cxr_2-1.JPG"/>
          <p:cNvPicPr>
            <a:picLocks noChangeAspect="1"/>
          </p:cNvPicPr>
          <p:nvPr/>
        </p:nvPicPr>
        <p:blipFill>
          <a:blip r:embed="rId2"/>
          <a:stretch>
            <a:fillRect/>
          </a:stretch>
        </p:blipFill>
        <p:spPr>
          <a:xfrm>
            <a:off x="243384" y="1752600"/>
            <a:ext cx="8672016" cy="33585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ნახ. 2.7.  ოპტიკური კაბელის  გამტარუნარიანობის გამტარუნარიანობის ფორმირების კონცეპტუალური სქემა</a:t>
            </a:r>
            <a:r>
              <a:rPr lang="en-US" sz="2000" dirty="0" smtClean="0"/>
              <a:t/>
            </a:r>
            <a:br>
              <a:rPr lang="en-US" sz="2000" dirty="0" smtClean="0"/>
            </a:br>
            <a:endParaRPr lang="en-US" sz="2000" dirty="0"/>
          </a:p>
        </p:txBody>
      </p:sp>
      <p:pic>
        <p:nvPicPr>
          <p:cNvPr id="4" name="Content Placeholder 3" descr="nax1"/>
          <p:cNvPicPr>
            <a:picLocks noGrp="1"/>
          </p:cNvPicPr>
          <p:nvPr>
            <p:ph idx="1"/>
          </p:nvPr>
        </p:nvPicPr>
        <p:blipFill>
          <a:blip r:embed="rId2" cstate="print"/>
          <a:srcRect/>
          <a:stretch>
            <a:fillRect/>
          </a:stretch>
        </p:blipFill>
        <p:spPr bwMode="auto">
          <a:xfrm>
            <a:off x="990600" y="1371600"/>
            <a:ext cx="7010400" cy="426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348</Words>
  <Application>Microsoft Office PowerPoint</Application>
  <PresentationFormat>On-screen Show (4:3)</PresentationFormat>
  <Paragraphs>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თავი 2. ოპტიკური  ბოჭკოს მუშაობის დიაპაზონები </vt:lpstr>
      <vt:lpstr>ნახ.2. 1. ელექტრომაგნიტური ტალღების დიაპაზონები</vt:lpstr>
      <vt:lpstr>ზოგადად: რადიოსიხშირული სპექტრი (300 მგჰც–1000 ტჰც) იყოფა</vt:lpstr>
      <vt:lpstr>ნახ. 2.2. ელექტრომაგნიტური ტალღების სპექტრი: საერთო ხედი(ზემოთ);  დეტალური (ქვემოთ)</vt:lpstr>
      <vt:lpstr>ნახ. 2.3.  ხილვადი ფერების შეგრძნების წარმოქმნა</vt:lpstr>
      <vt:lpstr>ნახ.2.4. სინათლის დაშლა ფერებად პრიზმაში გავლის დროს</vt:lpstr>
      <vt:lpstr> ნახ.2.5. სინათლის ფერების განაწილების სპექტრი           R- red - красный цвет- წითელი ფერი           G- green – зеленый цвет– მწვანე ფერი B- blue - голубой–ცისფერი ფერი </vt:lpstr>
      <vt:lpstr>ცხრ. 2.1. ოპტიკური ბოჭკოს გამჭვირვალობის  ძირითადი  ფანჯრების გატარების ზოლი და გამტარუნარიანობა </vt:lpstr>
      <vt:lpstr>ნახ. 2.7.  ოპტიკური კაბელის  გამტარუნარიანობის გამტარუნარიანობის ფორმირების კონცეპტუალური სქემა </vt:lpstr>
      <vt:lpstr>sistemis speqtraluri efeqturoba</vt:lpstr>
      <vt:lpstr>არხის გამტარუნარიანობა შენონის მიხედვით შეესაბამება შენონის სპექტრალურ ეფექტურობას </vt:lpstr>
      <vt:lpstr>ოპტიკურ კაბელში გადაცემული ჯამური სიჩქარე</vt:lpstr>
      <vt:lpstr>ნახ. 2.8 . მინის ოპტიკური ბოჭკოს მილევის სპექტრალური მახასიათებლები</vt:lpstr>
      <vt:lpstr>ნახ. 2.9 ერთმოდიანი მინის ოპტიკური ბოჭკოს მილევის მახასიათებლები ITU-Т G.957  რეკომენდაციების მიხედვით</vt:lpstr>
      <vt:lpstr>ნახ.2.10.  G.652 ტიპის გაუმჯობესებული ობ–ს მახასიათებლები</vt:lpstr>
      <vt:lpstr>კითხვები და ტესტები I</vt:lpstr>
      <vt:lpstr>II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თავი 2. ოპტიკური  ბოჭკოს მუშაობის დიაპაზონები </dc:title>
  <dc:creator/>
  <cp:lastModifiedBy>revaz svanidze</cp:lastModifiedBy>
  <cp:revision>29</cp:revision>
  <dcterms:created xsi:type="dcterms:W3CDTF">2006-08-16T00:00:00Z</dcterms:created>
  <dcterms:modified xsi:type="dcterms:W3CDTF">2013-02-18T12:50:28Z</dcterms:modified>
</cp:coreProperties>
</file>