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4" r:id="rId35"/>
    <p:sldId id="295" r:id="rId36"/>
    <p:sldId id="296" r:id="rId37"/>
    <p:sldId id="297" r:id="rId38"/>
    <p:sldId id="289" r:id="rId39"/>
    <p:sldId id="290" r:id="rId40"/>
    <p:sldId id="291" r:id="rId41"/>
    <p:sldId id="292" r:id="rId42"/>
    <p:sldId id="293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400" b="1" dirty="0">
                <a:solidFill>
                  <a:srgbClr val="FF0000"/>
                </a:solidFill>
              </a:rPr>
              <a:t>თავი 14. პასიური ოპტიკური ქსელების</a:t>
            </a:r>
            <a:br>
              <a:rPr lang="ka-GE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(PON) </a:t>
            </a:r>
            <a:r>
              <a:rPr lang="ka-GE" sz="2400" b="1" dirty="0">
                <a:solidFill>
                  <a:srgbClr val="FF0000"/>
                </a:solidFill>
              </a:rPr>
              <a:t>ტექნოლოგიები, გცბოს ფუნქციური</a:t>
            </a:r>
            <a:br>
              <a:rPr lang="ka-GE" sz="2400" b="1" dirty="0">
                <a:solidFill>
                  <a:srgbClr val="FF0000"/>
                </a:solidFill>
              </a:rPr>
            </a:br>
            <a:r>
              <a:rPr lang="ka-GE" sz="2400" b="1" dirty="0">
                <a:solidFill>
                  <a:srgbClr val="FF0000"/>
                </a:solidFill>
              </a:rPr>
              <a:t>კვანძები და კომპონენტები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2400" dirty="0" smtClean="0"/>
              <a:t>ანოტაცია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27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FTTx</a:t>
            </a:r>
            <a:r>
              <a:rPr lang="en-US" sz="2000" dirty="0"/>
              <a:t> </a:t>
            </a:r>
            <a:r>
              <a:rPr lang="ka-GE" sz="2000" dirty="0"/>
              <a:t>ქსელების აგების ილუსტრაცია.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58" y="1905000"/>
            <a:ext cx="5113441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FTTx</a:t>
            </a:r>
            <a:r>
              <a:rPr lang="en-US" sz="2000" dirty="0"/>
              <a:t> </a:t>
            </a:r>
            <a:r>
              <a:rPr lang="ka-GE" sz="2000" dirty="0"/>
              <a:t>ქსელების ტალღათა სიგრძეები</a:t>
            </a:r>
            <a:br>
              <a:rPr lang="ka-GE" sz="2000" dirty="0"/>
            </a:br>
            <a:r>
              <a:rPr lang="ka-GE" sz="2000" dirty="0"/>
              <a:t>და შესაძლებელი სერვისები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1" y="1447801"/>
            <a:ext cx="69293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1371600" y="4400392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FTTx</a:t>
            </a:r>
            <a:r>
              <a:rPr lang="en-US" dirty="0"/>
              <a:t> </a:t>
            </a:r>
            <a:r>
              <a:rPr lang="ka-GE" dirty="0"/>
              <a:t>ქსელების ტალღათა სიგრძეები.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0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ქსელის შემადგენლობა, სტრუქტურა და</a:t>
            </a:r>
            <a:br>
              <a:rPr lang="ka-GE" sz="2000" dirty="0"/>
            </a:br>
            <a:r>
              <a:rPr lang="ka-GE" sz="2000" dirty="0"/>
              <a:t>ტალღათა მიმართულებები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1" y="1676400"/>
            <a:ext cx="719011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1523999" y="5168560"/>
            <a:ext cx="586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/>
          </a:p>
          <a:p>
            <a:r>
              <a:rPr lang="en-US" dirty="0" err="1" smtClean="0"/>
              <a:t>FTTx</a:t>
            </a:r>
            <a:r>
              <a:rPr lang="en-US" dirty="0" smtClean="0"/>
              <a:t> </a:t>
            </a:r>
            <a:r>
              <a:rPr lang="ka-GE" dirty="0"/>
              <a:t>ქსელის საერთო არქიტექტურა.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6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ტალღები სიგრძეები და მიმართულებები ოპტიკურ კაბელში ცენტრალური (</a:t>
            </a:r>
            <a:r>
              <a:rPr lang="en-US" sz="2000" b="1" dirty="0"/>
              <a:t>CO) </a:t>
            </a:r>
            <a:r>
              <a:rPr lang="ka-GE" sz="2000" b="1" dirty="0"/>
              <a:t>კვანძიდან</a:t>
            </a:r>
            <a:br>
              <a:rPr lang="ka-GE" sz="2000" b="1" dirty="0"/>
            </a:br>
            <a:r>
              <a:rPr lang="ka-GE" sz="2000" b="1" dirty="0"/>
              <a:t>გამანაწილებლამდე – ტერმინალამდე (</a:t>
            </a:r>
            <a:r>
              <a:rPr lang="en-US" sz="2000" b="1" dirty="0"/>
              <a:t>PON</a:t>
            </a:r>
            <a:r>
              <a:rPr lang="en-US" sz="2000" dirty="0"/>
              <a:t>).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010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3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აბონენტებთან შეერთება. ა) მარტივი (ერთი გამანაწილებლით) სქემა; ბ) აბონენტებთან</a:t>
            </a:r>
            <a:br>
              <a:rPr lang="ka-GE" sz="2000" b="1" dirty="0"/>
            </a:br>
            <a:r>
              <a:rPr lang="ka-GE" sz="2000" b="1" dirty="0"/>
              <a:t>შეერთების სქემა რამდენიმე გამანაწილებლით</a:t>
            </a:r>
            <a:r>
              <a:rPr lang="ka-GE" sz="2000" dirty="0"/>
              <a:t>.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3190"/>
            <a:ext cx="5867400" cy="37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8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PON-</a:t>
            </a:r>
            <a:r>
              <a:rPr lang="ka-GE" sz="2000" b="1" dirty="0"/>
              <a:t>ის ტოპოლოგია ა) ვარსკვლავი; 14.10. </a:t>
            </a:r>
            <a:r>
              <a:rPr lang="en-US" sz="2000" b="1" dirty="0"/>
              <a:t>FTTH, FTTB </a:t>
            </a:r>
            <a:r>
              <a:rPr lang="ka-GE" sz="2000" b="1" dirty="0"/>
              <a:t>და </a:t>
            </a:r>
            <a:r>
              <a:rPr lang="en-US" sz="2000" b="1" dirty="0"/>
              <a:t>FTTC </a:t>
            </a:r>
            <a:r>
              <a:rPr lang="ka-GE" sz="2000" b="1" dirty="0"/>
              <a:t>ქსელები: ბ) რგოლი; გ) სალტე</a:t>
            </a:r>
            <a:endParaRPr lang="en-US" sz="2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1" y="1981200"/>
            <a:ext cx="73226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7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სახაზო ნაწილის მოწყობილობები</a:t>
            </a:r>
            <a:br>
              <a:rPr lang="ka-GE" sz="2000" b="1" dirty="0"/>
            </a:br>
            <a:r>
              <a:rPr lang="ka-GE" sz="2000" b="1" dirty="0" smtClean="0"/>
              <a:t> </a:t>
            </a:r>
            <a:r>
              <a:rPr lang="ka-GE" sz="2000" b="1" dirty="0">
                <a:solidFill>
                  <a:srgbClr val="FF0000"/>
                </a:solidFill>
              </a:rPr>
              <a:t>აღწერა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2000" dirty="0"/>
              <a:t>სახაზო ნაწილი შედგება მოწყობილობების და კომპონენტებისაგან, რომლებიც გა-</a:t>
            </a:r>
          </a:p>
          <a:p>
            <a:r>
              <a:rPr lang="ka-GE" sz="2000" dirty="0"/>
              <a:t>ნთავსებულია ცენტრალურ კვანძს (</a:t>
            </a:r>
            <a:r>
              <a:rPr lang="en-US" sz="2000" dirty="0"/>
              <a:t>CO) </a:t>
            </a:r>
            <a:r>
              <a:rPr lang="ka-GE" sz="2000" dirty="0"/>
              <a:t>და აბონენტის ბინას შორის. ისინი მოიცავს ქსელის</a:t>
            </a:r>
          </a:p>
          <a:p>
            <a:r>
              <a:rPr lang="ka-GE" sz="2000" dirty="0"/>
              <a:t>როგორც ოპტიკურ, ისე არაოპტიკურ კომპონენტებს. ოპტიკური კომპონენტები ადგენენ ოპ-</a:t>
            </a:r>
          </a:p>
          <a:p>
            <a:r>
              <a:rPr lang="ka-GE" sz="2000" dirty="0"/>
              <a:t>ტიკურ გამანაწილებელ ქსელს – </a:t>
            </a:r>
            <a:r>
              <a:rPr lang="en-US" sz="2000" dirty="0"/>
              <a:t>ODN (Optical Distribution Network) </a:t>
            </a:r>
            <a:r>
              <a:rPr lang="ka-GE" sz="2000" dirty="0"/>
              <a:t>ოპტიკური გამანაწილებე-</a:t>
            </a:r>
          </a:p>
          <a:p>
            <a:r>
              <a:rPr lang="ka-GE" sz="2000" dirty="0"/>
              <a:t>ლი ქსელი თავისთავად მოიცავს ბოჭკოვან-ოპტიკურ კაბელებს, </a:t>
            </a:r>
            <a:r>
              <a:rPr lang="en-US" sz="2000" dirty="0"/>
              <a:t>WDM </a:t>
            </a:r>
            <a:r>
              <a:rPr lang="ka-GE" sz="2000" dirty="0"/>
              <a:t>მულტიპლექსორებს</a:t>
            </a:r>
          </a:p>
          <a:p>
            <a:r>
              <a:rPr lang="ka-GE" sz="2000" dirty="0"/>
              <a:t>და შემაერთებელ ზონრებს, შედუღებულ შეერთებებს, კონექტორებს, განმაცალკევებლებს</a:t>
            </a:r>
          </a:p>
          <a:p>
            <a:r>
              <a:rPr lang="ka-GE" sz="2000" dirty="0"/>
              <a:t>და დაბოლოების ტერმინალებს. არაოპტიკური კომპონენტები შეიცავენ: ქუჩის ტუმბებს,</a:t>
            </a:r>
          </a:p>
          <a:p>
            <a:r>
              <a:rPr lang="ka-GE" sz="2000" dirty="0"/>
              <a:t>ჭებს, პატჩ-პანელებს და სხვადასხვა დამხმარე მოწყობილობებს. ნახ.14.11-ზე მოყვანილია</a:t>
            </a:r>
          </a:p>
          <a:p>
            <a:r>
              <a:rPr lang="ka-GE" sz="2000" dirty="0"/>
              <a:t>სახაზო ნაწილის მოწყობილობების ჩართვის სქემა.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4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ქსელის სახაზო ნაწილი</a:t>
            </a:r>
            <a:r>
              <a:rPr lang="ka-GE" sz="2000" dirty="0"/>
              <a:t>.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8" y="1828800"/>
            <a:ext cx="7351892" cy="26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3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1800" b="1" dirty="0" smtClean="0"/>
              <a:t>განმაცალკევებლები</a:t>
            </a:r>
          </a:p>
          <a:p>
            <a:pPr marL="0" indent="0">
              <a:buNone/>
            </a:pPr>
            <a:endParaRPr lang="ka-GE" sz="1200" b="1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719" t="49048" r="7899" b="40952"/>
          <a:stretch/>
        </p:blipFill>
        <p:spPr bwMode="auto">
          <a:xfrm>
            <a:off x="838200" y="304801"/>
            <a:ext cx="7391400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248"/>
            <a:ext cx="6477000" cy="31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5199965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განმაცალკევებლების გამოყენების მაგალითი პასიურ ოპტიკურ ქსელებში.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81400" y="36576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2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ნახ.14.13 განმცალკევებლები: ა) ბრტყელი ტალღური (</a:t>
            </a:r>
            <a:r>
              <a:rPr lang="en-US" sz="2000" b="1" dirty="0"/>
              <a:t>PLC); </a:t>
            </a:r>
            <a:r>
              <a:rPr lang="ka-GE" sz="2000" b="1" dirty="0"/>
              <a:t>ბ) შედუღებული ბიკონური (</a:t>
            </a:r>
            <a:r>
              <a:rPr lang="en-US" sz="2000" b="1" dirty="0"/>
              <a:t>FBT).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828800"/>
            <a:ext cx="686888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1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საკითხის დასმა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ka-GE" sz="2000" dirty="0" smtClean="0"/>
          </a:p>
          <a:p>
            <a:r>
              <a:rPr lang="ka-GE" sz="2900" b="1" dirty="0" smtClean="0"/>
              <a:t>ტელეკომუნიკაციის </a:t>
            </a:r>
            <a:r>
              <a:rPr lang="ka-GE" sz="2900" b="1" dirty="0"/>
              <a:t>განვითარების თანამედროვე ეტაპზე სახეზეა ზვავისებური მოთხო-</a:t>
            </a:r>
          </a:p>
          <a:p>
            <a:r>
              <a:rPr lang="ka-GE" sz="2900" b="1" dirty="0"/>
              <a:t>ვნა ქსელების გამტარუნარიანობაზე. მიუხედავად ერთმოდიანი ოპტიკური ტექნოლოგიების</a:t>
            </a:r>
          </a:p>
          <a:p>
            <a:r>
              <a:rPr lang="ka-GE" sz="2900" b="1" dirty="0"/>
              <a:t>უპირატესობისა მათი როლი ძირითადად განისაზღვრებოდა დიდ ქალაქებს შორის მაგის-</a:t>
            </a:r>
          </a:p>
          <a:p>
            <a:r>
              <a:rPr lang="ka-GE" sz="2900" b="1" dirty="0"/>
              <a:t>ტრალური კავშირით. უკანასკნელ პერიოდამდე ასეთი ტექნოლოგიები „უკანასკნელ მილზე“</a:t>
            </a:r>
          </a:p>
          <a:p>
            <a:r>
              <a:rPr lang="ka-GE" sz="2900" b="1" dirty="0"/>
              <a:t>ფართოდ არ გამოიყენებოდა ქალაქის სატელეკომუნიკაციო ქსელებში, ანუ, ქსელის უბანზე</a:t>
            </a:r>
          </a:p>
          <a:p>
            <a:r>
              <a:rPr lang="ka-GE" sz="2900" b="1" dirty="0"/>
              <a:t>ცენტრალური კვანძიდან (</a:t>
            </a:r>
            <a:r>
              <a:rPr lang="en-US" sz="2900" b="1" dirty="0"/>
              <a:t>CO-Central Office) </a:t>
            </a:r>
            <a:r>
              <a:rPr lang="ka-GE" sz="2900" b="1" dirty="0"/>
              <a:t>აბონენტამდე, სადაც, ჩვეულებრივ გაყვანილი</a:t>
            </a:r>
          </a:p>
          <a:p>
            <a:r>
              <a:rPr lang="ka-GE" sz="2900" b="1" dirty="0"/>
              <a:t>იყო (და ახლაც არის) სპილენძის ძარღვიანი კაბელები. ამის შედეგად, საცხოვრებელი სა-</a:t>
            </a:r>
          </a:p>
          <a:p>
            <a:r>
              <a:rPr lang="ka-GE" sz="2900" b="1" dirty="0"/>
              <a:t>ხლების და მცირე ბიზნესის აბონენტები შეზღუდული იყვნენ შესაძლებლობით გამოეყე-</a:t>
            </a:r>
          </a:p>
          <a:p>
            <a:r>
              <a:rPr lang="ka-GE" sz="2900" b="1" dirty="0"/>
              <a:t>ნებინათ ციფრული სააბონენტო </a:t>
            </a:r>
            <a:r>
              <a:rPr lang="en-US" sz="2900" b="1" dirty="0" err="1"/>
              <a:t>xDSL</a:t>
            </a:r>
            <a:r>
              <a:rPr lang="en-US" sz="2900" b="1" dirty="0"/>
              <a:t> </a:t>
            </a:r>
            <a:r>
              <a:rPr lang="ka-GE" sz="2900" b="1" dirty="0"/>
              <a:t>და ჰიბრიდული სააბონენტო ქსელი, რომელიც შედ-</a:t>
            </a:r>
          </a:p>
          <a:p>
            <a:r>
              <a:rPr lang="ka-GE" sz="2900" b="1" dirty="0"/>
              <a:t>გება კოაქსიალური და ბოჭკოვან-ოპტიკური კაბელებისაგან – </a:t>
            </a:r>
            <a:r>
              <a:rPr lang="en-US" sz="2900" b="1" dirty="0"/>
              <a:t>HFC (Hybrid Fiber </a:t>
            </a:r>
            <a:r>
              <a:rPr lang="en-US" sz="2900" b="1" dirty="0" err="1"/>
              <a:t>Caxial</a:t>
            </a:r>
            <a:r>
              <a:rPr lang="en-US" sz="2900" b="1" dirty="0"/>
              <a:t>). </a:t>
            </a:r>
            <a:r>
              <a:rPr lang="ka-GE" sz="2900" b="1" dirty="0"/>
              <a:t>მათი</a:t>
            </a:r>
          </a:p>
          <a:p>
            <a:r>
              <a:rPr lang="ka-GE" sz="2900" b="1" dirty="0"/>
              <a:t>ძირითადი ალტერნატივა მონაცემების უსადენო გადაცემის – პირდაპირი თანამგზავრული</a:t>
            </a:r>
          </a:p>
          <a:p>
            <a:r>
              <a:rPr lang="ka-GE" sz="2900" b="1" dirty="0"/>
              <a:t>ფართოზოლოვანი სერვისი – </a:t>
            </a:r>
            <a:r>
              <a:rPr lang="en-US" sz="2900" b="1" dirty="0"/>
              <a:t>DBS </a:t>
            </a:r>
            <a:r>
              <a:rPr lang="en-US" sz="2900" b="1" i="1" dirty="0"/>
              <a:t>(Direct</a:t>
            </a:r>
            <a:r>
              <a:rPr lang="en-US" sz="2900" b="1" dirty="0"/>
              <a:t>-Broadcast Satellite) </a:t>
            </a:r>
            <a:r>
              <a:rPr lang="ka-GE" sz="2900" b="1" dirty="0"/>
              <a:t>მოითხოვს ანტენას და მიმღებს,</a:t>
            </a:r>
          </a:p>
          <a:p>
            <a:r>
              <a:rPr lang="ka-GE" sz="2900" b="1" dirty="0"/>
              <a:t>რომელთა გამოყენებას აქვს შემდეგი ნაკლოვანებები</a:t>
            </a:r>
            <a:r>
              <a:rPr lang="ka-GE" sz="2900" dirty="0"/>
              <a:t>: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844765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14.5.3. აქტიური მოწყობილობები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000" dirty="0"/>
              <a:t>აქტიური მოწყობილობები შეიცავენ:</a:t>
            </a:r>
          </a:p>
          <a:p>
            <a:r>
              <a:rPr lang="en-US" sz="2000" dirty="0"/>
              <a:t>●● OLT (</a:t>
            </a:r>
            <a:r>
              <a:rPr lang="ka-GE" sz="2000" dirty="0"/>
              <a:t>მონაცემების და ხმის მიმღები/გადამცემი, რომელიც განთავ-</a:t>
            </a:r>
          </a:p>
          <a:p>
            <a:r>
              <a:rPr lang="ka-GE" sz="2000" dirty="0"/>
              <a:t>სებულია </a:t>
            </a:r>
            <a:r>
              <a:rPr lang="en-US" sz="2000" dirty="0"/>
              <a:t>CO;</a:t>
            </a:r>
          </a:p>
          <a:p>
            <a:r>
              <a:rPr lang="en-US" sz="2000" dirty="0"/>
              <a:t>439</a:t>
            </a:r>
          </a:p>
          <a:p>
            <a:r>
              <a:rPr lang="ka-GE" sz="2000" dirty="0"/>
              <a:t>●● ვიდეო მოწყობილობა (გადამცემი) და ერბიუმით ლეგირებული ოპტიკური</a:t>
            </a:r>
          </a:p>
          <a:p>
            <a:r>
              <a:rPr lang="ka-GE" sz="2000" dirty="0"/>
              <a:t>გამაძლიერებელი (</a:t>
            </a:r>
            <a:r>
              <a:rPr lang="en-US" sz="2000" dirty="0"/>
              <a:t>EDFA), </a:t>
            </a:r>
            <a:r>
              <a:rPr lang="ka-GE" sz="2000" dirty="0"/>
              <a:t>რომელიც გამოიყენება ვიდეო სიგნალის გაძლიე-</a:t>
            </a:r>
          </a:p>
          <a:p>
            <a:r>
              <a:rPr lang="ka-GE" sz="2000" dirty="0"/>
              <a:t>რებისათვის და განთავსებულია </a:t>
            </a:r>
            <a:r>
              <a:rPr lang="en-US" sz="2000" dirty="0"/>
              <a:t>WDM </a:t>
            </a:r>
            <a:r>
              <a:rPr lang="ka-GE" sz="2000" dirty="0"/>
              <a:t>მოწყობილობის წინ;</a:t>
            </a:r>
          </a:p>
          <a:p>
            <a:r>
              <a:rPr lang="en-US" sz="2000" dirty="0"/>
              <a:t>●● ONT, </a:t>
            </a:r>
            <a:r>
              <a:rPr lang="ka-GE" sz="2000" dirty="0"/>
              <a:t>მისი კვების წყარო და საერეზერვო კვების ბლოკი, რომლებიც განთავ-</a:t>
            </a:r>
          </a:p>
          <a:p>
            <a:r>
              <a:rPr lang="ka-GE" sz="2000" dirty="0"/>
              <a:t>სებულია აბონენტის </a:t>
            </a:r>
            <a:r>
              <a:rPr lang="ka-GE" sz="2000" dirty="0" smtClean="0"/>
              <a:t>ოთახში.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628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ტესტირება </a:t>
            </a:r>
            <a:r>
              <a:rPr lang="en-US" sz="2000" b="1" dirty="0"/>
              <a:t>PON-</a:t>
            </a:r>
            <a:r>
              <a:rPr lang="ka-GE" sz="2000" b="1" dirty="0"/>
              <a:t>ქსელების მშენებლობის </a:t>
            </a:r>
            <a:r>
              <a:rPr lang="ka-GE" sz="2000" b="1" dirty="0" smtClean="0"/>
              <a:t>პროცესში</a:t>
            </a:r>
            <a:br>
              <a:rPr lang="ka-GE" sz="2000" b="1" dirty="0" smtClean="0"/>
            </a:br>
            <a:r>
              <a:rPr lang="ka-GE" sz="2000" dirty="0">
                <a:solidFill>
                  <a:srgbClr val="00B0F0"/>
                </a:solidFill>
              </a:rPr>
              <a:t>ძირითადი </a:t>
            </a:r>
            <a:r>
              <a:rPr lang="ka-GE" sz="2000" b="1" dirty="0">
                <a:solidFill>
                  <a:srgbClr val="00B0F0"/>
                </a:solidFill>
              </a:rPr>
              <a:t>გაზომვები ხორციელდება მილევასა და სიმძლავრეზე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a-GE" sz="2000" b="1" dirty="0"/>
              <a:t>ა) გაზომვების </a:t>
            </a:r>
            <a:r>
              <a:rPr lang="ka-GE" sz="2000" b="1" dirty="0" smtClean="0"/>
              <a:t>ჩატარება</a:t>
            </a:r>
          </a:p>
          <a:p>
            <a:r>
              <a:rPr lang="ka-GE" sz="2000" b="1" dirty="0"/>
              <a:t>14.7.1. ა) გაზომვების ჩატარება</a:t>
            </a:r>
          </a:p>
          <a:p>
            <a:r>
              <a:rPr lang="ka-GE" sz="2000" dirty="0"/>
              <a:t>მშენებლობის პროცესში საჭიროა ჩატარებულ იქნას სამი ძირითადი გაზომვა:</a:t>
            </a:r>
          </a:p>
          <a:p>
            <a:r>
              <a:rPr lang="ka-GE" sz="2000" dirty="0"/>
              <a:t>●● ოპტიკური უკუდანაკარგების (</a:t>
            </a:r>
            <a:r>
              <a:rPr lang="en-US" sz="2000" dirty="0"/>
              <a:t>ORL – Optical Return Loss) </a:t>
            </a:r>
            <a:r>
              <a:rPr lang="ka-GE" sz="2000" dirty="0"/>
              <a:t>ორმიმართულებიანი</a:t>
            </a:r>
          </a:p>
          <a:p>
            <a:r>
              <a:rPr lang="ka-GE" sz="2000" dirty="0"/>
              <a:t>მილევის გაზომვა (აღნიშნულზე იხილეთ აგრეთვე თავი 16);</a:t>
            </a:r>
          </a:p>
          <a:p>
            <a:r>
              <a:rPr lang="ka-GE" sz="2000" dirty="0"/>
              <a:t>●● ოპტიკური დანაკარგების ორმიმართულებიანი გაზომვა ორ საბოლოო წე-</a:t>
            </a:r>
          </a:p>
          <a:p>
            <a:r>
              <a:rPr lang="ka-GE" sz="2000" dirty="0"/>
              <a:t>რტილებს შორის;</a:t>
            </a:r>
          </a:p>
          <a:p>
            <a:r>
              <a:rPr lang="ka-GE" sz="2000" dirty="0"/>
              <a:t>●● ბოხ-ის მახასიათებლის ორმიმართულებიანი გაზომვა.</a:t>
            </a:r>
          </a:p>
          <a:p>
            <a:r>
              <a:rPr lang="ka-GE" sz="2000" dirty="0"/>
              <a:t>გასაზომი მოწყობილობები უნდა მოიცავდეს შემდეგ ხელსაწყოებს:</a:t>
            </a:r>
          </a:p>
          <a:p>
            <a:r>
              <a:rPr lang="ka-GE" sz="2000" dirty="0"/>
              <a:t>●● ოპტიკური დანაკარგების გამზომი (</a:t>
            </a:r>
            <a:r>
              <a:rPr lang="en-US" sz="2000" dirty="0"/>
              <a:t>OLTS – Optical-Loss Test Sets);</a:t>
            </a:r>
          </a:p>
          <a:p>
            <a:r>
              <a:rPr lang="ka-GE" sz="2000" dirty="0"/>
              <a:t>●● ვირტუალური დეფექტოსკოპი, ოპტიკური ბოჭკოს დაზიანების (დეფექტის)</a:t>
            </a:r>
          </a:p>
          <a:p>
            <a:r>
              <a:rPr lang="ka-GE" sz="2000" dirty="0"/>
              <a:t>ვიზუალური განმსაზღვრელი (</a:t>
            </a:r>
            <a:r>
              <a:rPr lang="en-US" sz="2000" dirty="0"/>
              <a:t>VFL – Visual Fault Locator – „</a:t>
            </a:r>
            <a:r>
              <a:rPr lang="ka-GE" sz="2000" dirty="0"/>
              <a:t>ფანარი“).</a:t>
            </a:r>
          </a:p>
          <a:p>
            <a:r>
              <a:rPr lang="ka-GE" sz="2000" dirty="0"/>
              <a:t>●● ოპტიკური რეფლექტომეტრი (</a:t>
            </a:r>
            <a:r>
              <a:rPr lang="en-US" sz="2000" dirty="0"/>
              <a:t>OTDR – Optical Time Domain </a:t>
            </a:r>
            <a:r>
              <a:rPr lang="en-US" sz="2000" dirty="0" err="1"/>
              <a:t>Reflectometer</a:t>
            </a:r>
            <a:r>
              <a:rPr lang="en-US" sz="2000" dirty="0"/>
              <a:t>) </a:t>
            </a:r>
            <a:r>
              <a:rPr lang="ka-GE" sz="2000" dirty="0"/>
              <a:t>და</a:t>
            </a:r>
          </a:p>
          <a:p>
            <a:r>
              <a:rPr lang="en-US" sz="2000" dirty="0"/>
              <a:t>PON-</a:t>
            </a:r>
            <a:r>
              <a:rPr lang="ka-GE" sz="2000" dirty="0"/>
              <a:t>ის ქსელელისათვის ტალღათა სიგრძეების გამყოფი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30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1600" dirty="0"/>
              <a:t>ნახ.14.14 </a:t>
            </a:r>
            <a:r>
              <a:rPr lang="en-US" sz="1600" dirty="0"/>
              <a:t>PON-</a:t>
            </a:r>
            <a:r>
              <a:rPr lang="ka-GE" sz="1600" dirty="0"/>
              <a:t>ის ქსელებში გაზომვებისას გამოყენებული ხელსაწყოები მოწყობილობები:</a:t>
            </a:r>
            <a:br>
              <a:rPr lang="ka-GE" sz="1600" dirty="0"/>
            </a:br>
            <a:r>
              <a:rPr lang="ka-GE" sz="1600" dirty="0"/>
              <a:t>ა) ობ-ის გამწმენდი ინსტრუმენტების ნაკრები; ბ) ხელსაწყო </a:t>
            </a:r>
            <a:r>
              <a:rPr lang="en-US" sz="1600" dirty="0"/>
              <a:t>FIP-USB; </a:t>
            </a:r>
            <a:r>
              <a:rPr lang="ka-GE" sz="1600" dirty="0"/>
              <a:t>გ) ბოჭკოვან-ოპტიკური</a:t>
            </a:r>
            <a:br>
              <a:rPr lang="ka-GE" sz="1600" dirty="0"/>
            </a:br>
            <a:r>
              <a:rPr lang="ka-GE" sz="1600" dirty="0"/>
              <a:t>მიკროსკოპი </a:t>
            </a:r>
            <a:r>
              <a:rPr lang="en-US" sz="1600" dirty="0"/>
              <a:t>EXFO; </a:t>
            </a:r>
            <a:r>
              <a:rPr lang="ka-GE" sz="1600" dirty="0"/>
              <a:t>დ) მრავალფუნქციური ოპტიკური ტესტერი </a:t>
            </a:r>
            <a:r>
              <a:rPr lang="en-US" sz="1600" dirty="0"/>
              <a:t>ORL0/OLTS EXFO FOT-930 Max Tester II.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7942"/>
            <a:ext cx="6629400" cy="330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94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ნახ.14.17. ა) რეფლექტომეტრი; ბ) </a:t>
            </a:r>
            <a:r>
              <a:rPr lang="en-US" sz="2000" dirty="0"/>
              <a:t>OTDR </a:t>
            </a:r>
            <a:r>
              <a:rPr lang="ka-GE" sz="2000" dirty="0"/>
              <a:t>ჩატარებული გაზომვა კაბელის მონაკვეთზე გამანაწილებლის</a:t>
            </a:r>
            <a:br>
              <a:rPr lang="ka-GE" sz="2000" dirty="0"/>
            </a:br>
            <a:r>
              <a:rPr lang="ka-GE" sz="2000" dirty="0"/>
              <a:t>შესასვლელიდან </a:t>
            </a:r>
            <a:r>
              <a:rPr lang="en-US" sz="2000" dirty="0"/>
              <a:t>WDM </a:t>
            </a:r>
            <a:r>
              <a:rPr lang="ka-GE" sz="2000" dirty="0"/>
              <a:t>მულტიპლექსორის გამოსასვლელამდე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1210"/>
            <a:ext cx="1666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32212"/>
            <a:ext cx="44053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00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გაზომვის ნორმები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ობ </a:t>
            </a:r>
            <a:r>
              <a:rPr lang="en-US" sz="2000" b="1" dirty="0"/>
              <a:t>G.652C</a:t>
            </a:r>
          </a:p>
          <a:p>
            <a:r>
              <a:rPr lang="ka-GE" sz="2000" b="1" dirty="0"/>
              <a:t>შესაძლებელია გაიზომოს </a:t>
            </a:r>
            <a:r>
              <a:rPr lang="en-US" sz="2000" b="1" dirty="0"/>
              <a:t>PON-</a:t>
            </a:r>
            <a:r>
              <a:rPr lang="ka-GE" sz="2000" b="1" dirty="0"/>
              <a:t>ში გამოყენებულ ტალღათა სიგრძეებზე:</a:t>
            </a:r>
          </a:p>
          <a:p>
            <a:r>
              <a:rPr lang="ka-GE" sz="2000" b="1" dirty="0"/>
              <a:t>1310 ნმ (0.33-0.35 დბ/კმ (ყველაზე ცუდი შემთხვევა);</a:t>
            </a:r>
          </a:p>
          <a:p>
            <a:r>
              <a:rPr lang="ka-GE" sz="2000" b="1" dirty="0"/>
              <a:t>1490 ნმ (0.21-0.27 დბ/კმ (ყველაზე ცუდი შემთხვევა);</a:t>
            </a:r>
          </a:p>
          <a:p>
            <a:r>
              <a:rPr lang="ka-GE" sz="2000" b="1" dirty="0"/>
              <a:t>1550 ნმ (0.19-0.25 დბ/კმ, (ყველაზე ცუდი შემთხვევა</a:t>
            </a:r>
            <a:r>
              <a:rPr lang="ka-GE" sz="2000" b="1" dirty="0" smtClean="0"/>
              <a:t>)</a:t>
            </a:r>
            <a:endParaRPr lang="ka-GE" sz="2000" b="1" dirty="0"/>
          </a:p>
        </p:txBody>
      </p:sp>
    </p:spTree>
    <p:extLst>
      <p:ext uri="{BB962C8B-B14F-4D97-AF65-F5344CB8AC3E}">
        <p14:creationId xmlns:p14="http://schemas.microsoft.com/office/powerpoint/2010/main" val="3518992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ნახ.14.18. ძირითადი და გამანაწილებელი ობ-ის ტესტირება ცენტრალური კვანძიდან (</a:t>
            </a:r>
            <a:r>
              <a:rPr lang="en-US" sz="2000" dirty="0"/>
              <a:t>CO)</a:t>
            </a:r>
            <a:br>
              <a:rPr lang="en-US" sz="2000" dirty="0"/>
            </a:br>
            <a:r>
              <a:rPr lang="ka-GE" sz="2000" dirty="0"/>
              <a:t>გამანაწილებელ ტერმინალამდე</a:t>
            </a:r>
            <a:endParaRPr lang="en-US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50" y="1905000"/>
            <a:ext cx="6091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7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ნახ.14.19. ტესტირება გამანაწილებლის გამოსასვლელი პორტიდან ცენტრალურ კვანძამდე (</a:t>
            </a:r>
            <a:r>
              <a:rPr lang="en-US" sz="2000" b="1" dirty="0" smtClean="0"/>
              <a:t>CO</a:t>
            </a:r>
            <a:r>
              <a:rPr lang="ka-GE" sz="2000" b="1" dirty="0" smtClean="0"/>
              <a:t>)</a:t>
            </a:r>
            <a:endParaRPr lang="en-US" sz="20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8" y="2186759"/>
            <a:ext cx="7081512" cy="241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66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ნახ.14.19. ტესტირება გამანაწილებლის გამოსასვლელი პორტიდან ცენტრალურ კვანძამდე (</a:t>
            </a:r>
            <a:r>
              <a:rPr lang="en-US" sz="2000" b="1" dirty="0" smtClean="0"/>
              <a:t>CO</a:t>
            </a:r>
            <a:r>
              <a:rPr lang="ka-GE" sz="2000" dirty="0" smtClean="0"/>
              <a:t>)</a:t>
            </a:r>
            <a:endParaRPr lang="en-US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0" y="1905000"/>
            <a:ext cx="65679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4557672" flipH="1">
            <a:off x="4139927" y="51822"/>
            <a:ext cx="155763" cy="3472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ნახ.14.21. სიმძლავრის მზომი </a:t>
            </a:r>
            <a:r>
              <a:rPr lang="en-US" sz="2000" b="1" dirty="0"/>
              <a:t>PON-PPM-350</a:t>
            </a:r>
            <a:r>
              <a:rPr lang="en-US" sz="2000" dirty="0"/>
              <a:t>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567736"/>
            <a:ext cx="2633662" cy="29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1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14.11.5. ოპტიკური განმაცალკევებლები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2392" t="16190" r="10051" b="28333"/>
          <a:stretch/>
        </p:blipFill>
        <p:spPr bwMode="auto">
          <a:xfrm>
            <a:off x="838200" y="1600200"/>
            <a:ext cx="7554414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4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 smtClean="0"/>
              <a:t>პასიურ  </a:t>
            </a:r>
            <a:r>
              <a:rPr lang="ka-GE" sz="2400" b="1" dirty="0"/>
              <a:t>ოპტიკური </a:t>
            </a:r>
            <a:r>
              <a:rPr lang="ka-GE" sz="2400" b="1" dirty="0" smtClean="0"/>
              <a:t>ქსელების   დანერგვამდე არსებული ქსელების  ნაკლოვანებები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sz="2400" dirty="0"/>
              <a:t>●● </a:t>
            </a:r>
            <a:r>
              <a:rPr lang="ka-GE" sz="2400" dirty="0">
                <a:solidFill>
                  <a:srgbClr val="FF0000"/>
                </a:solidFill>
              </a:rPr>
              <a:t>აქვთ შეზღუდული გამტარუნარიანობა, მაშინ როდესაც მათზე </a:t>
            </a:r>
            <a:r>
              <a:rPr lang="ka-GE" sz="2400" dirty="0" smtClean="0">
                <a:solidFill>
                  <a:srgbClr val="FF0000"/>
                </a:solidFill>
              </a:rPr>
              <a:t>აღინიშნება  ფეთქებადი </a:t>
            </a:r>
            <a:r>
              <a:rPr lang="ka-GE" sz="2400" dirty="0">
                <a:solidFill>
                  <a:srgbClr val="FF0000"/>
                </a:solidFill>
              </a:rPr>
              <a:t>მოთხოვნა სერვისის მრავალსახეობის გამო</a:t>
            </a:r>
            <a:r>
              <a:rPr lang="ka-GE" sz="2400" dirty="0"/>
              <a:t>;</a:t>
            </a:r>
          </a:p>
          <a:p>
            <a:pPr marL="0" indent="0">
              <a:buNone/>
            </a:pPr>
            <a:endParaRPr lang="ka-GE" sz="2400" dirty="0"/>
          </a:p>
          <a:p>
            <a:pPr marL="0" indent="0">
              <a:buNone/>
            </a:pPr>
            <a:r>
              <a:rPr lang="ka-GE" sz="2400" dirty="0" smtClean="0"/>
              <a:t>●● </a:t>
            </a:r>
            <a:r>
              <a:rPr lang="ka-GE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გამოიყენებენ სხვადასხვა გარემოს და მოწყობილობებს, რომლებიც </a:t>
            </a:r>
            <a:r>
              <a:rPr lang="ka-G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მოითხოვენ </a:t>
            </a:r>
            <a:r>
              <a:rPr lang="ka-GE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მუდმივ </a:t>
            </a:r>
            <a:r>
              <a:rPr lang="ka-G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მომსახურებას</a:t>
            </a:r>
            <a:endParaRPr lang="ka-GE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ka-GE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ka-GE" sz="2400" dirty="0"/>
              <a:t>●● </a:t>
            </a:r>
            <a:r>
              <a:rPr lang="ka-GE" sz="2400" dirty="0">
                <a:solidFill>
                  <a:schemeClr val="accent6"/>
                </a:solidFill>
              </a:rPr>
              <a:t>საშუალებას არ აძლევენ პროვაიდერს საცხოვრებელი სექტორის </a:t>
            </a:r>
            <a:r>
              <a:rPr lang="ka-GE" sz="2400" dirty="0" smtClean="0">
                <a:solidFill>
                  <a:schemeClr val="accent6"/>
                </a:solidFill>
              </a:rPr>
              <a:t>აბონენტს  ერთდროულად </a:t>
            </a:r>
            <a:r>
              <a:rPr lang="ka-GE" sz="2400" dirty="0">
                <a:solidFill>
                  <a:schemeClr val="accent6"/>
                </a:solidFill>
              </a:rPr>
              <a:t>მიაწოდონ </a:t>
            </a:r>
            <a:r>
              <a:rPr lang="ka-GE" sz="2400" b="1" dirty="0">
                <a:solidFill>
                  <a:schemeClr val="accent6"/>
                </a:solidFill>
              </a:rPr>
              <a:t>ხმა, ვიდეო, მონაცემები და სხვა </a:t>
            </a:r>
            <a:r>
              <a:rPr lang="ka-GE" sz="2400" b="1" dirty="0" smtClean="0">
                <a:solidFill>
                  <a:schemeClr val="accent6"/>
                </a:solidFill>
              </a:rPr>
              <a:t>   მაღალსიჩქარიანი </a:t>
            </a:r>
            <a:r>
              <a:rPr lang="ka-GE" sz="2400" dirty="0">
                <a:solidFill>
                  <a:schemeClr val="accent6"/>
                </a:solidFill>
              </a:rPr>
              <a:t>ინტერაქტიური მომსახურებები ეკონომიურად მომგებიანი ხერხით</a:t>
            </a:r>
            <a:endParaRPr lang="ka-GE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ka-GE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049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14.11.6. ოპტიკური იზოლატორები (ვენტილები)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000" b="1" dirty="0"/>
              <a:t>ოპტიკური იზოლატორი უზრუნველყოფს შუქის გატარებას ერთი მიმართულებით </a:t>
            </a:r>
            <a:r>
              <a:rPr lang="ka-GE" sz="2000" b="1" dirty="0" smtClean="0"/>
              <a:t>თით</a:t>
            </a:r>
            <a:r>
              <a:rPr lang="ka-GE" sz="2000" b="1" dirty="0"/>
              <a:t>ქმის დანაკარგების გარეშე, ხოლო მეორე მიმართულებით – დიდი მილევით</a:t>
            </a:r>
            <a:r>
              <a:rPr lang="ka-GE" sz="2000" b="1" dirty="0" smtClean="0"/>
              <a:t>.</a:t>
            </a:r>
            <a:endParaRPr lang="ka-GE" sz="2000" b="1" dirty="0"/>
          </a:p>
          <a:p>
            <a:endParaRPr lang="en-US" sz="2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90" y="2667000"/>
            <a:ext cx="5664110" cy="197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dirty="0"/>
              <a:t>ნახ.14.37. ოპტიკური იზოლატორის კონსტრუქცია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69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 smtClean="0"/>
              <a:t>ოპტიკური ფილტრები, მულტიპლესორები მულტიპლექსორები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2000" b="1" dirty="0" smtClean="0"/>
              <a:t>ნახ.14.38</a:t>
            </a:r>
            <a:r>
              <a:rPr lang="ka-GE" sz="2000" b="1" dirty="0"/>
              <a:t>. ფილტრი (დემულტიპლექსორი) ფაზირებულ ტალღგამტარულ მესერზე</a:t>
            </a:r>
            <a:r>
              <a:rPr lang="ka-GE" dirty="0"/>
              <a:t>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7" y="1447800"/>
            <a:ext cx="68080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56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14.11.8. დისპერსიის კომპენსატორები</a:t>
            </a:r>
            <a:endParaRPr lang="en-US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3" y="1600200"/>
            <a:ext cx="725869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1364774" y="4999325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ნახ.14.40. დისპერსიის კომპენსატორი ბოჭკოვანი ბრეგის მესერის საფუძველზე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37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b="1" dirty="0"/>
              <a:t>ნახ.14.41. ა) </a:t>
            </a:r>
            <a:r>
              <a:rPr lang="en-US" sz="1400" b="1" dirty="0"/>
              <a:t>SMF (G.652) </a:t>
            </a:r>
            <a:r>
              <a:rPr lang="ka-GE" sz="1400" b="1" dirty="0"/>
              <a:t>ობ-ს დისპერსის კომპენსატორის კონსტრუქცია 1525-1565 ნმ ტალღების</a:t>
            </a:r>
            <a:br>
              <a:rPr lang="ka-GE" sz="1400" b="1" dirty="0"/>
            </a:br>
            <a:r>
              <a:rPr lang="ka-GE" sz="1400" b="1" dirty="0"/>
              <a:t>დიაპაზონში – 50...-2100 პწმ.ნმ საზღვრებში გრძელი და ზეგრძელი ოპტიკური ხაზებისათვის</a:t>
            </a:r>
            <a:br>
              <a:rPr lang="ka-GE" sz="1400" b="1" dirty="0"/>
            </a:br>
            <a:r>
              <a:rPr lang="ka-GE" sz="1400" b="1" dirty="0"/>
              <a:t>ბ) ქრომატიული დისპერსიის კომპაქტური კომპენსატორის </a:t>
            </a:r>
            <a:r>
              <a:rPr lang="en-US" sz="1400" b="1" dirty="0"/>
              <a:t>TODC </a:t>
            </a:r>
            <a:r>
              <a:rPr lang="ka-GE" sz="1400" b="1" dirty="0"/>
              <a:t>კონსტრუქცია</a:t>
            </a:r>
            <a:endParaRPr lang="en-US" sz="14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53872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3660"/>
            <a:ext cx="2895600" cy="188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762000"/>
            <a:ext cx="304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31827" y="1177119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72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ნახ.14.31. ოპტიკური შემაერთებლების (კონექტორების) ტიპები.</a:t>
            </a:r>
            <a:endParaRPr lang="en-US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267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17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b="1" dirty="0"/>
              <a:t>ნახ.14.32. ა) </a:t>
            </a:r>
            <a:r>
              <a:rPr lang="en-US" sz="1400" b="1" dirty="0"/>
              <a:t>ST </a:t>
            </a:r>
            <a:r>
              <a:rPr lang="ka-GE" sz="1400" b="1" dirty="0"/>
              <a:t>კონექტორი; ბ) </a:t>
            </a:r>
            <a:r>
              <a:rPr lang="en-US" sz="1400" b="1" dirty="0"/>
              <a:t>FC </a:t>
            </a:r>
            <a:r>
              <a:rPr lang="ka-GE" sz="1400" b="1" dirty="0"/>
              <a:t>კონექტორი; გ) </a:t>
            </a:r>
            <a:r>
              <a:rPr lang="en-US" sz="1400" b="1" dirty="0"/>
              <a:t>SC </a:t>
            </a:r>
            <a:r>
              <a:rPr lang="ka-GE" sz="1400" b="1" dirty="0"/>
              <a:t>კონექტორი</a:t>
            </a:r>
            <a:endParaRPr lang="en-US" sz="14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13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5586"/>
            <a:ext cx="2541104" cy="19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2062"/>
            <a:ext cx="2057400" cy="126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32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შემაერთებელი როზეტები და </a:t>
            </a:r>
            <a:r>
              <a:rPr lang="ka-GE" sz="2000" b="1" dirty="0" smtClean="0"/>
              <a:t>ადაპტერები</a:t>
            </a:r>
            <a:br>
              <a:rPr lang="ka-GE" sz="2000" b="1" dirty="0" smtClean="0"/>
            </a:br>
            <a:r>
              <a:rPr lang="ka-GE" sz="2000" dirty="0"/>
              <a:t>ნახ.14.33. როზეტები: ა) </a:t>
            </a:r>
            <a:r>
              <a:rPr lang="en-US" sz="2000" dirty="0"/>
              <a:t>ST; </a:t>
            </a:r>
            <a:r>
              <a:rPr lang="ka-GE" sz="2000" dirty="0"/>
              <a:t>ბ) </a:t>
            </a:r>
            <a:r>
              <a:rPr lang="en-US" sz="2000" dirty="0"/>
              <a:t>FC; </a:t>
            </a:r>
            <a:r>
              <a:rPr lang="ka-GE" sz="2000" dirty="0"/>
              <a:t>გ) </a:t>
            </a:r>
            <a:r>
              <a:rPr lang="en-US" sz="2000" dirty="0"/>
              <a:t>SC; </a:t>
            </a:r>
            <a:r>
              <a:rPr lang="ka-GE" sz="2000" dirty="0"/>
              <a:t>ე) გადასასვლელი.</a:t>
            </a:r>
            <a:endParaRPr lang="en-US" sz="20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730266" cy="13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171926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038600"/>
            <a:ext cx="16001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3325"/>
            <a:ext cx="152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38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ოპტიკური ატენიუატორები</a:t>
            </a:r>
            <a:br>
              <a:rPr lang="ka-GE" sz="2000" dirty="0" smtClean="0"/>
            </a:br>
            <a:r>
              <a:rPr lang="ka-GE" sz="2000" dirty="0" smtClean="0"/>
              <a:t>ა)</a:t>
            </a:r>
            <a:r>
              <a:rPr lang="ka-GE" sz="2000" dirty="0"/>
              <a:t> ცვლადი ატენიუატორები როზეტები</a:t>
            </a:r>
            <a:r>
              <a:rPr lang="ka-GE" sz="2000" dirty="0" smtClean="0"/>
              <a:t>.</a:t>
            </a:r>
            <a:br>
              <a:rPr lang="ka-GE" sz="2000" dirty="0" smtClean="0"/>
            </a:br>
            <a:r>
              <a:rPr lang="ka-GE" sz="2000" dirty="0" smtClean="0"/>
              <a:t>ბ)</a:t>
            </a:r>
            <a:r>
              <a:rPr lang="ka-GE" sz="2000" dirty="0"/>
              <a:t> </a:t>
            </a:r>
            <a:r>
              <a:rPr lang="ka-GE" sz="2000" dirty="0" smtClean="0"/>
              <a:t> </a:t>
            </a:r>
            <a:r>
              <a:rPr lang="ka-GE" sz="2000" dirty="0"/>
              <a:t>ფიქსირებული ატენიუატორები-როზეტები.</a:t>
            </a:r>
            <a:endParaRPr lang="en-US" sz="20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5519"/>
            <a:ext cx="3276600" cy="186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2362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7400" y="1219200"/>
            <a:ext cx="3657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990600"/>
            <a:ext cx="152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 smtClean="0"/>
              <a:t>ოპტიკური   ვენტილიატორები და ტალღის სიგრძის გარდამქნელები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400" b="1" dirty="0"/>
              <a:t>რა არის ტალღების სიგრძეთა კონვერსია (გარდაქმნა) და რა საჭიროა ის?</a:t>
            </a:r>
          </a:p>
          <a:p>
            <a:r>
              <a:rPr lang="ka-GE" sz="1400" b="1" dirty="0"/>
              <a:t>ტალღის სიგრძეთა კონვერსია (გარდაქმნა) – არის ტალღის ერთი სიგრძიდან მეორე</a:t>
            </a:r>
          </a:p>
          <a:p>
            <a:r>
              <a:rPr lang="ka-GE" sz="1400" b="1" dirty="0"/>
              <a:t>სიგრძეზე გადაყვანა (გარდაქმნა) ტრანსპორტირების მიზნით. 1310 ნმ და 850 ნმ ტალღებზე</a:t>
            </a:r>
          </a:p>
          <a:p>
            <a:r>
              <a:rPr lang="ka-GE" sz="1400" b="1" dirty="0"/>
              <a:t>სიგნალის მილევის მახასიათებლების გამო, ზოგჯერ აუცილებელია მოხდეს ამ სიგნალე-</a:t>
            </a:r>
          </a:p>
          <a:p>
            <a:r>
              <a:rPr lang="ka-GE" sz="1400" b="1" dirty="0"/>
              <a:t>ბის კონვერტირება (გადაყვანა) 1550 ნმ ტალღის სიგრძეზე ამ ტალღების ოპტიკურ ბოჭკო-</a:t>
            </a:r>
          </a:p>
          <a:p>
            <a:r>
              <a:rPr lang="ka-GE" sz="1400" b="1" dirty="0"/>
              <a:t>ში გრძელ მანძილებზე (მალებზე) გადასაცემად, ვიღებთ რა მოგებას 1550 ნმ ტალღის სი-</a:t>
            </a:r>
          </a:p>
          <a:p>
            <a:r>
              <a:rPr lang="ka-GE" sz="1400" b="1" dirty="0"/>
              <a:t>გრძეზე დაბალი დანაკარგების გამო</a:t>
            </a:r>
            <a:r>
              <a:rPr lang="ka-GE" sz="1400" b="1" dirty="0" smtClean="0"/>
              <a:t>.</a:t>
            </a:r>
          </a:p>
          <a:p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59" y="3440287"/>
            <a:ext cx="5010641" cy="15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8759" y="5326728"/>
            <a:ext cx="560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/>
              <a:t>ნახ.14.42. ტალღების გარდაქმნის სქემა კონვერტორში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182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b="1" dirty="0"/>
              <a:t>ნახ.14.46. </a:t>
            </a:r>
            <a:r>
              <a:rPr lang="en-US" sz="1400" b="1" dirty="0"/>
              <a:t>ONU </a:t>
            </a:r>
            <a:r>
              <a:rPr lang="ka-GE" sz="1400" b="1" dirty="0"/>
              <a:t>ოპტიკური ქსელური მოწყობილობი ა) </a:t>
            </a:r>
            <a:r>
              <a:rPr lang="en-US" sz="1400" b="1" dirty="0"/>
              <a:t>ONU P1004C1 </a:t>
            </a:r>
            <a:r>
              <a:rPr lang="ka-GE" sz="1400" b="1" dirty="0"/>
              <a:t>გამოსასვლელი და შესასვლელი</a:t>
            </a:r>
            <a:br>
              <a:rPr lang="ka-GE" sz="1400" b="1" dirty="0"/>
            </a:br>
            <a:r>
              <a:rPr lang="ka-GE" sz="1400" b="1" dirty="0"/>
              <a:t>სიჩქარეების მხარდასაჭერად 1 გბტ/წმ სიჩქარეზე; ბ) </a:t>
            </a:r>
            <a:r>
              <a:rPr lang="en-US" sz="1400" b="1" dirty="0"/>
              <a:t>ONU P1501C1 </a:t>
            </a:r>
            <a:r>
              <a:rPr lang="ka-GE" sz="1400" b="1" dirty="0"/>
              <a:t>გამოიყენება </a:t>
            </a:r>
            <a:r>
              <a:rPr lang="en-US" sz="1400" b="1" dirty="0"/>
              <a:t>FTTO, FTTH, FTTB</a:t>
            </a:r>
            <a:br>
              <a:rPr lang="en-US" sz="1400" b="1" dirty="0"/>
            </a:br>
            <a:r>
              <a:rPr lang="ka-GE" sz="1400" b="1" dirty="0"/>
              <a:t>ქსელებისათვის; გ) </a:t>
            </a:r>
            <a:r>
              <a:rPr lang="en-US" sz="1400" b="1" dirty="0"/>
              <a:t>ONU AK-N2000-1G </a:t>
            </a:r>
            <a:r>
              <a:rPr lang="ka-GE" sz="1400" b="1" dirty="0"/>
              <a:t>ერთპორტიანი გიგაბიტური </a:t>
            </a:r>
            <a:r>
              <a:rPr lang="en-US" sz="1400" b="1" dirty="0"/>
              <a:t>PON</a:t>
            </a:r>
            <a:r>
              <a:rPr lang="ka-GE" sz="1400" b="1" dirty="0"/>
              <a:t>ტერმინალებისათვის</a:t>
            </a:r>
            <a:endParaRPr lang="en-US" sz="1400" b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1" y="2133600"/>
            <a:ext cx="689213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21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dirty="0"/>
              <a:t>პასიური ოპტიკური ქსელების (</a:t>
            </a:r>
            <a:r>
              <a:rPr lang="en-US" sz="2800" dirty="0"/>
              <a:t>PON)</a:t>
            </a:r>
            <a:br>
              <a:rPr lang="en-US" sz="2800" dirty="0"/>
            </a:br>
            <a:r>
              <a:rPr lang="ka-GE" sz="2800" dirty="0"/>
              <a:t>ტექნოლოგიები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ka-GE" sz="2000" dirty="0" smtClean="0"/>
              <a:t> </a:t>
            </a:r>
            <a:r>
              <a:rPr lang="ka-GE" sz="2600" b="1" dirty="0" smtClean="0"/>
              <a:t>პასიური </a:t>
            </a:r>
            <a:r>
              <a:rPr lang="ka-GE" sz="2600" b="1" dirty="0"/>
              <a:t>ოპტიკური ქსელების (</a:t>
            </a:r>
            <a:r>
              <a:rPr lang="en-US" sz="2600" b="1" dirty="0"/>
              <a:t>PON) </a:t>
            </a:r>
            <a:r>
              <a:rPr lang="ka-GE" sz="2600" b="1" dirty="0"/>
              <a:t>ქსელები და შესაბამისი ტექნოლოგიები </a:t>
            </a:r>
            <a:r>
              <a:rPr lang="ka-GE" sz="2600" b="1" dirty="0" smtClean="0"/>
              <a:t>წარმო</a:t>
            </a:r>
            <a:r>
              <a:rPr lang="ka-GE" sz="2600" b="1" dirty="0"/>
              <a:t>ადგენს ტელეკომუნიკაციაში ბოლო ათეული წლების </a:t>
            </a:r>
            <a:r>
              <a:rPr lang="ka-GE" sz="2600" b="1" dirty="0" smtClean="0"/>
              <a:t>მიღწეევას</a:t>
            </a:r>
          </a:p>
          <a:p>
            <a:pPr marL="0" indent="0">
              <a:buNone/>
            </a:pPr>
            <a:endParaRPr lang="ka-GE" sz="2000" dirty="0"/>
          </a:p>
          <a:p>
            <a:pPr>
              <a:buFont typeface="Wingdings" pitchFamily="2" charset="2"/>
              <a:buChar char="q"/>
            </a:pPr>
            <a:r>
              <a:rPr lang="ka-GE" sz="2000" dirty="0" smtClean="0"/>
              <a:t> </a:t>
            </a:r>
            <a:r>
              <a:rPr lang="ka-GE" sz="2600" b="1" dirty="0" smtClean="0"/>
              <a:t>პირველი </a:t>
            </a:r>
            <a:r>
              <a:rPr lang="ka-GE" sz="2600" b="1" dirty="0"/>
              <a:t>ნაბიჯები </a:t>
            </a:r>
            <a:r>
              <a:rPr lang="ka-GE" sz="2600" b="1" dirty="0" smtClean="0"/>
              <a:t>ამ  მიმართულებით </a:t>
            </a:r>
            <a:r>
              <a:rPr lang="ka-GE" sz="2600" b="1" dirty="0"/>
              <a:t>გადადგმული იქნა 1995 წელს, როდესაც შვიდი კომპანიისაგან </a:t>
            </a:r>
            <a:r>
              <a:rPr lang="ka-GE" sz="2600" b="1" dirty="0" smtClean="0"/>
              <a:t>შექმნილ</a:t>
            </a:r>
            <a:r>
              <a:rPr lang="ka-GE" sz="2600" b="1" dirty="0"/>
              <a:t>მა ჯგუფმა (</a:t>
            </a:r>
            <a:r>
              <a:rPr lang="en-US" sz="2600" b="1" dirty="0"/>
              <a:t>British Telecom, France Telecom, Deutsche Telecom, NTT, KPN, </a:t>
            </a:r>
            <a:r>
              <a:rPr lang="en-US" sz="2600" b="1" dirty="0" err="1"/>
              <a:t>Telefonica</a:t>
            </a:r>
            <a:r>
              <a:rPr lang="en-US" sz="2600" b="1" dirty="0"/>
              <a:t> </a:t>
            </a:r>
            <a:r>
              <a:rPr lang="ka-GE" sz="2600" b="1" dirty="0"/>
              <a:t>და </a:t>
            </a:r>
            <a:r>
              <a:rPr lang="en-US" sz="2600" b="1" dirty="0" smtClean="0"/>
              <a:t>Telecom</a:t>
            </a:r>
            <a:r>
              <a:rPr lang="ka-GE" sz="2600" b="1" dirty="0" smtClean="0"/>
              <a:t>   </a:t>
            </a:r>
            <a:r>
              <a:rPr lang="en-US" sz="2600" b="1" dirty="0" smtClean="0"/>
              <a:t>Italia</a:t>
            </a:r>
            <a:r>
              <a:rPr lang="en-US" sz="2600" b="1" dirty="0"/>
              <a:t>) </a:t>
            </a:r>
            <a:r>
              <a:rPr lang="ka-GE" sz="2600" b="1" dirty="0"/>
              <a:t>ჩამოაყალიბა კონსორციუმი ერთ ობ-ში მრავალჯერადი დაშვების მიზნით. ამ </a:t>
            </a:r>
            <a:r>
              <a:rPr lang="ka-GE" sz="2600" b="1" dirty="0" smtClean="0"/>
              <a:t>ორგა</a:t>
            </a:r>
            <a:r>
              <a:rPr lang="ka-GE" sz="2600" b="1" dirty="0"/>
              <a:t>ნიზაციას მხარდაჭერა გამოუცხადა </a:t>
            </a:r>
            <a:r>
              <a:rPr lang="en-US" sz="2600" b="1" dirty="0"/>
              <a:t>ITU-T </a:t>
            </a:r>
            <a:r>
              <a:rPr lang="ka-GE" sz="2600" b="1" dirty="0"/>
              <a:t>და მიიღო სახელწოდება </a:t>
            </a:r>
            <a:r>
              <a:rPr lang="en-US" sz="2600" b="1" dirty="0"/>
              <a:t>FSAN (</a:t>
            </a:r>
            <a:r>
              <a:rPr lang="ka-GE" sz="2600" b="1" dirty="0"/>
              <a:t>ინგლ. </a:t>
            </a:r>
            <a:r>
              <a:rPr lang="en-US" sz="2600" b="1" dirty="0"/>
              <a:t>Full </a:t>
            </a:r>
            <a:r>
              <a:rPr lang="en-US" sz="2600" b="1" dirty="0" smtClean="0"/>
              <a:t>Service</a:t>
            </a:r>
            <a:r>
              <a:rPr lang="ka-GE" sz="2600" b="1" dirty="0" smtClean="0"/>
              <a:t>  </a:t>
            </a:r>
            <a:r>
              <a:rPr lang="en-US" sz="2600" b="1" dirty="0" smtClean="0"/>
              <a:t>Access </a:t>
            </a:r>
            <a:r>
              <a:rPr lang="en-US" sz="2600" b="1" dirty="0"/>
              <a:t>Network).</a:t>
            </a:r>
            <a:endParaRPr lang="en-US" sz="2600" dirty="0"/>
          </a:p>
          <a:p>
            <a:endParaRPr lang="en-US" sz="2600" b="1" dirty="0"/>
          </a:p>
          <a:p>
            <a:pPr marL="0" indent="0">
              <a:buNone/>
            </a:pPr>
            <a:endParaRPr lang="ka-GE" sz="2000" b="1" dirty="0"/>
          </a:p>
          <a:p>
            <a:pPr marL="0" indent="0">
              <a:buNone/>
            </a:pPr>
            <a:r>
              <a:rPr lang="ka-GE" sz="2000" b="1" dirty="0" smtClean="0"/>
              <a:t>    </a:t>
            </a:r>
            <a:endParaRPr lang="ka-GE" sz="2000" b="1" dirty="0"/>
          </a:p>
          <a:p>
            <a:endParaRPr lang="ka-GE" sz="2000" b="1" dirty="0"/>
          </a:p>
        </p:txBody>
      </p:sp>
    </p:spTree>
    <p:extLst>
      <p:ext uri="{BB962C8B-B14F-4D97-AF65-F5344CB8AC3E}">
        <p14:creationId xmlns:p14="http://schemas.microsoft.com/office/powerpoint/2010/main" val="338309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400" b="1" dirty="0"/>
              <a:t>ნახ.14.47. პატჩკორდის ტიპები: ა) ერთმოდიანი 9/125; ბ) ერთმოდიანი 9/125 </a:t>
            </a:r>
            <a:r>
              <a:rPr lang="en-US" sz="1400" b="1" dirty="0"/>
              <a:t>APC; </a:t>
            </a:r>
            <a:r>
              <a:rPr lang="ka-GE" sz="1400" b="1" dirty="0"/>
              <a:t>გ) მრავალმოდიანი</a:t>
            </a:r>
            <a:br>
              <a:rPr lang="ka-GE" sz="1400" b="1" dirty="0"/>
            </a:br>
            <a:r>
              <a:rPr lang="ka-GE" sz="1400" b="1" dirty="0"/>
              <a:t>50/125; დ) მრავალმოდიანი 62,5/125; ე) მრავალმოდიანი 50/125</a:t>
            </a:r>
            <a:r>
              <a:rPr lang="ka-GE" sz="1400" dirty="0"/>
              <a:t>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b="1" dirty="0"/>
              <a:t>patching cord – </a:t>
            </a:r>
            <a:r>
              <a:rPr lang="ka-GE" sz="1400" b="1" dirty="0"/>
              <a:t>პატჩკორდი (ნახ. 14.47) ბოჭკოვან-ოპტიკური შემაერთებელი საკომუ-</a:t>
            </a:r>
          </a:p>
          <a:p>
            <a:pPr algn="just"/>
            <a:r>
              <a:rPr lang="ka-GE" sz="1400" b="1" dirty="0"/>
              <a:t>ტაციო ზონარი (კაბელი), ორივე მხარეს დაბოლოებული კონექტორებით. კონექტორე-</a:t>
            </a:r>
          </a:p>
          <a:p>
            <a:pPr algn="just"/>
            <a:r>
              <a:rPr lang="ka-GE" sz="1400" b="1" dirty="0"/>
              <a:t>ბის სახით გამოიყენება </a:t>
            </a:r>
            <a:r>
              <a:rPr lang="en-US" sz="1400" b="1" dirty="0"/>
              <a:t>ST, FC, SC, LC, </a:t>
            </a:r>
            <a:r>
              <a:rPr lang="ru-RU" sz="1400" b="1" dirty="0"/>
              <a:t>Е2000 </a:t>
            </a:r>
            <a:r>
              <a:rPr lang="ka-GE" sz="1400" b="1" dirty="0"/>
              <a:t>და </a:t>
            </a:r>
            <a:r>
              <a:rPr lang="en-US" sz="1400" b="1" dirty="0"/>
              <a:t>MT-RJ. </a:t>
            </a:r>
            <a:r>
              <a:rPr lang="ka-GE" sz="1400" b="1" dirty="0"/>
              <a:t>პატჩკორდები გამოიყენება აქტიური</a:t>
            </a:r>
          </a:p>
          <a:p>
            <a:pPr algn="just"/>
            <a:r>
              <a:rPr lang="ka-GE" sz="1400" b="1" dirty="0"/>
              <a:t>ქსელური მოწყობილობების, კროსების და კროსის შიგნითა მოწყობილობების კომუტაცი-</a:t>
            </a:r>
          </a:p>
          <a:p>
            <a:pPr algn="just"/>
            <a:r>
              <a:rPr lang="ka-GE" sz="1400" b="1" dirty="0"/>
              <a:t>ისათვის. პატჩკორდები შეიძლება დაყოფილ იქნას, როგოც ერთმოდიან, მრავალმოდიან,</a:t>
            </a:r>
          </a:p>
          <a:p>
            <a:pPr algn="just"/>
            <a:r>
              <a:rPr lang="ka-GE" sz="1400" b="1" dirty="0"/>
              <a:t>აგრეთვე ობ-ის რაოდენობით პატჩკორდში: სიმპლექსური (ერთი ობ-ით) და დუპლექსური</a:t>
            </a:r>
          </a:p>
          <a:p>
            <a:pPr algn="just"/>
            <a:r>
              <a:rPr lang="ka-GE" sz="1400" b="1" dirty="0"/>
              <a:t>(ორი ობ-ით</a:t>
            </a:r>
            <a:r>
              <a:rPr lang="ka-GE" sz="1400" b="1" dirty="0" smtClean="0"/>
              <a:t>).</a:t>
            </a:r>
          </a:p>
          <a:p>
            <a:endParaRPr lang="ka-GE" sz="1400" dirty="0"/>
          </a:p>
          <a:p>
            <a:endParaRPr lang="ka-GE" sz="1400" dirty="0" smtClean="0"/>
          </a:p>
          <a:p>
            <a:endParaRPr lang="en-US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32" y="3869975"/>
            <a:ext cx="4875535" cy="19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64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/>
            </a:r>
            <a:br>
              <a:rPr lang="ka-GE" sz="2000" dirty="0"/>
            </a:br>
            <a:r>
              <a:rPr lang="ka-GE" sz="2000" b="1" dirty="0"/>
              <a:t>ნახ.14.48. ოპტიკური </a:t>
            </a:r>
            <a:r>
              <a:rPr lang="ka-GE" sz="2000" b="1" dirty="0" smtClean="0"/>
              <a:t>პიგტეილები  ა</a:t>
            </a:r>
            <a:r>
              <a:rPr lang="ka-GE" sz="2000" b="1" dirty="0"/>
              <a:t>) ბ</a:t>
            </a:r>
            <a:r>
              <a:rPr lang="ka-GE" sz="2000" dirty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400" b="1" dirty="0">
                <a:solidFill>
                  <a:srgbClr val="FF0000"/>
                </a:solidFill>
              </a:rPr>
              <a:t>პიგტეილი (</a:t>
            </a:r>
            <a:r>
              <a:rPr lang="en-US" sz="1400" b="1" dirty="0">
                <a:solidFill>
                  <a:srgbClr val="FF0000"/>
                </a:solidFill>
              </a:rPr>
              <a:t>pigtail) – </a:t>
            </a:r>
            <a:r>
              <a:rPr lang="ka-GE" sz="1400" b="1" dirty="0">
                <a:solidFill>
                  <a:srgbClr val="FF0000"/>
                </a:solidFill>
              </a:rPr>
              <a:t>პირდაპირი თარგმნით „გოჭის კუდი“ </a:t>
            </a:r>
            <a:r>
              <a:rPr lang="ka-GE" sz="1400" b="1" dirty="0"/>
              <a:t>ბოჭკოვან-ოპტიკური შნური</a:t>
            </a:r>
          </a:p>
          <a:p>
            <a:r>
              <a:rPr lang="ka-GE" sz="1400" b="1" dirty="0"/>
              <a:t>– ოპტიკური ბოჭკოს მოკლე მონაკვეთი, რომელიც ერთ მხარეს მთავრდება კონექტორით.</a:t>
            </a:r>
          </a:p>
          <a:p>
            <a:r>
              <a:rPr lang="ka-GE" sz="1400" b="1" dirty="0"/>
              <a:t>პიგტეილის დანიშნულებაა ობ-ს მისი დაბოლოებისათვის შედუღების საშუალებით. პიგ-</a:t>
            </a:r>
          </a:p>
          <a:p>
            <a:r>
              <a:rPr lang="ka-GE" sz="1400" b="1" dirty="0"/>
              <a:t>ტეილები მზადდება 2 მ სიგრძის წყვილების სახით. ნახ.15.48-ზე მოყვანილია ოპტიკური</a:t>
            </a:r>
          </a:p>
          <a:p>
            <a:r>
              <a:rPr lang="ka-GE" sz="1400" b="1" dirty="0" smtClean="0"/>
              <a:t>პიგტეილის ტიპები</a:t>
            </a:r>
            <a:r>
              <a:rPr lang="ka-GE" sz="1400" b="1" dirty="0"/>
              <a:t>.</a:t>
            </a:r>
            <a:endParaRPr lang="en-US" sz="1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71813"/>
            <a:ext cx="249530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71813"/>
            <a:ext cx="29718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37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საკონტროლო კითხვები. </a:t>
            </a:r>
            <a:r>
              <a:rPr lang="ka-GE" sz="1800" b="1" dirty="0" smtClean="0"/>
              <a:t>ტესტები   </a:t>
            </a:r>
            <a:r>
              <a:rPr lang="en-US" sz="1800" b="1" dirty="0"/>
              <a:t>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1400" dirty="0"/>
              <a:t>14.1. როდის გადაიდგა პირველი ნაბიჯები პასიური ოპტიკური </a:t>
            </a:r>
            <a:r>
              <a:rPr lang="en-US" sz="1400" dirty="0"/>
              <a:t>PON </a:t>
            </a:r>
            <a:r>
              <a:rPr lang="ka-GE" sz="1400" dirty="0"/>
              <a:t>ქსელების შესაქმნე-</a:t>
            </a:r>
          </a:p>
          <a:p>
            <a:r>
              <a:rPr lang="ka-GE" sz="1400" dirty="0"/>
              <a:t>ლად და რა სახელწოდება ქვს ორგანიზაციას, რომელიც შეიმუშავებს რეკიომენდა-</a:t>
            </a:r>
          </a:p>
          <a:p>
            <a:r>
              <a:rPr lang="ka-GE" sz="1400" dirty="0"/>
              <a:t>ციებს და მოთხოვნებს ამ ქსელების მიმართ?</a:t>
            </a:r>
          </a:p>
          <a:p>
            <a:r>
              <a:rPr lang="ka-GE" sz="1400" dirty="0"/>
              <a:t>14.2. ჩამოთვალეთ </a:t>
            </a:r>
            <a:r>
              <a:rPr lang="en-US" sz="1400" dirty="0"/>
              <a:t>PON </a:t>
            </a:r>
            <a:r>
              <a:rPr lang="ka-GE" sz="1400" dirty="0"/>
              <a:t>ქსელების შემადგენელი ტექნოლოგიები (</a:t>
            </a:r>
            <a:r>
              <a:rPr lang="en-US" sz="1400" dirty="0" err="1"/>
              <a:t>FTTx</a:t>
            </a:r>
            <a:r>
              <a:rPr lang="en-US" sz="1400" dirty="0"/>
              <a:t>)</a:t>
            </a:r>
          </a:p>
          <a:p>
            <a:r>
              <a:rPr lang="ka-GE" sz="1400" dirty="0"/>
              <a:t>14.3. დაახასიათეთ </a:t>
            </a:r>
            <a:r>
              <a:rPr lang="en-US" sz="1400" dirty="0"/>
              <a:t>PON (</a:t>
            </a:r>
            <a:r>
              <a:rPr lang="en-US" sz="1400" dirty="0" err="1"/>
              <a:t>FTTx</a:t>
            </a:r>
            <a:r>
              <a:rPr lang="en-US" sz="1400" dirty="0"/>
              <a:t>) </a:t>
            </a:r>
            <a:r>
              <a:rPr lang="ka-GE" sz="1400" dirty="0"/>
              <a:t>არქიტექტურები ცხრ.14.1-ის მიხედვით (</a:t>
            </a:r>
            <a:r>
              <a:rPr lang="en-US" sz="1400" dirty="0"/>
              <a:t>APON, BPON,</a:t>
            </a:r>
          </a:p>
          <a:p>
            <a:r>
              <a:rPr lang="en-US" sz="1400" dirty="0"/>
              <a:t>GPON, EPON).</a:t>
            </a:r>
          </a:p>
          <a:p>
            <a:r>
              <a:rPr lang="ka-GE" sz="1400" dirty="0"/>
              <a:t>14.4. დახაზეთ </a:t>
            </a:r>
            <a:r>
              <a:rPr lang="en-US" sz="1400" dirty="0" err="1"/>
              <a:t>FTTx</a:t>
            </a:r>
            <a:r>
              <a:rPr lang="en-US" sz="1400" dirty="0"/>
              <a:t> </a:t>
            </a:r>
            <a:r>
              <a:rPr lang="ka-GE" sz="1400" dirty="0"/>
              <a:t>ქსელების აგების არქიტექტურა ნახ.14.3-ის და ნახ.14.4-ის მიხედვით</a:t>
            </a:r>
          </a:p>
          <a:p>
            <a:r>
              <a:rPr lang="ka-GE" sz="1400" dirty="0"/>
              <a:t>14.5. ჩამოთვალეთ </a:t>
            </a:r>
            <a:r>
              <a:rPr lang="en-US" sz="1400" dirty="0" err="1"/>
              <a:t>FTTx</a:t>
            </a:r>
            <a:r>
              <a:rPr lang="en-US" sz="1400" dirty="0"/>
              <a:t> </a:t>
            </a:r>
            <a:r>
              <a:rPr lang="ka-GE" sz="1400" dirty="0"/>
              <a:t>ქსელებში გამოყენებული ტალღების სიგრძეები, მათი დანიშნუ-</a:t>
            </a:r>
          </a:p>
          <a:p>
            <a:r>
              <a:rPr lang="ka-GE" sz="1400" dirty="0"/>
              <a:t>ლება და მიმართულებები; ჩამოთვალეთ </a:t>
            </a:r>
            <a:r>
              <a:rPr lang="en-US" sz="1400" dirty="0" err="1"/>
              <a:t>FTTx</a:t>
            </a:r>
            <a:r>
              <a:rPr lang="en-US" sz="1400" dirty="0"/>
              <a:t> </a:t>
            </a:r>
            <a:r>
              <a:rPr lang="ka-GE" sz="1400" dirty="0"/>
              <a:t>ქსელებით შესაძლებელი სერვისები</a:t>
            </a:r>
          </a:p>
          <a:p>
            <a:r>
              <a:rPr lang="ka-GE" sz="1400" dirty="0"/>
              <a:t>ნახ.14.5, 14.7, 14.8 და ცხრ.14.2-ის მიხედვით.</a:t>
            </a:r>
          </a:p>
          <a:p>
            <a:r>
              <a:rPr lang="ka-GE" sz="1400" dirty="0"/>
              <a:t>14.6 აღწერეთ </a:t>
            </a:r>
            <a:r>
              <a:rPr lang="en-US" sz="1400" dirty="0"/>
              <a:t>PON </a:t>
            </a:r>
            <a:r>
              <a:rPr lang="ka-GE" sz="1400" dirty="0"/>
              <a:t>ქსელების სახაზო ნაწილის მოწყობილობები ნახ.14.12-ის მიხედვით.</a:t>
            </a:r>
          </a:p>
          <a:p>
            <a:r>
              <a:rPr lang="ka-GE" sz="1400" dirty="0"/>
              <a:t>აღწერეთ </a:t>
            </a:r>
            <a:r>
              <a:rPr lang="en-US" sz="1400" dirty="0"/>
              <a:t>PON </a:t>
            </a:r>
            <a:r>
              <a:rPr lang="ka-GE" sz="1400" dirty="0"/>
              <a:t>ქსელებში გამოყენებული პასიური და აქტიური მოწყობილობები</a:t>
            </a:r>
          </a:p>
          <a:p>
            <a:r>
              <a:rPr lang="ka-GE" sz="1400" dirty="0"/>
              <a:t>ნახ.</a:t>
            </a:r>
          </a:p>
          <a:p>
            <a:r>
              <a:rPr lang="ka-GE" sz="1400" dirty="0"/>
              <a:t>14.13-ის მიხედვით.</a:t>
            </a:r>
          </a:p>
          <a:p>
            <a:r>
              <a:rPr lang="ka-GE" sz="1400" dirty="0"/>
              <a:t>14.7. დაახასიათეთ </a:t>
            </a:r>
            <a:r>
              <a:rPr lang="en-US" sz="1400" dirty="0"/>
              <a:t>PON </a:t>
            </a:r>
            <a:r>
              <a:rPr lang="ka-GE" sz="1400" dirty="0"/>
              <a:t>ქსელის აქტიური მოწყობილობები </a:t>
            </a:r>
            <a:r>
              <a:rPr lang="en-US" sz="1400" dirty="0"/>
              <a:t>OLT, ON.T.</a:t>
            </a:r>
          </a:p>
          <a:p>
            <a:r>
              <a:rPr lang="ka-GE" sz="1400" dirty="0"/>
              <a:t>14.8. დაახასიათეთ </a:t>
            </a:r>
            <a:r>
              <a:rPr lang="en-US" sz="1400" dirty="0"/>
              <a:t>PON </a:t>
            </a:r>
            <a:r>
              <a:rPr lang="ka-GE" sz="1400" dirty="0"/>
              <a:t>ქსელების მშენებლობის პროცესი და ტესტირება მშენებლობის</a:t>
            </a:r>
          </a:p>
          <a:p>
            <a:r>
              <a:rPr lang="ka-GE" sz="1400" dirty="0"/>
              <a:t>პროცესში; ჩამოთვალეთ ტესტირებისას გამოყენებული აპარატურა.</a:t>
            </a:r>
          </a:p>
          <a:p>
            <a:r>
              <a:rPr lang="ka-GE" sz="1400" dirty="0"/>
              <a:t>14.9. ახსენით </a:t>
            </a:r>
            <a:r>
              <a:rPr lang="en-US" sz="1400" dirty="0"/>
              <a:t>PON </a:t>
            </a:r>
            <a:r>
              <a:rPr lang="ka-GE" sz="1400" dirty="0"/>
              <a:t>ქსელების მშენებლობისას ოპტიკური კაბელების გაყვანის პრინციპები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6786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საკონტროლო კითხვები. ტესტები   </a:t>
            </a:r>
            <a:r>
              <a:rPr lang="en-US" sz="1800" b="1" dirty="0" smtClean="0"/>
              <a:t>I </a:t>
            </a:r>
            <a:r>
              <a:rPr lang="en-US" sz="1800" b="1" dirty="0" err="1" smtClean="0"/>
              <a:t>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a-GE" dirty="0"/>
              <a:t>14.10. დაახასიათეთ </a:t>
            </a:r>
            <a:r>
              <a:rPr lang="en-US" dirty="0"/>
              <a:t>PON </a:t>
            </a:r>
            <a:r>
              <a:rPr lang="ka-GE" dirty="0"/>
              <a:t>ქსელში მიმდინარე პროცესები, გამოყენებული კვანძები და</a:t>
            </a:r>
          </a:p>
          <a:p>
            <a:r>
              <a:rPr lang="ka-GE" dirty="0"/>
              <a:t>ელემემტები: ოპტიკური კაბელი, გამანაწილებლები, პატჩ-პანელები, შედუღება, და-</a:t>
            </a:r>
          </a:p>
          <a:p>
            <a:r>
              <a:rPr lang="ka-GE" dirty="0"/>
              <a:t>მაბოლოებელი ტერმინალები.</a:t>
            </a:r>
          </a:p>
          <a:p>
            <a:r>
              <a:rPr lang="ka-GE" dirty="0"/>
              <a:t>14.11. დაახასიათეთ </a:t>
            </a:r>
            <a:r>
              <a:rPr lang="en-US" dirty="0"/>
              <a:t>PON </a:t>
            </a:r>
            <a:r>
              <a:rPr lang="ka-GE" dirty="0"/>
              <a:t>ქსელების ტესტირების პრინციპები ქსელის მშენებლობის და</a:t>
            </a:r>
          </a:p>
          <a:p>
            <a:r>
              <a:rPr lang="ka-GE" dirty="0"/>
              <a:t>ექსპლუატაციის პროცესში (</a:t>
            </a:r>
            <a:r>
              <a:rPr lang="en-US" dirty="0"/>
              <a:t>I,II,III). </a:t>
            </a:r>
            <a:r>
              <a:rPr lang="ka-GE" dirty="0"/>
              <a:t>ტესტი </a:t>
            </a:r>
            <a:r>
              <a:rPr lang="en-US" dirty="0"/>
              <a:t>I - </a:t>
            </a:r>
            <a:r>
              <a:rPr lang="ka-GE" dirty="0"/>
              <a:t>არეკვლაზე დანაკარგების გაზომვა (</a:t>
            </a:r>
            <a:r>
              <a:rPr lang="en-US" dirty="0"/>
              <a:t>ORL).</a:t>
            </a:r>
          </a:p>
          <a:p>
            <a:r>
              <a:rPr lang="ka-GE" dirty="0"/>
              <a:t>ნახ.14.16-ის მიხედვით.</a:t>
            </a:r>
          </a:p>
          <a:p>
            <a:r>
              <a:rPr lang="ka-GE" dirty="0"/>
              <a:t>14.12. ახსენით </a:t>
            </a:r>
            <a:r>
              <a:rPr lang="en-US" dirty="0"/>
              <a:t>PON </a:t>
            </a:r>
            <a:r>
              <a:rPr lang="ka-GE" dirty="0"/>
              <a:t>ქსელის მშენებლობის პროცესში ჩასატარებელი სამი ძირითადი გა-</a:t>
            </a:r>
          </a:p>
          <a:p>
            <a:r>
              <a:rPr lang="ka-GE" dirty="0"/>
              <a:t>ზომვის პრინციპი პ.14.71. ა,ბ,გ,დ,ე,ვ,ზ.</a:t>
            </a:r>
          </a:p>
          <a:p>
            <a:r>
              <a:rPr lang="ka-GE" dirty="0"/>
              <a:t>14.13. რომელ ხელსაწყოებს უნდა მოიცავდეს გამზომი მოწყობილობები პ.14.7.1 ა).</a:t>
            </a:r>
          </a:p>
          <a:p>
            <a:r>
              <a:rPr lang="ka-GE" dirty="0"/>
              <a:t>14.14. როგორ ხდება დანაკარგების (მილევის) ორმიმართულებიანი გაზომვა? ტესტი </a:t>
            </a:r>
            <a:r>
              <a:rPr lang="en-US" dirty="0"/>
              <a:t>II.</a:t>
            </a:r>
          </a:p>
          <a:p>
            <a:r>
              <a:rPr lang="ka-GE" dirty="0"/>
              <a:t>14.15. დაახასიათეთ ბოხ-ის გაზომვის პრინციპი რეფლექტომეტრის (</a:t>
            </a:r>
            <a:r>
              <a:rPr lang="en-US" dirty="0"/>
              <a:t>OTDR) </a:t>
            </a:r>
            <a:r>
              <a:rPr lang="ka-GE" dirty="0"/>
              <a:t>გამოყენებით.</a:t>
            </a:r>
          </a:p>
          <a:p>
            <a:r>
              <a:rPr lang="ka-GE" dirty="0"/>
              <a:t>ტესტი </a:t>
            </a:r>
            <a:r>
              <a:rPr lang="en-US" dirty="0"/>
              <a:t>III. </a:t>
            </a:r>
            <a:r>
              <a:rPr lang="ka-GE" dirty="0"/>
              <a:t>ძირითადი მოთხოვნები </a:t>
            </a:r>
            <a:r>
              <a:rPr lang="en-US" dirty="0"/>
              <a:t>OTDR-</a:t>
            </a:r>
            <a:r>
              <a:rPr lang="ka-GE" dirty="0"/>
              <a:t>ის გამოყენებისას.</a:t>
            </a:r>
          </a:p>
          <a:p>
            <a:r>
              <a:rPr lang="ka-GE" dirty="0"/>
              <a:t>14.16. როგორ ხორციელდება ქსელის დაზიანების აღმოფხვრა?</a:t>
            </a:r>
          </a:p>
          <a:p>
            <a:r>
              <a:rPr lang="ka-GE" dirty="0"/>
              <a:t>14.17. ჩამოთვალეთ ობ-ს შედუღებისათვის საჭირო მოწყობილობები და აპარატურა. ჩა-</a:t>
            </a:r>
          </a:p>
          <a:p>
            <a:r>
              <a:rPr lang="ka-GE" dirty="0"/>
              <a:t>მოთვალეთ შედუღების ხერხები ა); ბ); გ); დ).</a:t>
            </a:r>
          </a:p>
          <a:p>
            <a:r>
              <a:rPr lang="ka-GE" dirty="0"/>
              <a:t>14.18. განმარტეთ ობ-ის საჭრელი აპარატის დანიშნულება.</a:t>
            </a:r>
          </a:p>
          <a:p>
            <a:r>
              <a:rPr lang="ka-GE" dirty="0"/>
              <a:t>14.19. მოახდინეთ შედარება </a:t>
            </a:r>
            <a:r>
              <a:rPr lang="en-US" dirty="0"/>
              <a:t>PON </a:t>
            </a:r>
            <a:r>
              <a:rPr lang="ka-GE" dirty="0"/>
              <a:t>ტექნოლოგიის არქიტექტურებს შორის (ცხრ. 14.8,</a:t>
            </a:r>
          </a:p>
          <a:p>
            <a:r>
              <a:rPr lang="ka-GE" dirty="0"/>
              <a:t>ცხრ. 14.9.).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8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საკონტროლო კითხვები. ტესტები   </a:t>
            </a:r>
            <a:r>
              <a:rPr lang="en-US" sz="1800" b="1" dirty="0"/>
              <a:t>I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/>
              <a:t>I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1400" dirty="0"/>
              <a:t>14.20. როგორი ტიპობრივი მოთხოვნები წაეყენებათ მულტისერვისული ქსელების (მსქ)</a:t>
            </a:r>
          </a:p>
          <a:p>
            <a:r>
              <a:rPr lang="ka-GE" sz="1400" dirty="0"/>
              <a:t>შემადგენლებს პარამეტრების მიხედვით (ცხრ.14.7, 14.8).</a:t>
            </a:r>
          </a:p>
          <a:p>
            <a:r>
              <a:rPr lang="ka-GE" sz="1400" dirty="0"/>
              <a:t>14.21. როგორია მულტისერვისული ქსელების (მსქ) შედარებითი მახასიათებლები დანა-</a:t>
            </a:r>
          </a:p>
          <a:p>
            <a:r>
              <a:rPr lang="ka-GE" sz="1400" dirty="0"/>
              <a:t>ხარჯების მიხედვით (ცხრ. 14.9).</a:t>
            </a:r>
          </a:p>
          <a:p>
            <a:r>
              <a:rPr lang="ka-GE" sz="1400" dirty="0"/>
              <a:t>14.22. მულტისერვისული ქსელების (მსქ) შედარებითი დანახარჯების მიხედვით რომელ</a:t>
            </a:r>
          </a:p>
          <a:p>
            <a:r>
              <a:rPr lang="ka-GE" sz="1400" dirty="0"/>
              <a:t>ქსელს აქვს უპირატესობა (ცხრ.14.9).</a:t>
            </a:r>
          </a:p>
          <a:p>
            <a:r>
              <a:rPr lang="ka-GE" sz="1400" dirty="0"/>
              <a:t>14.23. რა განსხვავებაა ობ-ის რაზიომულ და ჩვეულებრივ (შედუღებით, მიწებებით) შეე-</a:t>
            </a:r>
          </a:p>
          <a:p>
            <a:r>
              <a:rPr lang="ka-GE" sz="1400" dirty="0"/>
              <a:t>რთებებს შორის?</a:t>
            </a:r>
          </a:p>
          <a:p>
            <a:r>
              <a:rPr lang="ka-GE" sz="1400" dirty="0"/>
              <a:t>14.24. სად გამოიყენება რაზიომული შემაერთებლები? სად გამოიყენება შედუღებითი შე-</a:t>
            </a:r>
          </a:p>
          <a:p>
            <a:r>
              <a:rPr lang="ka-GE" sz="1400" dirty="0"/>
              <a:t>ერთებები. მიუთითეთ გამოყენების ადგილი და გცბოს-ის კვანძები, სადაც ისინი</a:t>
            </a:r>
          </a:p>
          <a:p>
            <a:r>
              <a:rPr lang="ka-GE" sz="1400" dirty="0"/>
              <a:t>გამოიყენება.</a:t>
            </a:r>
          </a:p>
          <a:p>
            <a:r>
              <a:rPr lang="ka-GE" sz="1400" dirty="0"/>
              <a:t>14.25. რა დანიშნულება აქვთ გცბოს-ის ატენიუატორებს? მიუთითეთ ატენიუატორების ჩა-</a:t>
            </a:r>
          </a:p>
          <a:p>
            <a:r>
              <a:rPr lang="ka-GE" sz="1400" dirty="0"/>
              <a:t>რთვის შესაძლო ადგილები გცბოს-ის ფუნქციურ სქემაში.</a:t>
            </a:r>
          </a:p>
          <a:p>
            <a:r>
              <a:rPr lang="en-US" sz="1400" dirty="0"/>
              <a:t>474</a:t>
            </a:r>
          </a:p>
          <a:p>
            <a:r>
              <a:rPr lang="en-US" sz="1400" dirty="0"/>
              <a:t>14.26. PON </a:t>
            </a:r>
            <a:r>
              <a:rPr lang="ka-GE" sz="1400" dirty="0"/>
              <a:t>ქსელების რომელ კვანძებში გამოიყენება ოპტიკური განმაცალკევებლები (გა-</a:t>
            </a:r>
          </a:p>
          <a:p>
            <a:r>
              <a:rPr lang="ka-GE" sz="1400" dirty="0"/>
              <a:t>მყოფები, განმამხოლოებლები) და რა ფუნქციებს ასრულებს ისინი?</a:t>
            </a:r>
          </a:p>
          <a:p>
            <a:r>
              <a:rPr lang="ka-GE" sz="1400" dirty="0"/>
              <a:t>14.27. რა ფუნქცია აკისრიათ ოპტიკურ იზოლატორებს (ვენტილებს)?</a:t>
            </a:r>
          </a:p>
          <a:p>
            <a:r>
              <a:rPr lang="ka-GE" sz="1400" dirty="0"/>
              <a:t>14.28. რისთვის გამოიყენება ოპტიკური კროსები?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417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საკონტროლო კითხვები. ტესტები   </a:t>
            </a:r>
            <a:r>
              <a:rPr lang="en-US" sz="1800" b="1" dirty="0" smtClean="0"/>
              <a:t>IV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sz="1400" dirty="0"/>
              <a:t>14.29. რა არის საერთო ოპტიკურ ფილტრებს, მულტიპლექსორებსა და დემულტიპლექ-</a:t>
            </a:r>
          </a:p>
          <a:p>
            <a:r>
              <a:rPr lang="ka-GE" sz="1400" dirty="0"/>
              <a:t>სორებს შორის?</a:t>
            </a:r>
          </a:p>
          <a:p>
            <a:r>
              <a:rPr lang="ka-GE" sz="1400" dirty="0"/>
              <a:t>14.30. რისთვის გამოიყენება ოპტიკური ცირკულატორები?</a:t>
            </a:r>
          </a:p>
          <a:p>
            <a:r>
              <a:rPr lang="ka-GE" sz="1400" dirty="0"/>
              <a:t>14.31. რისთვის გამოიყენება დისპერსიის კომპენსატორები? როგორი პრინციპით მუშა-</a:t>
            </a:r>
          </a:p>
          <a:p>
            <a:r>
              <a:rPr lang="ka-GE" sz="1400" dirty="0"/>
              <a:t>ობენ ისინი?</a:t>
            </a:r>
          </a:p>
          <a:p>
            <a:r>
              <a:rPr lang="ka-GE" sz="1400" dirty="0"/>
              <a:t>14.32. რისთვის არის საჭირო გამოსხივების ტალღების სიგრძეთა გარდაქმნა?</a:t>
            </a:r>
          </a:p>
          <a:p>
            <a:r>
              <a:rPr lang="ka-GE" sz="1400" dirty="0"/>
              <a:t>14.33. ოპტიკური კომუტატორების რომელი სახეები შეიძლება გამოყენებულ იქნას</a:t>
            </a:r>
          </a:p>
          <a:p>
            <a:r>
              <a:rPr lang="ka-GE" sz="1400" dirty="0"/>
              <a:t>გცბოს-ში?</a:t>
            </a:r>
          </a:p>
          <a:p>
            <a:r>
              <a:rPr lang="ka-GE" sz="1400" dirty="0"/>
              <a:t>14.34. რითი განსხვავდება ერთმანეთისაგან ოპტიკური კომუტატორები?</a:t>
            </a:r>
          </a:p>
          <a:p>
            <a:r>
              <a:rPr lang="ka-GE" sz="1400" dirty="0"/>
              <a:t>14.35. რომელ კომუტატორებს აქვს ყველაზე მეტი სწრაფქმედება?</a:t>
            </a:r>
          </a:p>
          <a:p>
            <a:r>
              <a:rPr lang="ka-GE" sz="1400" dirty="0"/>
              <a:t>14.36. ჩამოთვალეთ ოპტიკური შემაერთებლების (კონექტორების) ტიპები და სახეე-</a:t>
            </a:r>
          </a:p>
          <a:p>
            <a:r>
              <a:rPr lang="ka-GE" sz="1400" dirty="0"/>
              <a:t>ბი. როგორია მათი მილევა ერთმოდიანი და მრავალმოდიანი კონექტორების</a:t>
            </a:r>
          </a:p>
          <a:p>
            <a:r>
              <a:rPr lang="ka-GE" sz="1400" dirty="0"/>
              <a:t>შემთხვევაში?</a:t>
            </a:r>
          </a:p>
          <a:p>
            <a:r>
              <a:rPr lang="ka-GE" sz="1400" dirty="0"/>
              <a:t>14.37. რისთვის გამოიყენება პატჩ-კორდი და რა სახის პატჩ-კორდები არსებობს?</a:t>
            </a:r>
          </a:p>
          <a:p>
            <a:r>
              <a:rPr lang="ka-GE" sz="1400" dirty="0"/>
              <a:t>14.38. რისთვის გამოიყენება პიგტეილი?</a:t>
            </a:r>
          </a:p>
          <a:p>
            <a:r>
              <a:rPr lang="ka-GE" sz="1400" dirty="0"/>
              <a:t>14.39. რისთვის გამოიყენება ოპტიკური გამანაწილებელი ჩარჩო </a:t>
            </a:r>
            <a:r>
              <a:rPr lang="en-US" sz="1400" dirty="0"/>
              <a:t>ODF?</a:t>
            </a:r>
          </a:p>
          <a:p>
            <a:r>
              <a:rPr lang="ka-GE" sz="1400" dirty="0"/>
              <a:t>14.40. არის თუ არა განსხვავება </a:t>
            </a:r>
            <a:r>
              <a:rPr lang="en-US" sz="1400" dirty="0"/>
              <a:t>ONT </a:t>
            </a:r>
            <a:r>
              <a:rPr lang="ka-GE" sz="1400" dirty="0"/>
              <a:t>ოპტიკური სახაზო ტერმინალს (</a:t>
            </a:r>
            <a:r>
              <a:rPr lang="en-US" sz="1400" dirty="0"/>
              <a:t>optical network terminal</a:t>
            </a:r>
          </a:p>
          <a:p>
            <a:r>
              <a:rPr lang="en-US" sz="1400" dirty="0"/>
              <a:t>(ITU-T-</a:t>
            </a:r>
            <a:r>
              <a:rPr lang="ka-GE" sz="1400" dirty="0"/>
              <a:t>ს ტერმინოლოგიით) და </a:t>
            </a:r>
            <a:r>
              <a:rPr lang="en-US" sz="1400" dirty="0"/>
              <a:t>ONU (optical network unit)-</a:t>
            </a:r>
            <a:r>
              <a:rPr lang="ka-GE" sz="1400" dirty="0"/>
              <a:t>ს შორის?</a:t>
            </a:r>
          </a:p>
          <a:p>
            <a:r>
              <a:rPr lang="ka-GE" sz="1400" dirty="0"/>
              <a:t>14.41. რისთვის გამოიყენება მთლიანად დიელეტრიკული თვითმზიდი ბოჭკოვან-ოპტიკუ-</a:t>
            </a:r>
          </a:p>
          <a:p>
            <a:r>
              <a:rPr lang="ka-GE" sz="1400" dirty="0"/>
              <a:t>რი კაბელი </a:t>
            </a:r>
            <a:r>
              <a:rPr lang="en-US" sz="1400" dirty="0"/>
              <a:t>ADSS?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038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/>
              <a:t>ტიპური </a:t>
            </a:r>
            <a:r>
              <a:rPr lang="en-US" sz="2800" b="1" dirty="0" err="1"/>
              <a:t>FTTx</a:t>
            </a:r>
            <a:r>
              <a:rPr lang="en-US" sz="2800" b="1" dirty="0"/>
              <a:t> </a:t>
            </a:r>
            <a:r>
              <a:rPr lang="ka-GE" sz="2800" b="1" dirty="0" smtClean="0"/>
              <a:t>ქსელები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0672"/>
            <a:ext cx="6858000" cy="35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2819400" y="529664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ტიპური </a:t>
            </a:r>
            <a:r>
              <a:rPr lang="en-US" b="1" dirty="0" err="1"/>
              <a:t>FTTx</a:t>
            </a:r>
            <a:r>
              <a:rPr lang="en-US" b="1" dirty="0"/>
              <a:t> </a:t>
            </a:r>
            <a:r>
              <a:rPr lang="ka-GE" b="1" dirty="0"/>
              <a:t>ქსელი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782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FTT</a:t>
            </a:r>
            <a:r>
              <a:rPr lang="ru-RU" sz="2000" dirty="0" smtClean="0"/>
              <a:t>х</a:t>
            </a:r>
            <a:r>
              <a:rPr lang="ka-GE" sz="2000" dirty="0" smtClean="0"/>
              <a:t> ტექნოლოგიების სახეები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000" dirty="0"/>
              <a:t>სახეზეა </a:t>
            </a:r>
            <a:r>
              <a:rPr lang="en-US" sz="2000" dirty="0"/>
              <a:t>FTT</a:t>
            </a:r>
            <a:r>
              <a:rPr lang="ru-RU" sz="2000" dirty="0"/>
              <a:t>х </a:t>
            </a:r>
            <a:r>
              <a:rPr lang="ka-GE" sz="2000" dirty="0"/>
              <a:t>შემადგენელი შემდეგი ტექნოლოგიები:</a:t>
            </a:r>
          </a:p>
          <a:p>
            <a:r>
              <a:rPr lang="en-US" sz="2000" dirty="0"/>
              <a:t>x=Cab (</a:t>
            </a:r>
            <a:r>
              <a:rPr lang="ka-GE" sz="2000" dirty="0"/>
              <a:t>ობ კაბინეტში); </a:t>
            </a:r>
            <a:r>
              <a:rPr lang="en-US" sz="2000" dirty="0"/>
              <a:t>C (</a:t>
            </a:r>
            <a:r>
              <a:rPr lang="ka-GE" sz="2000" dirty="0"/>
              <a:t>ობ ჭაში); </a:t>
            </a:r>
            <a:r>
              <a:rPr lang="en-US" sz="2000" dirty="0"/>
              <a:t>H (</a:t>
            </a:r>
            <a:r>
              <a:rPr lang="ka-GE" sz="2000" dirty="0"/>
              <a:t>ობ სახლში); </a:t>
            </a:r>
            <a:r>
              <a:rPr lang="en-US" sz="2000" dirty="0"/>
              <a:t>B (</a:t>
            </a:r>
            <a:r>
              <a:rPr lang="ka-GE" sz="2000" dirty="0"/>
              <a:t>ობ შენობაში); </a:t>
            </a:r>
            <a:r>
              <a:rPr lang="en-US" sz="2000" dirty="0"/>
              <a:t>O (</a:t>
            </a:r>
            <a:r>
              <a:rPr lang="ka-GE" sz="2000" dirty="0"/>
              <a:t>ობ ოფისში); </a:t>
            </a:r>
            <a:r>
              <a:rPr lang="en-US" sz="2000" dirty="0"/>
              <a:t>U (</a:t>
            </a:r>
            <a:r>
              <a:rPr lang="ka-GE" sz="2000" dirty="0"/>
              <a:t>ობ</a:t>
            </a:r>
          </a:p>
          <a:p>
            <a:r>
              <a:rPr lang="ka-GE" sz="2000" dirty="0"/>
              <a:t>მომხმარებელთან) და ა.შ</a:t>
            </a:r>
            <a:r>
              <a:rPr lang="ka-GE" sz="2000" dirty="0" smtClean="0"/>
              <a:t>.</a:t>
            </a:r>
          </a:p>
          <a:p>
            <a:endParaRPr lang="ka-GE" sz="2000" dirty="0"/>
          </a:p>
          <a:p>
            <a:r>
              <a:rPr lang="en-US" sz="2000" dirty="0" err="1"/>
              <a:t>FTTx</a:t>
            </a:r>
            <a:r>
              <a:rPr lang="en-US" sz="2000" dirty="0"/>
              <a:t> </a:t>
            </a:r>
            <a:r>
              <a:rPr lang="ka-GE" sz="2000" dirty="0"/>
              <a:t>ქსელის მეშვეობით პასიური ოპტიკური ქსელები (</a:t>
            </a:r>
            <a:r>
              <a:rPr lang="en-US" sz="2000" dirty="0"/>
              <a:t>PON) </a:t>
            </a:r>
            <a:r>
              <a:rPr lang="ka-GE" sz="2000" dirty="0"/>
              <a:t>საშუალებას იძლევა რამდე-</a:t>
            </a:r>
          </a:p>
          <a:p>
            <a:r>
              <a:rPr lang="ka-GE" sz="2000" dirty="0"/>
              <a:t>ნიმე აბონენტს აქტიური კომპონენტების გარეშე (ანუ, კომპონენტების გარეშე, რომლებიც</a:t>
            </a:r>
          </a:p>
          <a:p>
            <a:r>
              <a:rPr lang="ka-GE" sz="2000" dirty="0"/>
              <a:t>ქმნის ან გარდაქმნის გამოსხივებას ელექტრონულ ოპტიკური გარდამქმნელების გამოუყე-</a:t>
            </a:r>
          </a:p>
          <a:p>
            <a:r>
              <a:rPr lang="ka-GE" sz="2000" dirty="0"/>
              <a:t>ნებლად) ერთდროულად გამოიყენონ ერთი შეერთება. ნახ. 14.2 წარმოდგენილია მომსახუ-</a:t>
            </a:r>
          </a:p>
          <a:p>
            <a:r>
              <a:rPr lang="ka-GE" sz="2000" dirty="0"/>
              <a:t>რების მიწოდების მაღალხარისხიანი პასიური ქსელის მაგალითი.</a:t>
            </a:r>
            <a:endParaRPr lang="ka-GE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516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მომსახურებების გადაცემა “სამი – ერთში“ მაღალი გამტარუნარიონობის პასიური ქსელით.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844006"/>
            <a:ext cx="34861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0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პასიური ოპტიკური ქსელების (</a:t>
            </a:r>
            <a:r>
              <a:rPr lang="en-US" sz="2000" dirty="0"/>
              <a:t>PON) </a:t>
            </a:r>
            <a:r>
              <a:rPr lang="ka-GE" sz="2000" dirty="0"/>
              <a:t>ტიპები და</a:t>
            </a:r>
            <a:br>
              <a:rPr lang="ka-GE" sz="2000" dirty="0"/>
            </a:br>
            <a:r>
              <a:rPr lang="ka-GE" sz="2000" dirty="0"/>
              <a:t>არქიტექტურა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a-GE" sz="2000" dirty="0"/>
              <a:t>პასიური ოპტიკური ქსელების (</a:t>
            </a:r>
            <a:r>
              <a:rPr lang="en-US" sz="2000" dirty="0"/>
              <a:t>PON) </a:t>
            </a:r>
            <a:r>
              <a:rPr lang="ka-GE" sz="2000" dirty="0"/>
              <a:t>იდეა დაფუძნებულია მხოლოდ ერთი მიმღებ –</a:t>
            </a:r>
          </a:p>
          <a:p>
            <a:r>
              <a:rPr lang="ka-GE" sz="2000" dirty="0"/>
              <a:t>გადამცემი მოდულის (ინგლ. </a:t>
            </a:r>
            <a:r>
              <a:rPr lang="en-US" sz="2000" dirty="0"/>
              <a:t>Optical Line Terminal) </a:t>
            </a:r>
            <a:r>
              <a:rPr lang="ka-GE" sz="2000" dirty="0"/>
              <a:t>გამოყენებაზე ინფორმაციის გადასაცე-</a:t>
            </a:r>
          </a:p>
          <a:p>
            <a:r>
              <a:rPr lang="ka-GE" sz="2000" dirty="0"/>
              <a:t>მად მრავალი სააბონენტო მოწყობილობებისაკენ </a:t>
            </a:r>
            <a:r>
              <a:rPr lang="en-US" sz="2000" dirty="0"/>
              <a:t>ONT (ITU-T – </a:t>
            </a:r>
            <a:r>
              <a:rPr lang="ka-GE" sz="2000" dirty="0"/>
              <a:t>ტერმინოლოგიით – </a:t>
            </a:r>
            <a:r>
              <a:rPr lang="en-US" sz="2000" dirty="0"/>
              <a:t>Optical</a:t>
            </a:r>
          </a:p>
          <a:p>
            <a:r>
              <a:rPr lang="en-US" sz="2000" dirty="0"/>
              <a:t>Network Terminal), </a:t>
            </a:r>
            <a:r>
              <a:rPr lang="ka-GE" sz="2000" dirty="0"/>
              <a:t>რომელთაც აგრევეთვე ეწოდება </a:t>
            </a:r>
            <a:r>
              <a:rPr lang="en-US" sz="2000" dirty="0"/>
              <a:t>ONU (Optical Network Unit).</a:t>
            </a:r>
          </a:p>
          <a:p>
            <a:r>
              <a:rPr lang="en-US" sz="2000" dirty="0"/>
              <a:t>ONT – </a:t>
            </a:r>
            <a:r>
              <a:rPr lang="ka-GE" sz="2000" dirty="0"/>
              <a:t>არის ინდივიდუალური გამოყენების ტერმინალი (იწოდება აგრეთვევ მოდემად),</a:t>
            </a:r>
          </a:p>
          <a:p>
            <a:r>
              <a:rPr lang="ka-GE" sz="2000" dirty="0"/>
              <a:t>რომელიც განთავსდება ბინაში. </a:t>
            </a:r>
            <a:r>
              <a:rPr lang="en-US" sz="2000" dirty="0"/>
              <a:t>ONU – </a:t>
            </a:r>
            <a:r>
              <a:rPr lang="ka-GE" sz="2000" dirty="0"/>
              <a:t>გათვალისწინებულია მრავალბინიანი სახლის გამა-</a:t>
            </a:r>
          </a:p>
          <a:p>
            <a:r>
              <a:rPr lang="ka-GE" sz="2000" dirty="0"/>
              <a:t>ნაწილებელ კარადაში განსათავსებლად და აქვს რამდენიმე პორტი კომპიუტერების, ტე-</a:t>
            </a:r>
          </a:p>
          <a:p>
            <a:r>
              <a:rPr lang="ka-GE" sz="2000" dirty="0"/>
              <a:t>ლევიზორების და ტელეფონების მისაერთებლად.</a:t>
            </a:r>
          </a:p>
          <a:p>
            <a:r>
              <a:rPr lang="en-US" sz="2000" dirty="0"/>
              <a:t>PON </a:t>
            </a:r>
            <a:r>
              <a:rPr lang="ka-GE" sz="2000" dirty="0"/>
              <a:t>არქიტექტურის ძირითადი იდეაა – </a:t>
            </a:r>
            <a:r>
              <a:rPr lang="ka-GE" sz="2000" b="1" dirty="0"/>
              <a:t>გამოყენებულ იქნას მხოლოდ ერთი მიმღე-</a:t>
            </a:r>
          </a:p>
          <a:p>
            <a:r>
              <a:rPr lang="ka-GE" sz="2000" b="1" dirty="0"/>
              <a:t>ბ-გადამცემი მოდული.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3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/>
              <a:t>FTTx</a:t>
            </a:r>
            <a:r>
              <a:rPr lang="en-US" sz="2400" b="1" dirty="0"/>
              <a:t> </a:t>
            </a:r>
            <a:r>
              <a:rPr lang="ka-GE" sz="2400" b="1" dirty="0"/>
              <a:t>ქსელების აგების არქიტექტურა და </a:t>
            </a:r>
            <a:r>
              <a:rPr lang="ka-GE" sz="2400" b="1" dirty="0" smtClean="0"/>
              <a:t>ტექნოლოგიები</a:t>
            </a:r>
            <a:br>
              <a:rPr lang="ka-GE" sz="2400" b="1" dirty="0" smtClean="0"/>
            </a:br>
            <a:r>
              <a:rPr lang="en-US" sz="2400" dirty="0" err="1">
                <a:solidFill>
                  <a:srgbClr val="FF0000"/>
                </a:solidFill>
              </a:rPr>
              <a:t>FTTx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ka-GE" sz="2400" dirty="0">
                <a:solidFill>
                  <a:srgbClr val="FF0000"/>
                </a:solidFill>
              </a:rPr>
              <a:t>ობ, სადაც </a:t>
            </a:r>
            <a:r>
              <a:rPr lang="en-US" sz="2400" dirty="0">
                <a:solidFill>
                  <a:srgbClr val="FF0000"/>
                </a:solidFill>
              </a:rPr>
              <a:t>x=(H) </a:t>
            </a:r>
            <a:r>
              <a:rPr lang="ka-GE" sz="2400" dirty="0">
                <a:solidFill>
                  <a:srgbClr val="FF0000"/>
                </a:solidFill>
              </a:rPr>
              <a:t>სახლში, ©-ჭაში და ა.შ. (</a:t>
            </a:r>
            <a:r>
              <a:rPr lang="en-US" sz="2400" dirty="0">
                <a:solidFill>
                  <a:srgbClr val="FF0000"/>
                </a:solidFill>
              </a:rPr>
              <a:t>B)-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ka-GE" sz="2400" dirty="0">
                <a:solidFill>
                  <a:srgbClr val="FF0000"/>
                </a:solidFill>
              </a:rPr>
              <a:t>სათავსში, (</a:t>
            </a:r>
            <a:r>
              <a:rPr lang="en-US" sz="2400" dirty="0">
                <a:solidFill>
                  <a:srgbClr val="FF0000"/>
                </a:solidFill>
              </a:rPr>
              <a:t>P)-</a:t>
            </a:r>
            <a:r>
              <a:rPr lang="ka-GE" sz="2400" dirty="0" smtClean="0">
                <a:solidFill>
                  <a:srgbClr val="FF0000"/>
                </a:solidFill>
              </a:rPr>
              <a:t>სათავსში </a:t>
            </a:r>
            <a:r>
              <a:rPr lang="ka-GE" sz="2400" dirty="0">
                <a:solidFill>
                  <a:srgbClr val="FF0000"/>
                </a:solidFill>
              </a:rPr>
              <a:t>და ა. შ..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0" y="1371600"/>
            <a:ext cx="649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5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2015</Words>
  <Application>Microsoft Office PowerPoint</Application>
  <PresentationFormat>On-screen Show (4:3)</PresentationFormat>
  <Paragraphs>236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თავი 14. პასიური ოპტიკური ქსელების (PON) ტექნოლოგიები, გცბოს ფუნქციური კვანძები და კომპონენტები</vt:lpstr>
      <vt:lpstr>საკითხის დასმა</vt:lpstr>
      <vt:lpstr>პასიურ  ოპტიკური ქსელების   დანერგვამდე არსებული ქსელების  ნაკლოვანებები</vt:lpstr>
      <vt:lpstr>პასიური ოპტიკური ქსელების (PON) ტექნოლოგიები</vt:lpstr>
      <vt:lpstr>ტიპური FTTx ქსელები</vt:lpstr>
      <vt:lpstr>FTTх ტექნოლოგიების სახეები</vt:lpstr>
      <vt:lpstr>მომსახურებების გადაცემა “სამი – ერთში“ მაღალი გამტარუნარიონობის პასიური ქსელით.</vt:lpstr>
      <vt:lpstr>პასიური ოპტიკური ქსელების (PON) ტიპები და არქიტექტურა</vt:lpstr>
      <vt:lpstr>FTTx ქსელების აგების არქიტექტურა და ტექნოლოგიები FTTx – ობ, სადაც x=(H) სახლში, ©-ჭაში და ა.შ. (B)- სათავსში, (P)-სათავსში და ა. შ..</vt:lpstr>
      <vt:lpstr>FTTx ქსელების აგების ილუსტრაცია.</vt:lpstr>
      <vt:lpstr>FTTx ქსელების ტალღათა სიგრძეები და შესაძლებელი სერვისები</vt:lpstr>
      <vt:lpstr>ქსელის შემადგენლობა, სტრუქტურა და ტალღათა მიმართულებები</vt:lpstr>
      <vt:lpstr>ტალღები სიგრძეები და მიმართულებები ოპტიკურ კაბელში ცენტრალური (CO) კვანძიდან გამანაწილებლამდე – ტერმინალამდე (PON).</vt:lpstr>
      <vt:lpstr>აბონენტებთან შეერთება. ა) მარტივი (ერთი გამანაწილებლით) სქემა; ბ) აბონენტებთან შეერთების სქემა რამდენიმე გამანაწილებლით.</vt:lpstr>
      <vt:lpstr>PON-ის ტოპოლოგია ა) ვარსკვლავი; 14.10. FTTH, FTTB და FTTC ქსელები: ბ) რგოლი; გ) სალტე</vt:lpstr>
      <vt:lpstr>სახაზო ნაწილის მოწყობილობები  აღწერა</vt:lpstr>
      <vt:lpstr>ქსელის სახაზო ნაწილი.</vt:lpstr>
      <vt:lpstr>PowerPoint Presentation</vt:lpstr>
      <vt:lpstr>ნახ.14.13 განმცალკევებლები: ა) ბრტყელი ტალღური (PLC); ბ) შედუღებული ბიკონური (FBT).</vt:lpstr>
      <vt:lpstr>14.5.3. აქტიური მოწყობილობები</vt:lpstr>
      <vt:lpstr>ტესტირება PON-ქსელების მშენებლობის პროცესში ძირითადი გაზომვები ხორციელდება მილევასა და სიმძლავრეზე</vt:lpstr>
      <vt:lpstr>ნახ.14.14 PON-ის ქსელებში გაზომვებისას გამოყენებული ხელსაწყოები მოწყობილობები: ა) ობ-ის გამწმენდი ინსტრუმენტების ნაკრები; ბ) ხელსაწყო FIP-USB; გ) ბოჭკოვან-ოპტიკური მიკროსკოპი EXFO; დ) მრავალფუნქციური ოპტიკური ტესტერი ORL0/OLTS EXFO FOT-930 Max Tester II.</vt:lpstr>
      <vt:lpstr>ნახ.14.17. ა) რეფლექტომეტრი; ბ) OTDR ჩატარებული გაზომვა კაბელის მონაკვეთზე გამანაწილებლის შესასვლელიდან WDM მულტიპლექსორის გამოსასვლელამდე</vt:lpstr>
      <vt:lpstr>გაზომვის ნორმები</vt:lpstr>
      <vt:lpstr>ნახ.14.18. ძირითადი და გამანაწილებელი ობ-ის ტესტირება ცენტრალური კვანძიდან (CO) გამანაწილებელ ტერმინალამდე</vt:lpstr>
      <vt:lpstr>ნახ.14.19. ტესტირება გამანაწილებლის გამოსასვლელი პორტიდან ცენტრალურ კვანძამდე (CO)</vt:lpstr>
      <vt:lpstr>ნახ.14.19. ტესტირება გამანაწილებლის გამოსასვლელი პორტიდან ცენტრალურ კვანძამდე (CO)</vt:lpstr>
      <vt:lpstr>ნახ.14.21. სიმძლავრის მზომი PON-PPM-350.</vt:lpstr>
      <vt:lpstr>14.11.5. ოპტიკური განმაცალკევებლები</vt:lpstr>
      <vt:lpstr>14.11.6. ოპტიკური იზოლატორები (ვენტილები)</vt:lpstr>
      <vt:lpstr>ოპტიკური ფილტრები, მულტიპლესორები მულტიპლექსორები</vt:lpstr>
      <vt:lpstr>14.11.8. დისპერსიის კომპენსატორები</vt:lpstr>
      <vt:lpstr>ნახ.14.41. ა) SMF (G.652) ობ-ს დისპერსის კომპენსატორის კონსტრუქცია 1525-1565 ნმ ტალღების დიაპაზონში – 50...-2100 პწმ.ნმ საზღვრებში გრძელი და ზეგრძელი ოპტიკური ხაზებისათვის ბ) ქრომატიული დისპერსიის კომპაქტური კომპენსატორის TODC კონსტრუქცია</vt:lpstr>
      <vt:lpstr>ნახ.14.31. ოპტიკური შემაერთებლების (კონექტორების) ტიპები.</vt:lpstr>
      <vt:lpstr>ნახ.14.32. ა) ST კონექტორი; ბ) FC კონექტორი; გ) SC კონექტორი</vt:lpstr>
      <vt:lpstr>შემაერთებელი როზეტები და ადაპტერები ნახ.14.33. როზეტები: ა) ST; ბ) FC; გ) SC; ე) გადასასვლელი.</vt:lpstr>
      <vt:lpstr>ოპტიკური ატენიუატორები ა) ცვლადი ატენიუატორები როზეტები. ბ)  ფიქსირებული ატენიუატორები-როზეტები.</vt:lpstr>
      <vt:lpstr>ოპტიკური   ვენტილიატორები და ტალღის სიგრძის გარდამქნელები</vt:lpstr>
      <vt:lpstr>ნახ.14.46. ONU ოპტიკური ქსელური მოწყობილობი ა) ONU P1004C1 გამოსასვლელი და შესასვლელი სიჩქარეების მხარდასაჭერად 1 გბტ/წმ სიჩქარეზე; ბ) ONU P1501C1 გამოიყენება FTTO, FTTH, FTTB ქსელებისათვის; გ) ONU AK-N2000-1G ერთპორტიანი გიგაბიტური PONტერმინალებისათვის</vt:lpstr>
      <vt:lpstr>ნახ.14.47. პატჩკორდის ტიპები: ა) ერთმოდიანი 9/125; ბ) ერთმოდიანი 9/125 APC; გ) მრავალმოდიანი 50/125; დ) მრავალმოდიანი 62,5/125; ე) მრავალმოდიანი 50/125.</vt:lpstr>
      <vt:lpstr> ნახ.14.48. ოპტიკური პიგტეილები  ა) ბ)</vt:lpstr>
      <vt:lpstr>საკონტროლო კითხვები. ტესტები   I</vt:lpstr>
      <vt:lpstr>საკონტროლო კითხვები. ტესტები   I I</vt:lpstr>
      <vt:lpstr>საკონტროლო კითხვები. ტესტები   I I I</vt:lpstr>
      <vt:lpstr>საკონტროლო კითხვები. ტესტები   IV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თავი 14. პასიური ოპტიკური ქსელების (PON) ტექნოლოგიები, გცბოს ფუნქციური კვანძები და კომპონენტები</dc:title>
  <dc:creator>Rezo</dc:creator>
  <cp:lastModifiedBy>Rezo</cp:lastModifiedBy>
  <cp:revision>22</cp:revision>
  <dcterms:created xsi:type="dcterms:W3CDTF">2006-08-16T00:00:00Z</dcterms:created>
  <dcterms:modified xsi:type="dcterms:W3CDTF">2024-09-23T21:50:30Z</dcterms:modified>
</cp:coreProperties>
</file>