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0" r:id="rId21"/>
    <p:sldId id="287" r:id="rId22"/>
    <p:sldId id="288" r:id="rId23"/>
    <p:sldId id="290" r:id="rId24"/>
    <p:sldId id="283" r:id="rId25"/>
    <p:sldId id="284" r:id="rId26"/>
    <p:sldId id="285" r:id="rId27"/>
    <p:sldId id="286" r:id="rId28"/>
    <p:sldId id="275" r:id="rId29"/>
    <p:sldId id="276" r:id="rId30"/>
    <p:sldId id="277" r:id="rId31"/>
    <p:sldId id="278" r:id="rId32"/>
    <p:sldId id="289" r:id="rId33"/>
    <p:sldId id="28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68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700" b="1" cap="all" dirty="0" smtClean="0"/>
              <a:t>თავი 7.გადაცემის ციფრული ბოჭკოვან-ოპტიკური სისტემების (გცბოს) სახაზო სიგნალები (კოდები)</a:t>
            </a:r>
            <a:r>
              <a:rPr lang="ka-GE" sz="3100" b="1" cap="all" dirty="0" smtClean="0"/>
              <a:t/>
            </a:r>
            <a:br>
              <a:rPr lang="ka-GE" sz="3100" b="1" cap="all" dirty="0" smtClean="0"/>
            </a:br>
            <a:r>
              <a:rPr lang="en-US" sz="1600" b="1" dirty="0" smtClean="0"/>
              <a:t/>
            </a:r>
            <a:br>
              <a:rPr lang="en-US" sz="1600" b="1" dirty="0" smtClean="0"/>
            </a:br>
            <a:endParaRPr lang="en-US" sz="1600" dirty="0"/>
          </a:p>
        </p:txBody>
      </p:sp>
      <p:sp>
        <p:nvSpPr>
          <p:cNvPr id="3" name="Content Placeholder 2"/>
          <p:cNvSpPr>
            <a:spLocks noGrp="1"/>
          </p:cNvSpPr>
          <p:nvPr>
            <p:ph idx="1"/>
          </p:nvPr>
        </p:nvSpPr>
        <p:spPr/>
        <p:txBody>
          <a:bodyPr>
            <a:normAutofit fontScale="92500" lnSpcReduction="10000"/>
          </a:bodyPr>
          <a:lstStyle/>
          <a:p>
            <a:r>
              <a:rPr lang="ka-GE" sz="2000" cap="all" dirty="0" smtClean="0"/>
              <a:t>სახაზო კოდირების ძირითად მიზანს წარმოადგენს ინფორმაციის წყაროს გარდაქმნა ციფრულ ფორმაში. ეს ფორმა მდგრადია  ხმაურისა და სხვა დამახინჯებების ზემოქმედებისაგან, რომლებიც სახაზო ტრაქტში შეაქვს გადაცემის გარემოს - ობ-ს, აგრეთვე გადამცემ ოპტიკურ მოდულს (გომ), მიმღებ ოპტიკურ მოდულს (მომ) და ხელშეშლის სხვა წყაროებს. </a:t>
            </a:r>
            <a:endParaRPr lang="en-US" sz="2000" cap="all" dirty="0" smtClean="0"/>
          </a:p>
          <a:p>
            <a:endParaRPr lang="en-US" sz="2000" cap="all" dirty="0" smtClean="0"/>
          </a:p>
          <a:p>
            <a:r>
              <a:rPr lang="ka-GE" sz="2000" u="sng" cap="all" dirty="0" smtClean="0"/>
              <a:t>ზოგადად კოდირება იყოფა: </a:t>
            </a:r>
            <a:r>
              <a:rPr lang="ka-GE" sz="2000" u="sng" cap="all" dirty="0" smtClean="0">
                <a:solidFill>
                  <a:srgbClr val="FF0000"/>
                </a:solidFill>
              </a:rPr>
              <a:t>„წყაროს კოდირებად“ </a:t>
            </a:r>
            <a:r>
              <a:rPr lang="ka-GE" sz="2000" u="sng" cap="all" dirty="0" smtClean="0"/>
              <a:t>, რომლის საშუალებითაც  ხორციელდება ინფორმაციის წყაროს სიგნალების (შეტყობნების) გარდაქმნა ორობით სიმბოლოებად და  </a:t>
            </a:r>
            <a:r>
              <a:rPr lang="ka-GE" sz="2000" u="sng" cap="all" dirty="0" smtClean="0">
                <a:solidFill>
                  <a:srgbClr val="00B0F0"/>
                </a:solidFill>
              </a:rPr>
              <a:t>“სახაზო (არხული) კოდირება“</a:t>
            </a:r>
            <a:r>
              <a:rPr lang="ka-GE" sz="2000" u="sng" cap="all" dirty="0" smtClean="0"/>
              <a:t>, რომელიც მდგომარეობს საინფორმაციო წყაროდან მოწოდებული ორობითი თამნმიმდევრობის გარდაქმნაში  გარკვეული სახის  სახაზი სიგნალად, რომელიც ოპტიმალურია მოცემული გადაცემის გარემოსათვის</a:t>
            </a:r>
            <a:r>
              <a:rPr lang="ka-GE" sz="2000" cap="all" dirty="0" smtClean="0"/>
              <a:t> (მიმმართველი სისტემა:სიმეტრიული, კოაქსიალური, ოპტიკური კაბელები; რადიიოარხი, თანამგზავრული არხი და სხვა).</a:t>
            </a:r>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სახაზო სიგნალების ძირითადი პარამეტრები</a:t>
            </a:r>
            <a:r>
              <a:rPr lang="en-US" sz="2000" b="1" dirty="0" smtClean="0"/>
              <a:t>  </a:t>
            </a:r>
            <a:r>
              <a:rPr lang="ka-GE" sz="2000" b="1" dirty="0" smtClean="0">
                <a:solidFill>
                  <a:srgbClr val="FF0000"/>
                </a:solidFill>
              </a:rPr>
              <a:t>2</a:t>
            </a:r>
            <a:endParaRPr lang="en-US" sz="2000" dirty="0"/>
          </a:p>
        </p:txBody>
      </p:sp>
      <p:sp>
        <p:nvSpPr>
          <p:cNvPr id="3" name="Content Placeholder 2"/>
          <p:cNvSpPr>
            <a:spLocks noGrp="1"/>
          </p:cNvSpPr>
          <p:nvPr>
            <p:ph idx="1"/>
          </p:nvPr>
        </p:nvSpPr>
        <p:spPr/>
        <p:txBody>
          <a:bodyPr>
            <a:normAutofit lnSpcReduction="10000"/>
          </a:bodyPr>
          <a:lstStyle/>
          <a:p>
            <a:pPr lvl="0"/>
            <a:r>
              <a:rPr lang="ka-GE" sz="1800" i="1" u="sng" dirty="0" smtClean="0">
                <a:solidFill>
                  <a:srgbClr val="FF0000"/>
                </a:solidFill>
              </a:rPr>
              <a:t>2.გადაცემის ფარდობითი სიჩქარე  (სატაქტო სიხშირის გაზრდის კოეფიციენტი, კოდის ეფექტურობა) </a:t>
            </a:r>
            <a:r>
              <a:rPr lang="ka-GE" sz="1800" i="1" u="sng" dirty="0" smtClean="0"/>
              <a:t>არაბლოკურ და ორობითი ბლოკური კოდებისათვის:</a:t>
            </a:r>
            <a:r>
              <a:rPr lang="ka-GE" sz="1800" i="1" dirty="0" smtClean="0"/>
              <a:t> </a:t>
            </a:r>
            <a:endParaRPr lang="en-US" sz="1800" dirty="0" smtClean="0"/>
          </a:p>
          <a:p>
            <a:r>
              <a:rPr lang="ru-RU" sz="1800" dirty="0" smtClean="0"/>
              <a:t>                                                              </a:t>
            </a:r>
            <a:r>
              <a:rPr lang="ka-GE" sz="1800" dirty="0" smtClean="0"/>
              <a:t>და</a:t>
            </a:r>
            <a:r>
              <a:rPr lang="ru-RU" sz="1800" dirty="0" smtClean="0"/>
              <a:t>     	(</a:t>
            </a:r>
            <a:r>
              <a:rPr lang="ka-GE" sz="1800" dirty="0" smtClean="0"/>
              <a:t>7</a:t>
            </a:r>
            <a:r>
              <a:rPr lang="ru-RU" sz="1800" dirty="0" smtClean="0"/>
              <a:t>.</a:t>
            </a:r>
            <a:r>
              <a:rPr lang="ka-GE" sz="1800" dirty="0" smtClean="0"/>
              <a:t>5</a:t>
            </a:r>
            <a:r>
              <a:rPr lang="ru-RU" sz="1800" dirty="0" smtClean="0"/>
              <a:t>)</a:t>
            </a:r>
            <a:endParaRPr lang="en-US" sz="1800" dirty="0" smtClean="0"/>
          </a:p>
          <a:p>
            <a:r>
              <a:rPr lang="ka-GE" sz="1800" dirty="0" smtClean="0"/>
              <a:t> </a:t>
            </a:r>
            <a:endParaRPr lang="en-US" sz="1800" dirty="0" smtClean="0"/>
          </a:p>
          <a:p>
            <a:r>
              <a:rPr lang="ka-GE" sz="1800" dirty="0" smtClean="0"/>
              <a:t>ეს პარამეტრი ახასიათებს გადაცემის სიჩქარის გაზრდას (სატაქტო სიხშირის გაზრდას) ამა თუ იმ სახაზო სიგნალის გამოყენებისას. ცხადია, რომ რაც უფრო ნაკლებია კოდის  სიჭარბე, მით ნაკლებია სხვაობა საინფორმაციო სიგნალის სიჩქარესა და სახაზო კოდის სიჩქარეს შორის.</a:t>
            </a:r>
            <a:endParaRPr lang="en-US" sz="1800" dirty="0" smtClean="0"/>
          </a:p>
          <a:p>
            <a:r>
              <a:rPr lang="ka-GE" sz="1800" i="1" u="sng" dirty="0" smtClean="0">
                <a:solidFill>
                  <a:srgbClr val="FF0000"/>
                </a:solidFill>
              </a:rPr>
              <a:t>3. ერთმანეთის მიმდევრობით განთავსებული ამპლიტუდით (დონით) ერთნაირი სიმბოლოების  მაქსიმალური რიცხვი.  ორობითი კოდებისათვის ეს მაჩვენებელი ახასიათებს </a:t>
            </a:r>
            <a:r>
              <a:rPr lang="ru-RU" sz="1800" dirty="0" smtClean="0">
                <a:solidFill>
                  <a:srgbClr val="FF0000"/>
                </a:solidFill>
              </a:rPr>
              <a:t>“0”и “1”  </a:t>
            </a:r>
            <a:r>
              <a:rPr lang="ka-GE" sz="1800" dirty="0" smtClean="0">
                <a:solidFill>
                  <a:srgbClr val="FF0000"/>
                </a:solidFill>
              </a:rPr>
              <a:t>მიმდევრობის მაქსიმალურ რიცხვს  (</a:t>
            </a:r>
            <a:r>
              <a:rPr lang="ru-RU" sz="1800" dirty="0" smtClean="0">
                <a:solidFill>
                  <a:srgbClr val="FF0000"/>
                </a:solidFill>
              </a:rPr>
              <a:t>l</a:t>
            </a:r>
            <a:r>
              <a:rPr lang="ru-RU" sz="1800" baseline="-25000" dirty="0" smtClean="0">
                <a:solidFill>
                  <a:srgbClr val="FF0000"/>
                </a:solidFill>
              </a:rPr>
              <a:t>0</a:t>
            </a:r>
            <a:r>
              <a:rPr lang="en-US" sz="1800" baseline="-25000" dirty="0" smtClean="0">
                <a:solidFill>
                  <a:srgbClr val="FF0000"/>
                </a:solidFill>
              </a:rPr>
              <a:t>max</a:t>
            </a:r>
            <a:r>
              <a:rPr lang="ru-RU" sz="1800" dirty="0" smtClean="0">
                <a:solidFill>
                  <a:srgbClr val="FF0000"/>
                </a:solidFill>
              </a:rPr>
              <a:t>  </a:t>
            </a:r>
            <a:r>
              <a:rPr lang="ka-GE" sz="1800" dirty="0" smtClean="0">
                <a:solidFill>
                  <a:srgbClr val="FF0000"/>
                </a:solidFill>
              </a:rPr>
              <a:t>და</a:t>
            </a:r>
            <a:r>
              <a:rPr lang="ru-RU" sz="1800" dirty="0" smtClean="0">
                <a:solidFill>
                  <a:srgbClr val="FF0000"/>
                </a:solidFill>
              </a:rPr>
              <a:t> l</a:t>
            </a:r>
            <a:r>
              <a:rPr lang="ru-RU" sz="1800" baseline="-25000" dirty="0" smtClean="0">
                <a:solidFill>
                  <a:srgbClr val="FF0000"/>
                </a:solidFill>
              </a:rPr>
              <a:t>1</a:t>
            </a:r>
            <a:r>
              <a:rPr lang="en-US" sz="1800" baseline="-25000" dirty="0" smtClean="0">
                <a:solidFill>
                  <a:srgbClr val="FF0000"/>
                </a:solidFill>
              </a:rPr>
              <a:t>max</a:t>
            </a:r>
            <a:r>
              <a:rPr lang="ru-RU" sz="1800" dirty="0" smtClean="0">
                <a:solidFill>
                  <a:srgbClr val="FF0000"/>
                </a:solidFill>
              </a:rPr>
              <a:t>), </a:t>
            </a:r>
            <a:r>
              <a:rPr lang="ka-GE" sz="1800" dirty="0" smtClean="0"/>
              <a:t>რომელსაც შეიძლება ადგილი ჰქონდეს სახაზო სიგნალში. სასურველია ეს პარამეტრები  ავირჩიოთ მინიმალური, იმისათვის რომ გავამარტივოთ სატაქტო სიხშირის გამომყოფი მოწყობილობა.</a:t>
            </a:r>
            <a:endParaRPr lang="en-US" sz="1800" dirty="0" smtClean="0"/>
          </a:p>
          <a:p>
            <a:endParaRPr lang="en-US" sz="1800" dirty="0"/>
          </a:p>
        </p:txBody>
      </p:sp>
      <p:graphicFrame>
        <p:nvGraphicFramePr>
          <p:cNvPr id="22530" name="Object 2"/>
          <p:cNvGraphicFramePr>
            <a:graphicFrameLocks noChangeAspect="1"/>
          </p:cNvGraphicFramePr>
          <p:nvPr/>
        </p:nvGraphicFramePr>
        <p:xfrm>
          <a:off x="3429000" y="2438400"/>
          <a:ext cx="561975" cy="447675"/>
        </p:xfrm>
        <a:graphic>
          <a:graphicData uri="http://schemas.openxmlformats.org/presentationml/2006/ole">
            <p:oleObj spid="_x0000_s22530" name="Equation" r:id="rId3" imgW="558558" imgH="444307" progId="Equation.DSMT4">
              <p:embed/>
            </p:oleObj>
          </a:graphicData>
        </a:graphic>
      </p:graphicFrame>
      <p:graphicFrame>
        <p:nvGraphicFramePr>
          <p:cNvPr id="22529" name="Object 1"/>
          <p:cNvGraphicFramePr>
            <a:graphicFrameLocks noChangeAspect="1"/>
          </p:cNvGraphicFramePr>
          <p:nvPr/>
        </p:nvGraphicFramePr>
        <p:xfrm>
          <a:off x="4495800" y="2362200"/>
          <a:ext cx="533400" cy="483079"/>
        </p:xfrm>
        <a:graphic>
          <a:graphicData uri="http://schemas.openxmlformats.org/presentationml/2006/ole">
            <p:oleObj spid="_x0000_s22529" name="Equation" r:id="rId4" imgW="508000" imgH="457200" progId="Equation.DSMT4">
              <p:embed/>
            </p:oleObj>
          </a:graphicData>
        </a:graphic>
      </p:graphicFrame>
      <p:sp>
        <p:nvSpPr>
          <p:cNvPr id="225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22532" name="Rectangle 4"/>
          <p:cNvSpPr>
            <a:spLocks noChangeArrowheads="1"/>
          </p:cNvSpPr>
          <p:nvPr/>
        </p:nvSpPr>
        <p:spPr bwMode="auto">
          <a:xfrm>
            <a:off x="0" y="447675"/>
            <a:ext cx="31290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3" name="Rectangle 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სახაზო სიგნალების ძირითადი პარამეტრები </a:t>
            </a:r>
            <a:r>
              <a:rPr lang="ka-GE" sz="2000" b="1" dirty="0" smtClean="0">
                <a:solidFill>
                  <a:srgbClr val="FF0000"/>
                </a:solidFill>
              </a:rPr>
              <a:t>3</a:t>
            </a:r>
            <a:endParaRPr lang="en-US" sz="2000" dirty="0">
              <a:solidFill>
                <a:srgbClr val="FF0000"/>
              </a:solidFill>
            </a:endParaRPr>
          </a:p>
        </p:txBody>
      </p:sp>
      <p:sp>
        <p:nvSpPr>
          <p:cNvPr id="3" name="Content Placeholder 2"/>
          <p:cNvSpPr>
            <a:spLocks noGrp="1"/>
          </p:cNvSpPr>
          <p:nvPr>
            <p:ph idx="1"/>
          </p:nvPr>
        </p:nvSpPr>
        <p:spPr/>
        <p:txBody>
          <a:bodyPr>
            <a:normAutofit/>
          </a:bodyPr>
          <a:lstStyle/>
          <a:p>
            <a:r>
              <a:rPr lang="ka-GE" sz="1600" i="1" dirty="0" smtClean="0">
                <a:solidFill>
                  <a:srgbClr val="FF0000"/>
                </a:solidFill>
              </a:rPr>
              <a:t>5.</a:t>
            </a:r>
            <a:r>
              <a:rPr lang="ka-GE" sz="1600" i="1" u="sng" dirty="0" smtClean="0">
                <a:solidFill>
                  <a:srgbClr val="FF0000"/>
                </a:solidFill>
              </a:rPr>
              <a:t> დისპარიტეტულობა</a:t>
            </a:r>
            <a:r>
              <a:rPr lang="ka-GE" sz="1600" i="1" dirty="0" smtClean="0">
                <a:solidFill>
                  <a:srgbClr val="FF0000"/>
                </a:solidFill>
              </a:rPr>
              <a:t>  </a:t>
            </a:r>
            <a:r>
              <a:rPr lang="ka-GE" sz="1600" dirty="0" smtClean="0"/>
              <a:t>– არის კოდურ კომბინაციებში ერთიანების და ნულიანების რიცხვთა  ტოლობა.  განასხვავებენ </a:t>
            </a:r>
            <a:r>
              <a:rPr lang="ka-GE" sz="1600" dirty="0" smtClean="0">
                <a:solidFill>
                  <a:srgbClr val="00B0F0"/>
                </a:solidFill>
              </a:rPr>
              <a:t>ბლოკური კოდის ერთი კომბინაციის დისპარეტიტულობას</a:t>
            </a:r>
            <a:r>
              <a:rPr lang="ka-GE" sz="1600" dirty="0" smtClean="0"/>
              <a:t> - (</a:t>
            </a:r>
            <a:r>
              <a:rPr lang="ka-GE" sz="1600" i="1" dirty="0" smtClean="0"/>
              <a:t>Д</a:t>
            </a:r>
            <a:r>
              <a:rPr lang="ka-GE" sz="1600" dirty="0" smtClean="0"/>
              <a:t>)  და </a:t>
            </a:r>
            <a:r>
              <a:rPr lang="ka-GE" sz="1600" dirty="0" smtClean="0">
                <a:solidFill>
                  <a:srgbClr val="00B0F0"/>
                </a:solidFill>
              </a:rPr>
              <a:t>დაგროვილ დისპარეტიტულობას   </a:t>
            </a:r>
            <a:r>
              <a:rPr lang="ka-GE" sz="1600" dirty="0" smtClean="0"/>
              <a:t>- (</a:t>
            </a:r>
            <a:r>
              <a:rPr lang="ka-GE" sz="1600" i="1" dirty="0" smtClean="0"/>
              <a:t>Д</a:t>
            </a:r>
            <a:r>
              <a:rPr lang="ka-GE" sz="1600" baseline="30000" dirty="0" smtClean="0"/>
              <a:t>1</a:t>
            </a:r>
            <a:r>
              <a:rPr lang="ka-GE" sz="1600" dirty="0" smtClean="0"/>
              <a:t>). </a:t>
            </a:r>
            <a:r>
              <a:rPr lang="ka-GE" sz="1600" i="1" dirty="0" smtClean="0"/>
              <a:t>Д- განისაზღვრება ერთიანების  და ნულიანების სხვაობით კოდის ერთ ბლოკში, ხოლო  </a:t>
            </a:r>
            <a:r>
              <a:rPr lang="ka-GE" sz="1600" dirty="0" smtClean="0"/>
              <a:t>  </a:t>
            </a:r>
            <a:r>
              <a:rPr lang="ka-GE" sz="1600" i="1" dirty="0" smtClean="0"/>
              <a:t>Д</a:t>
            </a:r>
            <a:r>
              <a:rPr lang="ka-GE" sz="1600" baseline="30000" dirty="0" smtClean="0"/>
              <a:t>1</a:t>
            </a:r>
            <a:r>
              <a:rPr lang="ka-GE" sz="1600" dirty="0" smtClean="0"/>
              <a:t> –არის  ერთიანების  და ნულიანების  სხვაობა  კოდში დროის ნებისმიერი მომენტიდან  დაკვირვების მომენტამდე. დაუბალანსებელ კოდებში დაგროვილი დისპარიტეტულობა მონოტონურად იცვლება.  დისპარიტეტულობის შემცირება ამარტივებს სინქრონიზაციის სქემას და შეცდომათა აღმოჩენას სიგნალების მიღების (რეგენერაციის) დროს და ამცირებს დაბალსხშიროვანი მდგენელების    დონეს მოცემული  სკ-ს  ენერგეტიკულ სპექტრში.</a:t>
            </a:r>
            <a:br>
              <a:rPr lang="ka-GE" sz="1600" dirty="0" smtClean="0"/>
            </a:br>
            <a:r>
              <a:rPr lang="ka-GE" sz="1600" dirty="0" smtClean="0"/>
              <a:t>ორობითი სიგნალების დისპარიტეტულობის განსაზღვრისათვის საჭიროა   ერთიანების რიცხვი, რომელიც ტოლია (+0,5),  გავამრავლოთ  ერთი  ნულის  წონაზე , რომელიც ტოლია (-0,5).</a:t>
            </a:r>
            <a:br>
              <a:rPr lang="ka-GE" sz="1600" dirty="0" smtClean="0"/>
            </a:br>
            <a:r>
              <a:rPr lang="ka-GE" sz="1600" dirty="0" smtClean="0">
                <a:solidFill>
                  <a:srgbClr val="00B0F0"/>
                </a:solidFill>
              </a:rPr>
              <a:t>დისპარეტულობა ალფავიტურ კოდებში იხილეთ  (ცხრ. 7.3. სლაიდი 23) </a:t>
            </a:r>
            <a:endParaRPr lang="en-US" sz="1600" dirty="0" smtClean="0">
              <a:solidFill>
                <a:srgbClr val="00B0F0"/>
              </a:solidFill>
            </a:endParaRPr>
          </a:p>
          <a:p>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სახაზო სიგნალების ძირითადი პარამეტრები </a:t>
            </a:r>
            <a:r>
              <a:rPr lang="ka-GE" sz="2000" b="1" dirty="0" smtClean="0">
                <a:solidFill>
                  <a:srgbClr val="FF0000"/>
                </a:solidFill>
              </a:rPr>
              <a:t>4 </a:t>
            </a:r>
            <a:endParaRPr lang="en-US" sz="2000" dirty="0"/>
          </a:p>
        </p:txBody>
      </p:sp>
      <p:sp>
        <p:nvSpPr>
          <p:cNvPr id="3" name="Content Placeholder 2"/>
          <p:cNvSpPr>
            <a:spLocks noGrp="1"/>
          </p:cNvSpPr>
          <p:nvPr>
            <p:ph idx="1"/>
          </p:nvPr>
        </p:nvSpPr>
        <p:spPr/>
        <p:txBody>
          <a:bodyPr>
            <a:normAutofit lnSpcReduction="10000"/>
          </a:bodyPr>
          <a:lstStyle/>
          <a:p>
            <a:r>
              <a:rPr lang="ka-GE" sz="1600" i="1" u="sng" dirty="0" smtClean="0">
                <a:solidFill>
                  <a:srgbClr val="FF0000"/>
                </a:solidFill>
              </a:rPr>
              <a:t>6. ციფრული ჯამი (ცჯ)</a:t>
            </a:r>
            <a:r>
              <a:rPr lang="ka-GE" sz="1600" i="1" dirty="0" smtClean="0">
                <a:solidFill>
                  <a:srgbClr val="FF0000"/>
                </a:solidFill>
              </a:rPr>
              <a:t>      </a:t>
            </a:r>
            <a:r>
              <a:rPr lang="ka-GE" sz="1600" i="1" dirty="0" smtClean="0"/>
              <a:t>ეწოდება </a:t>
            </a:r>
            <a:r>
              <a:rPr lang="ka-GE" sz="1600" dirty="0" smtClean="0"/>
              <a:t>იმპულსების ამპლიტუდების ალგებრულ ჯამს </a:t>
            </a:r>
            <a:r>
              <a:rPr lang="ka-GE" sz="1600" i="1" dirty="0" smtClean="0"/>
              <a:t>n</a:t>
            </a:r>
            <a:r>
              <a:rPr lang="ka-GE" sz="1600" dirty="0" smtClean="0"/>
              <a:t>- დონიანი კოდის  დროით მონაკვეთზე, მიკუთვნებული  მეზობელი დონეების სხვაობათა აბსოლუტურ  მნიშვნელობებზე. განასხვავებენ ორი სახის ცჯ-ს: კოდური ბლოკის (კოდური ჯგუფის, კოდური სიტყვის)  დაგროვილ ციფრულ ჯამს (დცჯ) და მიმდინარე ციფრულ ჯამს (მცჯ). </a:t>
            </a:r>
            <a:endParaRPr lang="en-US" sz="1600" dirty="0" smtClean="0"/>
          </a:p>
          <a:p>
            <a:r>
              <a:rPr lang="ka-GE" sz="1600" i="1" u="sng" dirty="0" smtClean="0"/>
              <a:t>6.1.კოდური ბლოკის დაგროვილი ციფრული ჯამი (დცჯ)-</a:t>
            </a:r>
            <a:r>
              <a:rPr lang="ka-GE" sz="1600" i="1" dirty="0" smtClean="0"/>
              <a:t> არის ერთი ბლოკის შიგნით იმპულსების ამპლიტუდების ალგებრული ჯამი.  </a:t>
            </a:r>
            <a:r>
              <a:rPr lang="ka-GE" sz="1600" i="1" cap="all" dirty="0" smtClean="0"/>
              <a:t>n</a:t>
            </a:r>
            <a:r>
              <a:rPr lang="ka-GE" sz="1600" dirty="0" smtClean="0"/>
              <a:t> ელემენტებისაგან შემდგარი </a:t>
            </a:r>
            <a:r>
              <a:rPr lang="ka-GE" sz="1600" i="1" dirty="0" smtClean="0"/>
              <a:t>ორდონიანი სიგნალის  დცჯ ტოლია:</a:t>
            </a:r>
          </a:p>
          <a:p>
            <a:endParaRPr lang="en-US" sz="1600" dirty="0" smtClean="0"/>
          </a:p>
          <a:p>
            <a:r>
              <a:rPr lang="ka-GE" sz="1600" dirty="0" smtClean="0"/>
              <a:t>                                                                                          (7.6)</a:t>
            </a:r>
            <a:endParaRPr lang="en-US" sz="1600" dirty="0" smtClean="0"/>
          </a:p>
          <a:p>
            <a:endParaRPr lang="ka-GE" sz="1600" dirty="0" smtClean="0"/>
          </a:p>
          <a:p>
            <a:endParaRPr lang="ka-GE" sz="1600" dirty="0" smtClean="0"/>
          </a:p>
          <a:p>
            <a:r>
              <a:rPr lang="ka-GE" sz="1600" dirty="0" smtClean="0"/>
              <a:t>ორობითი კოდებისათვის ციფრული ჯამის </a:t>
            </a:r>
            <a:r>
              <a:rPr lang="ru-RU" sz="1600" i="1" dirty="0" smtClean="0"/>
              <a:t>σ</a:t>
            </a:r>
            <a:r>
              <a:rPr lang="ka-GE" sz="1600" i="1" baseline="-25000" dirty="0" smtClean="0"/>
              <a:t>i</a:t>
            </a:r>
            <a:r>
              <a:rPr lang="ka-GE" sz="1600" i="1" dirty="0" smtClean="0"/>
              <a:t>' ელემენტების მნიშვნელობები განისაზღვრება უშუალოდ  თითოეული  ბლოკის შემადგენლობით  (</a:t>
            </a:r>
            <a:r>
              <a:rPr lang="ru-RU" sz="1600" i="1" dirty="0" smtClean="0"/>
              <a:t>σ</a:t>
            </a:r>
            <a:r>
              <a:rPr lang="ka-GE" sz="1600" i="1" baseline="-25000" dirty="0" smtClean="0"/>
              <a:t>i</a:t>
            </a:r>
            <a:r>
              <a:rPr lang="ka-GE" sz="1600" i="1" dirty="0" smtClean="0"/>
              <a:t>' </a:t>
            </a:r>
            <a:r>
              <a:rPr lang="ka-GE" sz="1600" dirty="0" smtClean="0"/>
              <a:t>=1  „1“-ის გამოჩენისას და  и </a:t>
            </a:r>
            <a:r>
              <a:rPr lang="ru-RU" sz="1600" i="1" dirty="0" smtClean="0"/>
              <a:t>σ</a:t>
            </a:r>
            <a:r>
              <a:rPr lang="ka-GE" sz="1600" i="1" baseline="-25000" dirty="0" smtClean="0"/>
              <a:t>i</a:t>
            </a:r>
            <a:r>
              <a:rPr lang="ka-GE" sz="1600" i="1" dirty="0" smtClean="0"/>
              <a:t>' </a:t>
            </a:r>
            <a:r>
              <a:rPr lang="ka-GE" sz="1600" dirty="0" smtClean="0"/>
              <a:t>=0 „“ -ის გამოჩენისას).  დცჯ-ის შესაძლო მნიშვნელობები ემთხვევა კოდეკის (კოდერი-დეკოდერი) მდგომარეობებს (აღნიშნულზე იხილეთ ქვემოთ) და მისი მნიშვნელობა განსაზღვრავს მოცემული მოწყობილობის სირთულეს.</a:t>
            </a:r>
            <a:endParaRPr lang="en-US" sz="1600" dirty="0" smtClean="0"/>
          </a:p>
          <a:p>
            <a:endParaRPr lang="en-US" sz="1600" dirty="0"/>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53" name="Object 1"/>
          <p:cNvGraphicFramePr>
            <a:graphicFrameLocks noChangeAspect="1"/>
          </p:cNvGraphicFramePr>
          <p:nvPr/>
        </p:nvGraphicFramePr>
        <p:xfrm>
          <a:off x="3886200" y="3505200"/>
          <a:ext cx="914400" cy="609600"/>
        </p:xfrm>
        <a:graphic>
          <a:graphicData uri="http://schemas.openxmlformats.org/presentationml/2006/ole">
            <p:oleObj spid="_x0000_s23553" name="Equation" r:id="rId3" imgW="850531" imgH="571252"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სახაზო სიგნალების ძირითადი პარამეტრები </a:t>
            </a:r>
            <a:r>
              <a:rPr lang="ka-GE" sz="2000" b="1" dirty="0" smtClean="0">
                <a:solidFill>
                  <a:srgbClr val="FF0000"/>
                </a:solidFill>
              </a:rPr>
              <a:t> 5</a:t>
            </a:r>
            <a:endParaRPr lang="en-US" sz="2000" dirty="0"/>
          </a:p>
        </p:txBody>
      </p:sp>
      <p:sp>
        <p:nvSpPr>
          <p:cNvPr id="3" name="Content Placeholder 2"/>
          <p:cNvSpPr>
            <a:spLocks noGrp="1"/>
          </p:cNvSpPr>
          <p:nvPr>
            <p:ph idx="1"/>
          </p:nvPr>
        </p:nvSpPr>
        <p:spPr/>
        <p:txBody>
          <a:bodyPr>
            <a:normAutofit/>
          </a:bodyPr>
          <a:lstStyle/>
          <a:p>
            <a:r>
              <a:rPr lang="ka-GE" sz="1800" i="1" u="sng" dirty="0" smtClean="0">
                <a:solidFill>
                  <a:srgbClr val="FF0000"/>
                </a:solidFill>
              </a:rPr>
              <a:t>6.2.. მიმდინარე ციფრული ჯამი (მცჯ)</a:t>
            </a:r>
            <a:r>
              <a:rPr lang="ka-GE" sz="1800" i="1" dirty="0" smtClean="0">
                <a:solidFill>
                  <a:srgbClr val="FF0000"/>
                </a:solidFill>
              </a:rPr>
              <a:t> </a:t>
            </a:r>
            <a:r>
              <a:rPr lang="ka-GE" sz="1800" i="1" dirty="0" smtClean="0"/>
              <a:t>განისაზღვრება   n </a:t>
            </a:r>
            <a:r>
              <a:rPr lang="ka-GE" sz="1800" dirty="0" smtClean="0"/>
              <a:t>- დონიანი კოდის ამპლიტუდების ჯამით დროის ნებისმიერი მომენტიდან დაკვირვების მომენტამდე.</a:t>
            </a:r>
            <a:br>
              <a:rPr lang="ka-GE" sz="1800" dirty="0" smtClean="0"/>
            </a:br>
            <a:r>
              <a:rPr lang="ka-GE" sz="1800" dirty="0" smtClean="0"/>
              <a:t>                                   </a:t>
            </a:r>
            <a:r>
              <a:rPr lang="ru-RU" sz="1800" dirty="0" smtClean="0"/>
              <a:t> </a:t>
            </a:r>
            <a:r>
              <a:rPr lang="ka-GE" sz="1800" dirty="0" smtClean="0"/>
              <a:t>		               (7.7)</a:t>
            </a:r>
            <a:endParaRPr lang="en-US" sz="1800" dirty="0" smtClean="0"/>
          </a:p>
          <a:p>
            <a:endParaRPr lang="ka-GE" sz="1800" dirty="0" smtClean="0"/>
          </a:p>
          <a:p>
            <a:r>
              <a:rPr lang="ka-GE" sz="1800" dirty="0" smtClean="0"/>
              <a:t>სადაც  </a:t>
            </a:r>
            <a:r>
              <a:rPr lang="ka-GE" sz="1800" i="1" dirty="0" smtClean="0"/>
              <a:t>ј</a:t>
            </a:r>
            <a:r>
              <a:rPr lang="ka-GE" sz="1800" dirty="0" smtClean="0"/>
              <a:t> –კოდის კოდური კომბინაციის ბიტის რიგითი ნომერი დროის ათვლის მომენტში;</a:t>
            </a:r>
            <a:r>
              <a:rPr lang="ka-GE" sz="1800" i="1" dirty="0" smtClean="0"/>
              <a:t> l</a:t>
            </a:r>
            <a:r>
              <a:rPr lang="ka-GE" sz="1800" dirty="0" smtClean="0"/>
              <a:t> –ბიტის რიგითი ნომერი დაკვირვების მომენტში.</a:t>
            </a:r>
            <a:br>
              <a:rPr lang="ka-GE" sz="1800" dirty="0" smtClean="0"/>
            </a:br>
            <a:r>
              <a:rPr lang="ka-GE" sz="1800" dirty="0" smtClean="0"/>
              <a:t>მცჯ-ის შესაძლო მდგომარეობათა რაოდენობა კოდური ბლოკების დამთავრების მომენტებში აღინიშნება </a:t>
            </a:r>
            <a:r>
              <a:rPr lang="ka-GE" sz="1800" i="1" dirty="0" smtClean="0"/>
              <a:t>S</a:t>
            </a:r>
            <a:r>
              <a:rPr lang="ka-GE" sz="1800" i="1" baseline="-25000" dirty="0" smtClean="0"/>
              <a:t>к</a:t>
            </a:r>
            <a:r>
              <a:rPr lang="ka-GE" sz="1800" i="1" dirty="0" smtClean="0"/>
              <a:t>-ით.   S</a:t>
            </a:r>
            <a:r>
              <a:rPr lang="ka-GE" sz="1800" i="1" baseline="-25000" dirty="0" smtClean="0"/>
              <a:t>к</a:t>
            </a:r>
            <a:r>
              <a:rPr lang="ka-GE" sz="1800" i="1" dirty="0" smtClean="0"/>
              <a:t>-ს გაზრდა იწვევს კოდეკის   სირთულის გაზრდას. იმავდროულად რთულდება კონტროლი ბლოკური სინქრონიზციის მოწყობილობაზე.  გარდა ამისა, ნებისმიერი კოდისათვის არსებობს მცჯ–ს  განსაზღვრული მნიშვნელობები, რომელიც აღინიშნება  S</a:t>
            </a:r>
            <a:r>
              <a:rPr lang="ka-GE" sz="1800" i="1" baseline="-25000" dirty="0" smtClean="0"/>
              <a:t>m</a:t>
            </a:r>
            <a:r>
              <a:rPr lang="ka-GE" sz="1800" dirty="0" smtClean="0"/>
              <a:t>,-ით, რაც შეიძლება გააჩნდეს მცჯ-ს კოდის ელემენტების შეუშცდომლათ მიღებისას. შეცდომათა კონტროლის სქემის სირთულე განისაზრვრება </a:t>
            </a:r>
            <a:r>
              <a:rPr lang="ka-GE" sz="1800" i="1" dirty="0" smtClean="0"/>
              <a:t>S</a:t>
            </a:r>
            <a:r>
              <a:rPr lang="ka-GE" sz="1800" i="1" baseline="-25000" dirty="0" smtClean="0"/>
              <a:t>m</a:t>
            </a:r>
            <a:r>
              <a:rPr lang="ka-GE" sz="1800" i="1" dirty="0" smtClean="0"/>
              <a:t>-ით</a:t>
            </a:r>
            <a:r>
              <a:rPr lang="ka-GE" sz="1800" dirty="0" smtClean="0"/>
              <a:t>.</a:t>
            </a:r>
            <a:endParaRPr lang="en-US" sz="1800" dirty="0" smtClean="0"/>
          </a:p>
          <a:p>
            <a:endParaRPr lang="en-US" sz="1800" dirty="0"/>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601" name="Object 1"/>
          <p:cNvGraphicFramePr>
            <a:graphicFrameLocks noChangeAspect="1"/>
          </p:cNvGraphicFramePr>
          <p:nvPr/>
        </p:nvGraphicFramePr>
        <p:xfrm>
          <a:off x="3429000" y="2362200"/>
          <a:ext cx="990600" cy="699880"/>
        </p:xfrm>
        <a:graphic>
          <a:graphicData uri="http://schemas.openxmlformats.org/presentationml/2006/ole">
            <p:oleObj spid="_x0000_s25601" name="Equation" r:id="rId3" imgW="889000" imgH="60960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სახაზო სიგნალების ძირითადი პარამეტრები </a:t>
            </a:r>
            <a:r>
              <a:rPr lang="ka-GE" sz="2000" b="1" dirty="0" smtClean="0">
                <a:solidFill>
                  <a:srgbClr val="FF0000"/>
                </a:solidFill>
              </a:rPr>
              <a:t>6</a:t>
            </a:r>
            <a:endParaRPr lang="en-US" sz="2000" dirty="0"/>
          </a:p>
        </p:txBody>
      </p:sp>
      <p:sp>
        <p:nvSpPr>
          <p:cNvPr id="3" name="Content Placeholder 2"/>
          <p:cNvSpPr>
            <a:spLocks noGrp="1"/>
          </p:cNvSpPr>
          <p:nvPr>
            <p:ph idx="1"/>
          </p:nvPr>
        </p:nvSpPr>
        <p:spPr/>
        <p:txBody>
          <a:bodyPr>
            <a:normAutofit/>
          </a:bodyPr>
          <a:lstStyle/>
          <a:p>
            <a:r>
              <a:rPr lang="ka-GE" sz="2000" i="1" u="sng" dirty="0" smtClean="0">
                <a:solidFill>
                  <a:srgbClr val="FF0000"/>
                </a:solidFill>
              </a:rPr>
              <a:t>7. სკ-ის უწყვეტი  ენერგეტიკული სპექტრის სიმკვრივე დაბალი სიხშირის უბანში   (</a:t>
            </a:r>
            <a:r>
              <a:rPr lang="ru-RU" sz="2000" u="sng" dirty="0" smtClean="0">
                <a:solidFill>
                  <a:srgbClr val="FF0000"/>
                </a:solidFill>
                <a:sym typeface="Symbol"/>
              </a:rPr>
              <a:t></a:t>
            </a:r>
            <a:r>
              <a:rPr lang="ka-GE" sz="2000" i="1" u="sng" dirty="0" smtClean="0">
                <a:solidFill>
                  <a:srgbClr val="FF0000"/>
                </a:solidFill>
              </a:rPr>
              <a:t>=0 სიხშირის უახლოეს უბანში).</a:t>
            </a:r>
            <a:r>
              <a:rPr lang="ka-GE" sz="2000" i="1" dirty="0" smtClean="0">
                <a:solidFill>
                  <a:srgbClr val="FF0000"/>
                </a:solidFill>
              </a:rPr>
              <a:t>  </a:t>
            </a:r>
            <a:r>
              <a:rPr lang="ka-GE" sz="2000" i="1" dirty="0" smtClean="0"/>
              <a:t>ეს პარამეტრი ფასდება  </a:t>
            </a:r>
            <a:r>
              <a:rPr lang="ru-RU" sz="2000" i="1" dirty="0" smtClean="0">
                <a:sym typeface="Symbol"/>
              </a:rPr>
              <a:t></a:t>
            </a:r>
            <a:r>
              <a:rPr lang="ka-GE" sz="2000" i="1" baseline="-25000" dirty="0" smtClean="0"/>
              <a:t>1</a:t>
            </a:r>
            <a:r>
              <a:rPr lang="ka-GE" sz="2000" dirty="0" smtClean="0"/>
              <a:t>  და </a:t>
            </a:r>
            <a:r>
              <a:rPr lang="ru-RU" sz="2000" i="1" dirty="0" smtClean="0">
                <a:sym typeface="Symbol"/>
              </a:rPr>
              <a:t></a:t>
            </a:r>
            <a:r>
              <a:rPr lang="ka-GE" sz="2000" i="1" baseline="-25000" dirty="0" smtClean="0"/>
              <a:t>2</a:t>
            </a:r>
            <a:r>
              <a:rPr lang="ka-GE" sz="2000" dirty="0" smtClean="0"/>
              <a:t>   კოეფიციენტებით (ეს არის სკ-ის  ენერგეტიკული სპექტრის უწყვეტი  მდგენელის სიმძლავრის წილი, რომელიც განთავსებულია  შესაბამისად </a:t>
            </a:r>
            <a:r>
              <a:rPr lang="ru-RU" sz="2000" dirty="0" smtClean="0">
                <a:sym typeface="Symbol"/>
              </a:rPr>
              <a:t></a:t>
            </a:r>
            <a:r>
              <a:rPr lang="ka-GE" sz="2000" baseline="-25000" dirty="0" smtClean="0"/>
              <a:t>Т</a:t>
            </a:r>
            <a:r>
              <a:rPr lang="ka-GE" sz="2000" dirty="0" smtClean="0"/>
              <a:t>=0...0,03 и </a:t>
            </a:r>
            <a:r>
              <a:rPr lang="ru-RU" sz="2000" dirty="0" smtClean="0">
                <a:sym typeface="Symbol"/>
              </a:rPr>
              <a:t></a:t>
            </a:r>
            <a:r>
              <a:rPr lang="ka-GE" sz="2000" baseline="-25000" dirty="0" smtClean="0"/>
              <a:t>Т</a:t>
            </a:r>
            <a:r>
              <a:rPr lang="ka-GE" sz="2000" dirty="0" smtClean="0"/>
              <a:t>=0...0,1 უბნებში) სკ-ის  ენერგეტიკული სპექტრის დაბალი სიხშირის უბანში (დს) უწყვეტი მდგენელს არარსებობის, ან მისი მცირე მნიშვნელობის დროს, გარდა ზემოთ მითითებული ღირსებებისა  შესაძლებელია ეფექტურად იქნას გადაცემული სამოსამსახურო და ტელეკონტროლის სიგნალები, აგრეთვე შევამცროთ მეორე რიგის სიმბოლოთაშორისი დამახინჯებები (სშდ-2).</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სახაზო სიგნალების ძირითადი პარამეტრები </a:t>
            </a:r>
            <a:r>
              <a:rPr lang="ka-GE" sz="2000" b="1" dirty="0" smtClean="0">
                <a:solidFill>
                  <a:srgbClr val="FF0000"/>
                </a:solidFill>
              </a:rPr>
              <a:t> 7</a:t>
            </a:r>
            <a:endParaRPr lang="en-US" sz="2000" dirty="0"/>
          </a:p>
        </p:txBody>
      </p:sp>
      <p:sp>
        <p:nvSpPr>
          <p:cNvPr id="3" name="Content Placeholder 2"/>
          <p:cNvSpPr>
            <a:spLocks noGrp="1"/>
          </p:cNvSpPr>
          <p:nvPr>
            <p:ph idx="1"/>
          </p:nvPr>
        </p:nvSpPr>
        <p:spPr/>
        <p:txBody>
          <a:bodyPr>
            <a:normAutofit lnSpcReduction="10000"/>
          </a:bodyPr>
          <a:lstStyle/>
          <a:p>
            <a:r>
              <a:rPr lang="ka-GE" sz="1600" u="sng" dirty="0" smtClean="0">
                <a:solidFill>
                  <a:srgbClr val="FF0000"/>
                </a:solidFill>
              </a:rPr>
              <a:t>8. სკ-ის ენერგეტიკული სპექტრის უწყვეტი მდგენელის მნიშვნელობა  ფიქსირებულ სიხშირზე.</a:t>
            </a:r>
            <a:r>
              <a:rPr lang="ka-GE" sz="1600" dirty="0" smtClean="0">
                <a:solidFill>
                  <a:srgbClr val="FF0000"/>
                </a:solidFill>
              </a:rPr>
              <a:t> </a:t>
            </a:r>
            <a:r>
              <a:rPr lang="ka-GE" sz="1600" dirty="0" smtClean="0"/>
              <a:t>ამ მნიშვნელობისადმი ინტერესი დამოკიდებულია იმაზე, თუ რომელი დისკრეტული მდგენელი გამოიყოფა ტაქტური სინქრონიზაციის უზრუნველყოფისათვის. უფრო რომ დავაკონკრეტოთ იმ ვიწრო სიხშირის ზოლში, რომელშიც მიმღებში რეზონანსული კონტურით გამოიყოფა სინქრონიზაციისათვის აუცილებელი დისკრეტული მდგნელი (ძირითადი სიხშირის პირველი, მეორე თუ სხვა ჰარმონიკა), ამდენად, დიდი მნიშვნელობა ენიჭება თუ  დისკრეტული მდგენელის გამოყოფის  მოცემულ ზოლში რა მნიშვნელობა აქვს უწყვეტ მდგენელს. ცხადია, როგორც ზემოთ იყო მითითებული სასურველია სატაქტო სიხშირის გამოყოფის ზოლში  ფიქსირებულ სიხშირეზე ენერგეტიკული სპექტრის უწყვეტ მდგენელს  ჰქონდეს  მცირე მნიშვნელობა. </a:t>
            </a:r>
            <a:endParaRPr lang="en-US" sz="1600" dirty="0" smtClean="0"/>
          </a:p>
          <a:p>
            <a:r>
              <a:rPr lang="ka-GE" sz="1600" dirty="0" smtClean="0">
                <a:solidFill>
                  <a:srgbClr val="FF0000"/>
                </a:solidFill>
              </a:rPr>
              <a:t>9. გატარების </a:t>
            </a:r>
            <a:r>
              <a:rPr lang="en-US" sz="1600" dirty="0" smtClean="0">
                <a:solidFill>
                  <a:srgbClr val="FF0000"/>
                </a:solidFill>
                <a:sym typeface="Symbol"/>
              </a:rPr>
              <a:t></a:t>
            </a:r>
            <a:r>
              <a:rPr lang="ka-GE" sz="1600" dirty="0" smtClean="0">
                <a:solidFill>
                  <a:srgbClr val="FF0000"/>
                </a:solidFill>
              </a:rPr>
              <a:t>F სიხშირის ზოლი, რომელიც შეიცავს სკ-ის ელემენტარული   იმპულსის ენერგიის 90%-ს</a:t>
            </a:r>
            <a:r>
              <a:rPr lang="ka-GE" sz="1600" dirty="0" smtClean="0"/>
              <a:t>. ეს პარამეტრი ახასიათებს Т  სატაქტო ინტერვალის სკ-ის ენერგეტიკულ სპექტრში უწყვეტი მდგენელის წონას მთელს ენერგეტიკულ სპექტრში (90%-ის შემცველობას). </a:t>
            </a:r>
            <a:br>
              <a:rPr lang="ka-GE" sz="1600" dirty="0" smtClean="0"/>
            </a:br>
            <a:r>
              <a:rPr lang="ka-GE" sz="1600" dirty="0" smtClean="0"/>
              <a:t>სკ-ის ენერგეტიკული სპექტრის  ენერგიის წილის  სიხშირეთა განსაზღვრულ ზოლში (კავშირგაბმულობის  არხის  აქტიური  გატარების ზოლი, როგორც წესი მთელი ენერგიის (90-95) %).</a:t>
            </a:r>
            <a:endParaRPr lang="en-US" sz="1600" dirty="0" smtClean="0"/>
          </a:p>
          <a:p>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სახაზო სიგნალების ძირითადი პარამეტრები </a:t>
            </a:r>
            <a:r>
              <a:rPr lang="ka-GE" sz="2000" b="1" dirty="0" smtClean="0">
                <a:solidFill>
                  <a:srgbClr val="FF0000"/>
                </a:solidFill>
              </a:rPr>
              <a:t> 8</a:t>
            </a:r>
            <a:endParaRPr lang="en-US" sz="2000" dirty="0"/>
          </a:p>
        </p:txBody>
      </p:sp>
      <p:sp>
        <p:nvSpPr>
          <p:cNvPr id="3" name="Content Placeholder 2"/>
          <p:cNvSpPr>
            <a:spLocks noGrp="1"/>
          </p:cNvSpPr>
          <p:nvPr>
            <p:ph idx="1"/>
          </p:nvPr>
        </p:nvSpPr>
        <p:spPr/>
        <p:txBody>
          <a:bodyPr>
            <a:normAutofit/>
          </a:bodyPr>
          <a:lstStyle/>
          <a:p>
            <a:r>
              <a:rPr lang="ka-GE" sz="1800" i="1" u="sng" dirty="0" smtClean="0">
                <a:solidFill>
                  <a:srgbClr val="FF0000"/>
                </a:solidFill>
              </a:rPr>
              <a:t>10. სახაზო  კოდის ეფექტურობა ენერგეტიკული დანახარჯების მიხედვით. </a:t>
            </a:r>
            <a:r>
              <a:rPr lang="ka-GE" sz="1400" i="1" dirty="0" smtClean="0"/>
              <a:t>ეს ფაქტორი განსაკუთრებით  მნიშვნელოვანია    WDM    მულტიპლექსირების სისტემებისათვის, რომელშიც თითოეული   ოპტიკური არხის (ანი თითოეული  ტალღის სიგრძეზე) სიმძლავრე P</a:t>
            </a:r>
            <a:r>
              <a:rPr lang="ka-GE" sz="1400" i="1" baseline="-25000" dirty="0" smtClean="0"/>
              <a:t>არხ.</a:t>
            </a:r>
            <a:r>
              <a:rPr lang="ka-GE" sz="1400" i="1" dirty="0" smtClean="0"/>
              <a:t> (დბს) დამოკიდებულია სრულ (საერთო) ოპტიკურ სიმძლავრეზე – P</a:t>
            </a:r>
            <a:r>
              <a:rPr lang="ka-GE" sz="1400" i="1" baseline="-25000" dirty="0" smtClean="0"/>
              <a:t>საერთო</a:t>
            </a:r>
            <a:r>
              <a:rPr lang="ka-GE" sz="1400" i="1" dirty="0" smtClean="0"/>
              <a:t>. (დბს), რომელიც მიეწოდება ტრანსპონდერის გამოსასვლელიდან ობ–ს შესასვლელზე (ოპტიკური სიმძლავრე WDM აგრეგატური არხის გამოსასვლელზე ) და  და მულტიპლექსირებულ  </a:t>
            </a:r>
            <a:r>
              <a:rPr lang="ka-GE" sz="1400" i="1" u="sng" dirty="0" smtClean="0"/>
              <a:t>ტალღათა n რაოდენობაზე P</a:t>
            </a:r>
            <a:r>
              <a:rPr lang="ka-GE" sz="1400" i="1" u="sng" baseline="-25000" dirty="0" smtClean="0"/>
              <a:t>არხ.</a:t>
            </a:r>
            <a:r>
              <a:rPr lang="ka-GE" sz="1400" i="1" u="sng" dirty="0" smtClean="0"/>
              <a:t>=  P</a:t>
            </a:r>
            <a:r>
              <a:rPr lang="ka-GE" sz="1400" i="1" u="sng" baseline="-25000" dirty="0" smtClean="0"/>
              <a:t>საერთო</a:t>
            </a:r>
            <a:r>
              <a:rPr lang="ka-GE" sz="1400" i="1" u="sng" dirty="0" smtClean="0"/>
              <a:t>. – lgn.</a:t>
            </a:r>
            <a:r>
              <a:rPr lang="ka-GE" sz="1400" i="1" dirty="0" smtClean="0"/>
              <a:t>    ეს პარამეტრი ახასიათებს ოპტიკური გადამცემების ენერგეტიკულ  დანახარჯებს არჩეული სკ-თვის და სიმძლავრის დანაკარგებს  ოპტიკური სიგნალის ოპტიმალური ფორმიდან  გადახრის გამო.   ამ მხრივ   არჩეული კოდის ღირსებად ითვლება  სიმძლავრის ეკონომია და გამომსხივებლის (ლაზერული დიოდი -ლდ,შუქდიოდი -  შდ)  რესურსის გაზრდა.</a:t>
            </a:r>
            <a:br>
              <a:rPr lang="ka-GE" sz="1400" i="1" dirty="0" smtClean="0"/>
            </a:br>
            <a:r>
              <a:rPr lang="ka-GE" sz="1400" i="1" dirty="0" smtClean="0"/>
              <a:t>როგორც წესი გამომსხივებლის საპასპორტო მონაცემებში , მაგალითად , ლდ-ის საპასპორტო  მონაცემებში სიმძლავრე მოცემულია მილივატებში (მიკროვატებში) ან აბსოლუტურ სიმძლავრეების   ერთეულებში (დბს).   ეს მონაცემი აღებულია მუშაობის უწყვეტი რეჟიმის პირობებში. მუშაობის იმპულსური რეჟიმის დროს, რასაც ადგილი აქვს გადაცემის ციფრულ სისტემებში, ცხადია,  გამომსხივებლის გადაცემის სიმძლავრე იცვლება.   მაგალითად, თუ ლდ-ის საპასპორტო მონაცემი უწყვეტ რეჟიმში შეადგენს  P=1 მვტ; ანუ  აბსოლუტურ ერთეულებში P</a:t>
            </a:r>
            <a:r>
              <a:rPr lang="ka-GE" sz="1400" i="1" baseline="-25000" dirty="0" smtClean="0"/>
              <a:t>აბს</a:t>
            </a:r>
            <a:r>
              <a:rPr lang="ka-GE" sz="1400" i="1" dirty="0" smtClean="0"/>
              <a:t>.=  0 დბს;  NRZ  სახაზო სიგნალისათვის P</a:t>
            </a:r>
            <a:r>
              <a:rPr lang="ka-GE" sz="1400" i="1" baseline="-25000" dirty="0" smtClean="0"/>
              <a:t>NRZაბს</a:t>
            </a:r>
            <a:r>
              <a:rPr lang="ka-GE" sz="1400" i="1" dirty="0" smtClean="0"/>
              <a:t>.=  -3 დბს , ხოლო RZ  სახაზო სიგნალისათვის P</a:t>
            </a:r>
            <a:r>
              <a:rPr lang="ka-GE" sz="1400" i="1" baseline="-25000" dirty="0" smtClean="0"/>
              <a:t>RZაბს</a:t>
            </a:r>
            <a:r>
              <a:rPr lang="ka-GE" sz="1400" i="1" dirty="0" smtClean="0"/>
              <a:t>.=  -6 დბს.</a:t>
            </a:r>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სახაზო სიგნალების ძირითადი პარამეტრები </a:t>
            </a:r>
            <a:r>
              <a:rPr lang="ka-GE" sz="2000" b="1" dirty="0" smtClean="0">
                <a:solidFill>
                  <a:srgbClr val="FF0000"/>
                </a:solidFill>
              </a:rPr>
              <a:t> 9</a:t>
            </a:r>
            <a:endParaRPr lang="en-US" sz="2000" dirty="0"/>
          </a:p>
        </p:txBody>
      </p:sp>
      <p:sp>
        <p:nvSpPr>
          <p:cNvPr id="3" name="Content Placeholder 2"/>
          <p:cNvSpPr>
            <a:spLocks noGrp="1"/>
          </p:cNvSpPr>
          <p:nvPr>
            <p:ph idx="1"/>
          </p:nvPr>
        </p:nvSpPr>
        <p:spPr/>
        <p:txBody>
          <a:bodyPr>
            <a:normAutofit fontScale="92500"/>
          </a:bodyPr>
          <a:lstStyle/>
          <a:p>
            <a:r>
              <a:rPr lang="ka-GE" sz="1600" i="1" dirty="0" smtClean="0">
                <a:solidFill>
                  <a:srgbClr val="FF0000"/>
                </a:solidFill>
              </a:rPr>
              <a:t>11. </a:t>
            </a:r>
            <a:r>
              <a:rPr lang="ka-GE" sz="1600" i="1" u="sng" dirty="0" smtClean="0">
                <a:solidFill>
                  <a:srgbClr val="FF0000"/>
                </a:solidFill>
              </a:rPr>
              <a:t>ფარდობითი ხელშეშლამდგრადობის კოეფიციენტი</a:t>
            </a:r>
            <a:r>
              <a:rPr lang="ka-GE" sz="1600" i="1" dirty="0" smtClean="0">
                <a:solidFill>
                  <a:srgbClr val="FF0000"/>
                </a:solidFill>
              </a:rPr>
              <a:t>     </a:t>
            </a:r>
            <a:r>
              <a:rPr lang="ka-GE" sz="1600" i="1" dirty="0" smtClean="0"/>
              <a:t>ეს პარამეტრი უჩვენებს თუ  ციფრული სიგნალის პოტენციალური ხელშეშლამდგრადობა როგორ განსხვავდება მისი ზღვრული მნიშვნელობისაგან.</a:t>
            </a:r>
            <a:r>
              <a:rPr lang="ka-GE" sz="1600" i="1" u="sng" dirty="0" smtClean="0"/>
              <a:t> </a:t>
            </a:r>
            <a:r>
              <a:rPr lang="ka-GE" sz="1600" i="1" dirty="0" smtClean="0"/>
              <a:t/>
            </a:r>
            <a:br>
              <a:rPr lang="ka-GE" sz="1600" i="1" dirty="0" smtClean="0"/>
            </a:br>
            <a:endParaRPr lang="en-US" sz="1600" dirty="0" smtClean="0"/>
          </a:p>
          <a:p>
            <a:r>
              <a:rPr lang="ka-GE" sz="1600" dirty="0" smtClean="0"/>
              <a:t>                                   	                          	(7.8)</a:t>
            </a:r>
            <a:br>
              <a:rPr lang="ka-GE" sz="1600" dirty="0" smtClean="0"/>
            </a:br>
            <a:r>
              <a:rPr lang="ka-GE" sz="1600" dirty="0" smtClean="0"/>
              <a:t>სადაც, </a:t>
            </a:r>
            <a:r>
              <a:rPr lang="ka-GE" sz="1600" i="1" dirty="0" smtClean="0"/>
              <a:t>P</a:t>
            </a:r>
            <a:r>
              <a:rPr lang="ka-GE" sz="1600" baseline="-25000" dirty="0" smtClean="0"/>
              <a:t>э –</a:t>
            </a:r>
            <a:r>
              <a:rPr lang="ka-GE" sz="1600" dirty="0" smtClean="0"/>
              <a:t> განხილვადი სკ-ის ექვივალენტური პოტენციალური ხელშეშლამდგრადობაა; </a:t>
            </a:r>
            <a:r>
              <a:rPr lang="ka-GE" sz="1600" i="1" dirty="0" smtClean="0"/>
              <a:t>P</a:t>
            </a:r>
            <a:r>
              <a:rPr lang="ka-GE" sz="1600" baseline="-25000" dirty="0" smtClean="0"/>
              <a:t>э.მაქს.</a:t>
            </a:r>
            <a:r>
              <a:rPr lang="ka-GE" sz="1600" dirty="0" smtClean="0"/>
              <a:t>–ციფრული სიგნალის ზღვრული   ექვივალენტური ხელშეშლამდგრადობაა.</a:t>
            </a:r>
            <a:endParaRPr lang="en-US" sz="1600" dirty="0" smtClean="0"/>
          </a:p>
          <a:p>
            <a:r>
              <a:rPr lang="ka-GE" sz="1600" dirty="0" smtClean="0"/>
              <a:t>         გცბოს-ის სახაზო ტრაქტის  კონკრეტული რეალიზაციის პირობებისაგან დამოუკიდებლად ციფრული სიგნალების შედარება მოხერხებულია ვაწარმოოთ პოტენციალური ხელშეშლამდგრადობის მიხედვით იდეალური პირობების დროს, რომელიც დამოკიდებულია ამ სიგნალის </a:t>
            </a:r>
            <a:r>
              <a:rPr lang="ka-GE" sz="1600" i="1" dirty="0" smtClean="0"/>
              <a:t>S</a:t>
            </a:r>
            <a:r>
              <a:rPr lang="ka-GE" sz="1600" i="1" baseline="-25000" dirty="0" smtClean="0"/>
              <a:t>i</a:t>
            </a:r>
            <a:r>
              <a:rPr lang="ka-GE" sz="1600" i="1" dirty="0" smtClean="0"/>
              <a:t>(t)</a:t>
            </a:r>
            <a:r>
              <a:rPr lang="ka-GE" sz="1600" dirty="0" smtClean="0"/>
              <a:t> და  </a:t>
            </a:r>
            <a:r>
              <a:rPr lang="ka-GE" sz="1600" i="1" dirty="0" smtClean="0"/>
              <a:t>S</a:t>
            </a:r>
            <a:r>
              <a:rPr lang="ka-GE" sz="1600" i="1" baseline="-25000" dirty="0" smtClean="0"/>
              <a:t>j</a:t>
            </a:r>
            <a:r>
              <a:rPr lang="ka-GE" sz="1600" i="1" dirty="0" smtClean="0"/>
              <a:t>(t)</a:t>
            </a:r>
            <a:r>
              <a:rPr lang="ka-GE" sz="1600" dirty="0" smtClean="0"/>
              <a:t> - ანტიპოდური ელემენტების   </a:t>
            </a:r>
            <a:r>
              <a:rPr lang="ka-GE" sz="1600" i="1" dirty="0" smtClean="0"/>
              <a:t>P</a:t>
            </a:r>
            <a:r>
              <a:rPr lang="ka-GE" sz="1600" baseline="-25000" dirty="0" smtClean="0"/>
              <a:t>э</a:t>
            </a:r>
            <a:r>
              <a:rPr lang="ka-GE" sz="1600" dirty="0" smtClean="0"/>
              <a:t>  ექვივალენტურ სიმძლავრეზე, ანუ </a:t>
            </a:r>
            <a:r>
              <a:rPr lang="ka-GE" sz="1600" u="sng" dirty="0" smtClean="0"/>
              <a:t>ცხადია ზღვრული ხელშეშლამდგრადობა შეიძლება გააჩნდეთ სიგნალებს, რომლთა ელემენტებიც ურთიერთსაწინაარმდეგოები არიან და  აკმყოფილებენ ტოლობას </a:t>
            </a:r>
            <a:r>
              <a:rPr lang="ka-GE" sz="1600" i="1" u="sng" dirty="0" smtClean="0"/>
              <a:t>S</a:t>
            </a:r>
            <a:r>
              <a:rPr lang="ka-GE" sz="1600" i="1" u="sng" baseline="-25000" dirty="0" smtClean="0"/>
              <a:t>i</a:t>
            </a:r>
            <a:r>
              <a:rPr lang="ka-GE" sz="1600" i="1" u="sng" dirty="0" smtClean="0"/>
              <a:t>(t) = -S</a:t>
            </a:r>
            <a:r>
              <a:rPr lang="ka-GE" sz="1600" i="1" u="sng" baseline="-25000" dirty="0" smtClean="0"/>
              <a:t>j</a:t>
            </a:r>
            <a:r>
              <a:rPr lang="ka-GE" sz="1600" i="1" u="sng" dirty="0" smtClean="0"/>
              <a:t>(t)</a:t>
            </a:r>
            <a:r>
              <a:rPr lang="ka-GE" sz="1600" u="sng" dirty="0" smtClean="0"/>
              <a:t>.</a:t>
            </a:r>
            <a:r>
              <a:rPr lang="ka-GE" sz="1600" dirty="0" smtClean="0"/>
              <a:t> გცბოს-ში ურთიერთსაწინააღმდეგოები არიან სიმბოლოები, რომლებიც შედგებიან მაღალი (დადებითი)  </a:t>
            </a:r>
            <a:r>
              <a:rPr lang="ka-GE" sz="1600" i="1" dirty="0" smtClean="0"/>
              <a:t>S</a:t>
            </a:r>
            <a:r>
              <a:rPr lang="ka-GE" sz="1600" i="1" baseline="-25000" dirty="0" smtClean="0"/>
              <a:t>i</a:t>
            </a:r>
            <a:r>
              <a:rPr lang="ka-GE" sz="1600" i="1" dirty="0" smtClean="0"/>
              <a:t>(t) დონის და დაბალი უარყოფითი (ნულოვანი)  S</a:t>
            </a:r>
            <a:r>
              <a:rPr lang="ka-GE" sz="1600" i="1" baseline="-25000" dirty="0" smtClean="0"/>
              <a:t>j</a:t>
            </a:r>
            <a:r>
              <a:rPr lang="ka-GE" sz="1600" i="1" dirty="0" smtClean="0"/>
              <a:t>(t-დონისაგან. გავითვალისწინოთ აგრეთვე ის ფაქტი, რომ ოპტიმალური მირების დროს, რაც მეტია სიგნალის ენერგია, მით მეტია  კავშირის უტყუარობა (ნამდვილობა).</a:t>
            </a:r>
            <a:r>
              <a:rPr lang="ka-GE" sz="1600" dirty="0" smtClean="0"/>
              <a:t>.</a:t>
            </a:r>
            <a:endParaRPr lang="en-US" sz="1600" dirty="0"/>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625" name="Object 1"/>
          <p:cNvGraphicFramePr>
            <a:graphicFrameLocks noChangeAspect="1"/>
          </p:cNvGraphicFramePr>
          <p:nvPr/>
        </p:nvGraphicFramePr>
        <p:xfrm>
          <a:off x="3581400" y="2362200"/>
          <a:ext cx="1257300" cy="485775"/>
        </p:xfrm>
        <a:graphic>
          <a:graphicData uri="http://schemas.openxmlformats.org/presentationml/2006/ole">
            <p:oleObj spid="_x0000_s26625" name="Equation" r:id="rId3" imgW="1256755" imgH="495085"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სახაზო სიგნალების ძირითადი პარამეტრები </a:t>
            </a:r>
            <a:r>
              <a:rPr lang="ka-GE" sz="2000" b="1" dirty="0" smtClean="0">
                <a:solidFill>
                  <a:srgbClr val="FF0000"/>
                </a:solidFill>
              </a:rPr>
              <a:t> 10</a:t>
            </a:r>
            <a:endParaRPr lang="en-US" sz="2000" dirty="0"/>
          </a:p>
        </p:txBody>
      </p:sp>
      <p:sp>
        <p:nvSpPr>
          <p:cNvPr id="3" name="Content Placeholder 2"/>
          <p:cNvSpPr>
            <a:spLocks noGrp="1"/>
          </p:cNvSpPr>
          <p:nvPr>
            <p:ph idx="1"/>
          </p:nvPr>
        </p:nvSpPr>
        <p:spPr/>
        <p:txBody>
          <a:bodyPr>
            <a:normAutofit lnSpcReduction="10000"/>
          </a:bodyPr>
          <a:lstStyle/>
          <a:p>
            <a:r>
              <a:rPr lang="ka-GE" sz="1600" i="1" dirty="0" smtClean="0">
                <a:solidFill>
                  <a:srgbClr val="FF0000"/>
                </a:solidFill>
              </a:rPr>
              <a:t>12. სამოდულიაციო  Р</a:t>
            </a:r>
            <a:r>
              <a:rPr lang="ka-GE" sz="1600" i="1" baseline="-25000" dirty="0" smtClean="0">
                <a:solidFill>
                  <a:srgbClr val="FF0000"/>
                </a:solidFill>
              </a:rPr>
              <a:t>Т</a:t>
            </a:r>
            <a:r>
              <a:rPr lang="ka-GE" sz="1600" i="1" dirty="0" smtClean="0">
                <a:solidFill>
                  <a:srgbClr val="FF0000"/>
                </a:solidFill>
              </a:rPr>
              <a:t> პარამეტრის ცვლილების ალბათობა. </a:t>
            </a:r>
            <a:r>
              <a:rPr lang="ka-GE" sz="1600" dirty="0" smtClean="0"/>
              <a:t>ეს მაჩვენებელი აფასებს სატაქტო სიხშირის საშუალო მაჩვენებელს ორობითი სიგნალის სიბოლოების ტოლი ალბათობით გამოჩენისას. სკ–ში   სატაქტო სიხშირის არსებობა დამოკიდებულია  ამ სკ–ის ვიდეოსიგნალებში (სკ-ის ციფრული ორობითი სიგნალებში) დონეების გადასვლაზე და რადიოსიგნალებში სამოდულიციო  პარამეტრების ცვლილებაზე.  </a:t>
            </a:r>
            <a:r>
              <a:rPr lang="ka-GE" sz="1600" u="sng" dirty="0" smtClean="0"/>
              <a:t>ანუ, რაც უფრო სწრაფად მონაცვლეობენ   ორობით  სკ-ში „1“ და „0“ , მით უფრო მეტია ასეთ სიგნალში ცხადი სახით დისკრეტული მდგენელის არსებობა.</a:t>
            </a:r>
            <a:r>
              <a:rPr lang="ka-GE" sz="1600" dirty="0" smtClean="0"/>
              <a:t> </a:t>
            </a:r>
            <a:endParaRPr lang="en-US" sz="1600" dirty="0" smtClean="0"/>
          </a:p>
          <a:p>
            <a:r>
              <a:rPr lang="ka-GE" sz="1600" i="1" u="sng" dirty="0" smtClean="0">
                <a:solidFill>
                  <a:srgbClr val="FF0000"/>
                </a:solidFill>
              </a:rPr>
              <a:t>13. სატაქტო სიხშირის პარამეტრების მდგრადობის კოეფიციენტი.</a:t>
            </a:r>
            <a:r>
              <a:rPr lang="ka-GE" sz="1600" i="1" dirty="0" smtClean="0">
                <a:solidFill>
                  <a:srgbClr val="FF0000"/>
                </a:solidFill>
              </a:rPr>
              <a:t> </a:t>
            </a:r>
            <a:r>
              <a:rPr lang="ka-GE" sz="1600" i="1" dirty="0" smtClean="0"/>
              <a:t>ახასიათებს ციფრული სიგნალის სამოდულირებელი პარამეტრის მდგრადობას გადაცემული ინფორმაციის სტატისტიკური თვისებებისაგან  და განისზღვრება სატაქტო ინტერვალში სამოდულაციო   პარამეტრის  ცვლილების ალბათობით   р</a:t>
            </a:r>
            <a:r>
              <a:rPr lang="ka-GE" sz="1600" i="1" baseline="-25000" dirty="0" smtClean="0"/>
              <a:t>Т.макс</a:t>
            </a:r>
            <a:r>
              <a:rPr lang="ka-GE" sz="1600" dirty="0" smtClean="0"/>
              <a:t>  და </a:t>
            </a:r>
            <a:r>
              <a:rPr lang="ka-GE" sz="1600" i="1" dirty="0" smtClean="0"/>
              <a:t>р</a:t>
            </a:r>
            <a:r>
              <a:rPr lang="ka-GE" sz="1600" i="1" baseline="-25000" dirty="0" smtClean="0"/>
              <a:t>Т.мин</a:t>
            </a:r>
            <a:r>
              <a:rPr lang="ka-GE" sz="1600" i="1" dirty="0" smtClean="0"/>
              <a:t> ფარგლებში, ანუ</a:t>
            </a:r>
            <a:br>
              <a:rPr lang="ka-GE" sz="1600" i="1" dirty="0" smtClean="0"/>
            </a:br>
            <a:r>
              <a:rPr lang="ka-GE" sz="1600" i="1" dirty="0" smtClean="0"/>
              <a:t>                                               К</a:t>
            </a:r>
            <a:r>
              <a:rPr lang="ka-GE" sz="1600" i="1" baseline="-25000" dirty="0" smtClean="0"/>
              <a:t>Т</a:t>
            </a:r>
            <a:r>
              <a:rPr lang="ka-GE" sz="1600" i="1" dirty="0" smtClean="0"/>
              <a:t>= р</a:t>
            </a:r>
            <a:r>
              <a:rPr lang="ka-GE" sz="1600" i="1" baseline="-25000" dirty="0" smtClean="0"/>
              <a:t>Т.мин</a:t>
            </a:r>
            <a:r>
              <a:rPr lang="ka-GE" sz="1600" i="1" dirty="0" smtClean="0"/>
              <a:t> / р</a:t>
            </a:r>
            <a:r>
              <a:rPr lang="ka-GE" sz="1600" i="1" baseline="-25000" dirty="0" smtClean="0"/>
              <a:t>Т.макс</a:t>
            </a:r>
            <a:r>
              <a:rPr lang="ka-GE" sz="1600" dirty="0" smtClean="0"/>
              <a:t>,                                                        (7.9)</a:t>
            </a:r>
            <a:br>
              <a:rPr lang="ka-GE" sz="1600" dirty="0" smtClean="0"/>
            </a:br>
            <a:r>
              <a:rPr lang="ka-GE" sz="1600" dirty="0" smtClean="0"/>
              <a:t>სადაც,  </a:t>
            </a:r>
            <a:r>
              <a:rPr lang="ka-GE" sz="1600" i="1" dirty="0" smtClean="0"/>
              <a:t>р</a:t>
            </a:r>
            <a:r>
              <a:rPr lang="ka-GE" sz="1600" i="1" baseline="-25000" dirty="0" smtClean="0"/>
              <a:t>Т.мин</a:t>
            </a:r>
            <a:r>
              <a:rPr lang="ka-GE" sz="1600" dirty="0" smtClean="0"/>
              <a:t>  და  </a:t>
            </a:r>
            <a:r>
              <a:rPr lang="ka-GE" sz="1600" i="1" dirty="0" smtClean="0"/>
              <a:t>р</a:t>
            </a:r>
            <a:r>
              <a:rPr lang="ka-GE" sz="1600" i="1" baseline="-25000" dirty="0" smtClean="0"/>
              <a:t>Т.макс</a:t>
            </a:r>
            <a:r>
              <a:rPr lang="ka-GE" sz="1600" dirty="0" smtClean="0"/>
              <a:t>  შესაბამისად სამოდულაციო პარამეტრის  ცვლილების მინიმალური და მაქსიმალური ცვლილების მინიმალური და მაქსიმალური ალბათობაა. </a:t>
            </a:r>
            <a:r>
              <a:rPr lang="ka-GE" sz="1600" i="1" dirty="0" smtClean="0"/>
              <a:t/>
            </a:r>
            <a:br>
              <a:rPr lang="ka-GE" sz="1600" i="1" dirty="0" smtClean="0"/>
            </a:br>
            <a:r>
              <a:rPr lang="ka-GE" sz="1600" i="1" dirty="0" smtClean="0"/>
              <a:t> </a:t>
            </a:r>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7.4. გცბოს-ის სახაზო კოდების კლასიფიკაცია</a:t>
            </a:r>
            <a:r>
              <a:rPr lang="en-US" sz="2000" dirty="0" smtClean="0"/>
              <a:t/>
            </a:r>
            <a:br>
              <a:rPr lang="en-US" sz="2000" dirty="0" smtClean="0"/>
            </a:br>
            <a:endParaRPr lang="en-US" sz="2000" dirty="0"/>
          </a:p>
        </p:txBody>
      </p:sp>
      <p:pic>
        <p:nvPicPr>
          <p:cNvPr id="4" name="Content Placeholder 3" descr="nax_7-2.jpg"/>
          <p:cNvPicPr>
            <a:picLocks noGrp="1"/>
          </p:cNvPicPr>
          <p:nvPr>
            <p:ph idx="1"/>
          </p:nvPr>
        </p:nvPicPr>
        <p:blipFill>
          <a:blip r:embed="rId2"/>
          <a:stretch>
            <a:fillRect/>
          </a:stretch>
        </p:blipFill>
        <p:spPr>
          <a:xfrm>
            <a:off x="533400" y="914400"/>
            <a:ext cx="8077200" cy="5486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dirty="0" smtClean="0"/>
              <a:t>წყაროს კოდირების და სახაზო კოდირების მიზნები:</a:t>
            </a:r>
            <a:endParaRPr lang="en-US" sz="2400" dirty="0"/>
          </a:p>
        </p:txBody>
      </p:sp>
      <p:sp>
        <p:nvSpPr>
          <p:cNvPr id="3" name="Content Placeholder 2"/>
          <p:cNvSpPr>
            <a:spLocks noGrp="1"/>
          </p:cNvSpPr>
          <p:nvPr>
            <p:ph idx="1"/>
          </p:nvPr>
        </p:nvSpPr>
        <p:spPr/>
        <p:txBody>
          <a:bodyPr>
            <a:normAutofit/>
          </a:bodyPr>
          <a:lstStyle/>
          <a:p>
            <a:r>
              <a:rPr lang="ka-GE" sz="2000" u="sng" cap="all" dirty="0" smtClean="0">
                <a:solidFill>
                  <a:srgbClr val="FF0000"/>
                </a:solidFill>
              </a:rPr>
              <a:t>წყაროს კოდერის</a:t>
            </a:r>
            <a:r>
              <a:rPr lang="ka-GE" sz="2000" cap="all" dirty="0" smtClean="0">
                <a:solidFill>
                  <a:srgbClr val="FF0000"/>
                </a:solidFill>
              </a:rPr>
              <a:t> </a:t>
            </a:r>
            <a:r>
              <a:rPr lang="ka-GE" sz="2000" cap="all" dirty="0" smtClean="0"/>
              <a:t>ძირითადი მიზანი  მდგომარეობს იმაში, რომ საინფორმაციო წყაროდან  მიღებული </a:t>
            </a:r>
            <a:r>
              <a:rPr lang="ka-GE" sz="2000" u="sng" cap="all" dirty="0" smtClean="0"/>
              <a:t>სიგნალები უნდა იყოს სიჭარბის გარეშე.   </a:t>
            </a:r>
            <a:r>
              <a:rPr lang="ka-GE" sz="2000" cap="all" dirty="0" smtClean="0"/>
              <a:t>აქედან გამომდინარე, ამ პრობლემის </a:t>
            </a:r>
            <a:r>
              <a:rPr lang="ka-GE" sz="2000" u="sng" cap="all" dirty="0" smtClean="0"/>
              <a:t>ძირითადი ამოცანაა სიჭარბის აღმოფხვრა  ინფორმაციის წყაროებში</a:t>
            </a:r>
            <a:r>
              <a:rPr lang="ka-GE" sz="2000" cap="all" dirty="0" smtClean="0"/>
              <a:t>, მაშინ როდესაც,  </a:t>
            </a:r>
            <a:r>
              <a:rPr lang="ka-GE" sz="2000" u="sng" cap="all" dirty="0" smtClean="0"/>
              <a:t>სახაზო კოდირების</a:t>
            </a:r>
            <a:r>
              <a:rPr lang="ka-GE" sz="2000" cap="all" dirty="0" smtClean="0"/>
              <a:t> დროს ინტერესს </a:t>
            </a:r>
            <a:r>
              <a:rPr lang="ka-GE" sz="2000" u="sng" cap="all" dirty="0" smtClean="0"/>
              <a:t>წარმოადგენს კოდირების ალგორითმის სტრუქტურა</a:t>
            </a:r>
            <a:r>
              <a:rPr lang="ka-GE" sz="2400" u="sng" cap="all" dirty="0" smtClean="0"/>
              <a:t>.</a:t>
            </a:r>
          </a:p>
          <a:p>
            <a:endParaRPr lang="en-US" sz="2400" dirty="0" smtClean="0"/>
          </a:p>
          <a:p>
            <a:r>
              <a:rPr lang="ka-GE" sz="2000" u="sng" cap="all" dirty="0" smtClean="0">
                <a:solidFill>
                  <a:srgbClr val="FF0000"/>
                </a:solidFill>
              </a:rPr>
              <a:t>სახაზო კოდირების </a:t>
            </a:r>
            <a:r>
              <a:rPr lang="ka-GE" sz="2000" u="sng" cap="all" dirty="0" smtClean="0"/>
              <a:t>მიზანია სახაზო სიგნალის ელემენტარული იმპულსების გარდაქმნა ფორმატში, რომელიც ხელს უწყობს მიღებას გადაცემის გაუარესებული პირობების დროს, ანუ სისტემის ხარისხიანი გადაცემის უზრუნველყოფა შეცდომათა  ალბათობის შემცირებისას.</a:t>
            </a:r>
            <a:r>
              <a:rPr lang="ka-GE" sz="2000" cap="all" dirty="0" smtClean="0"/>
              <a:t> </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400" dirty="0" smtClean="0"/>
              <a:t>ნახ</a:t>
            </a:r>
            <a:r>
              <a:rPr lang="ru-RU" sz="2400" dirty="0" smtClean="0"/>
              <a:t>. </a:t>
            </a:r>
            <a:r>
              <a:rPr lang="ka-GE" sz="2400" dirty="0" smtClean="0"/>
              <a:t>7</a:t>
            </a:r>
            <a:r>
              <a:rPr lang="ru-RU" sz="2400" dirty="0" smtClean="0"/>
              <a:t>.</a:t>
            </a:r>
            <a:r>
              <a:rPr lang="ka-GE" sz="2400" dirty="0" smtClean="0"/>
              <a:t>5</a:t>
            </a:r>
            <a:r>
              <a:rPr lang="ru-RU" sz="2400" dirty="0" smtClean="0"/>
              <a:t>. </a:t>
            </a:r>
            <a:r>
              <a:rPr lang="ka-GE" sz="2400" dirty="0" smtClean="0"/>
              <a:t>სკ-ის ფორმირების ალგორითმები: </a:t>
            </a:r>
            <a:r>
              <a:rPr lang="en-US" sz="1600" dirty="0" smtClean="0"/>
              <a:t/>
            </a:r>
            <a:br>
              <a:rPr lang="en-US" sz="1600" dirty="0" smtClean="0"/>
            </a:br>
            <a:r>
              <a:rPr lang="ka-GE" sz="1600" dirty="0" smtClean="0"/>
              <a:t>ა</a:t>
            </a:r>
            <a:r>
              <a:rPr lang="ru-RU" sz="1600" dirty="0" smtClean="0"/>
              <a:t> - В</a:t>
            </a:r>
            <a:r>
              <a:rPr lang="en-US" sz="1600" dirty="0" smtClean="0"/>
              <a:t>I</a:t>
            </a:r>
            <a:r>
              <a:rPr lang="ru-RU" sz="1600" dirty="0" smtClean="0"/>
              <a:t>-</a:t>
            </a:r>
            <a:r>
              <a:rPr lang="en-US" sz="1600" dirty="0" smtClean="0"/>
              <a:t>L</a:t>
            </a:r>
            <a:r>
              <a:rPr lang="ru-RU" sz="1600" dirty="0" smtClean="0"/>
              <a:t>;  </a:t>
            </a:r>
            <a:r>
              <a:rPr lang="ka-GE" sz="1600" dirty="0" smtClean="0"/>
              <a:t>ბ</a:t>
            </a:r>
            <a:r>
              <a:rPr lang="ru-RU" sz="1600" dirty="0" smtClean="0"/>
              <a:t> - ДВ</a:t>
            </a:r>
            <a:r>
              <a:rPr lang="en-US" sz="1600" dirty="0" smtClean="0"/>
              <a:t>I</a:t>
            </a:r>
            <a:r>
              <a:rPr lang="ru-RU" sz="1600" dirty="0" smtClean="0"/>
              <a:t>;  </a:t>
            </a:r>
            <a:r>
              <a:rPr lang="ka-GE" sz="1600" dirty="0" smtClean="0"/>
              <a:t>გ</a:t>
            </a:r>
            <a:r>
              <a:rPr lang="ru-RU" sz="1600" dirty="0" smtClean="0"/>
              <a:t> - </a:t>
            </a:r>
            <a:r>
              <a:rPr lang="en-US" sz="1600" dirty="0" smtClean="0"/>
              <a:t>BI</a:t>
            </a:r>
            <a:r>
              <a:rPr lang="ru-RU" sz="1600" dirty="0" smtClean="0"/>
              <a:t>-</a:t>
            </a:r>
            <a:r>
              <a:rPr lang="en-US" sz="1600" dirty="0" smtClean="0"/>
              <a:t>M</a:t>
            </a:r>
            <a:r>
              <a:rPr lang="ru-RU" sz="1600" dirty="0" smtClean="0"/>
              <a:t>;  </a:t>
            </a:r>
            <a:r>
              <a:rPr lang="ka-GE" sz="1600" dirty="0" smtClean="0"/>
              <a:t>დ</a:t>
            </a:r>
            <a:r>
              <a:rPr lang="ru-RU" sz="1600" dirty="0" smtClean="0"/>
              <a:t> - </a:t>
            </a:r>
            <a:r>
              <a:rPr lang="en-US" sz="1600" dirty="0" smtClean="0"/>
              <a:t>BI</a:t>
            </a:r>
            <a:r>
              <a:rPr lang="ru-RU" sz="1600" dirty="0" smtClean="0"/>
              <a:t>-</a:t>
            </a:r>
            <a:r>
              <a:rPr lang="en-US" sz="1600" dirty="0" smtClean="0"/>
              <a:t>S</a:t>
            </a:r>
            <a:r>
              <a:rPr lang="ru-RU" sz="1600" dirty="0" smtClean="0"/>
              <a:t>;  </a:t>
            </a:r>
            <a:r>
              <a:rPr lang="ka-GE" sz="1600" dirty="0" smtClean="0"/>
              <a:t>ე</a:t>
            </a:r>
            <a:r>
              <a:rPr lang="ru-RU" sz="1600" dirty="0" smtClean="0"/>
              <a:t> - </a:t>
            </a:r>
            <a:r>
              <a:rPr lang="ka-GE" sz="1600" dirty="0" smtClean="0"/>
              <a:t>მილერის;</a:t>
            </a:r>
            <a:r>
              <a:rPr lang="ru-RU" sz="1600" dirty="0" smtClean="0"/>
              <a:t>  </a:t>
            </a:r>
            <a:r>
              <a:rPr lang="ka-GE" sz="1600" dirty="0" smtClean="0"/>
              <a:t>ვ</a:t>
            </a:r>
            <a:r>
              <a:rPr lang="ru-RU" sz="1600" dirty="0" smtClean="0"/>
              <a:t> - </a:t>
            </a:r>
            <a:r>
              <a:rPr lang="en-US" sz="1600" dirty="0" smtClean="0"/>
              <a:t>CMI</a:t>
            </a:r>
            <a:r>
              <a:rPr lang="ru-RU" sz="1600" dirty="0" smtClean="0"/>
              <a:t>;  </a:t>
            </a:r>
            <a:r>
              <a:rPr lang="ka-GE" sz="1600" dirty="0" smtClean="0"/>
              <a:t>ზ</a:t>
            </a:r>
            <a:r>
              <a:rPr lang="ru-RU" sz="1600" dirty="0" smtClean="0"/>
              <a:t> -</a:t>
            </a:r>
            <a:r>
              <a:rPr lang="ka-GE" sz="1600" dirty="0" smtClean="0"/>
              <a:t>რადევ-სტოიანოვის  </a:t>
            </a:r>
            <a:r>
              <a:rPr lang="en-US" sz="1600" dirty="0" smtClean="0"/>
              <a:t/>
            </a:r>
            <a:br>
              <a:rPr lang="en-US" sz="1600" dirty="0" smtClean="0"/>
            </a:br>
            <a:r>
              <a:rPr lang="ru-RU" sz="1600" b="1" dirty="0" smtClean="0"/>
              <a:t> </a:t>
            </a:r>
            <a:r>
              <a:rPr lang="en-US" sz="1600" dirty="0" smtClean="0"/>
              <a:t/>
            </a:r>
            <a:br>
              <a:rPr lang="en-US" sz="1600" dirty="0" smtClean="0"/>
            </a:br>
            <a:endParaRPr lang="en-US" sz="1600" dirty="0"/>
          </a:p>
        </p:txBody>
      </p:sp>
      <p:pic>
        <p:nvPicPr>
          <p:cNvPr id="4" name="Content Placeholder 3" descr="grafebi.JPG"/>
          <p:cNvPicPr>
            <a:picLocks noGrp="1"/>
          </p:cNvPicPr>
          <p:nvPr>
            <p:ph idx="1"/>
          </p:nvPr>
        </p:nvPicPr>
        <p:blipFill>
          <a:blip r:embed="rId2"/>
          <a:stretch>
            <a:fillRect/>
          </a:stretch>
        </p:blipFill>
        <p:spPr>
          <a:xfrm>
            <a:off x="1600200" y="1219200"/>
            <a:ext cx="5715000" cy="5181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400" b="1" cap="all" dirty="0" smtClean="0"/>
              <a:t> </a:t>
            </a:r>
            <a:r>
              <a:rPr lang="ka-GE" sz="1800" b="1" cap="all" dirty="0" smtClean="0"/>
              <a:t>7.4. სახაზო კოდების ფორმირების ალგორითმები</a:t>
            </a:r>
            <a:r>
              <a:rPr lang="en-US" sz="1400" b="1" dirty="0" smtClean="0"/>
              <a:t/>
            </a:r>
            <a:br>
              <a:rPr lang="en-US" sz="1400" b="1" dirty="0" smtClean="0"/>
            </a:br>
            <a:r>
              <a:rPr lang="ka-GE" sz="1400" b="1" cap="all" dirty="0" smtClean="0"/>
              <a:t>7.4.1.კოდები სიჭარბის გარეშე და </a:t>
            </a:r>
            <a:r>
              <a:rPr lang="ka-GE" sz="1400" b="1" dirty="0" smtClean="0"/>
              <a:t>1В2В კლასის სახაზო კოდები</a:t>
            </a:r>
            <a:endParaRPr lang="en-US" sz="1400" dirty="0"/>
          </a:p>
        </p:txBody>
      </p:sp>
      <p:pic>
        <p:nvPicPr>
          <p:cNvPr id="4" name="Content Placeholder 3" descr="nax_7-3.JPG"/>
          <p:cNvPicPr>
            <a:picLocks noGrp="1"/>
          </p:cNvPicPr>
          <p:nvPr>
            <p:ph idx="1"/>
          </p:nvPr>
        </p:nvPicPr>
        <p:blipFill>
          <a:blip r:embed="rId2"/>
          <a:stretch>
            <a:fillRect/>
          </a:stretch>
        </p:blipFill>
        <p:spPr>
          <a:xfrm>
            <a:off x="984250" y="1447801"/>
            <a:ext cx="7175500" cy="1295399"/>
          </a:xfrm>
          <a:prstGeom prst="rect">
            <a:avLst/>
          </a:prstGeom>
        </p:spPr>
      </p:pic>
      <p:sp>
        <p:nvSpPr>
          <p:cNvPr id="5" name="Rectangle 4"/>
          <p:cNvSpPr/>
          <p:nvPr/>
        </p:nvSpPr>
        <p:spPr>
          <a:xfrm>
            <a:off x="1295400" y="2438401"/>
            <a:ext cx="6705600" cy="1477328"/>
          </a:xfrm>
          <a:prstGeom prst="rect">
            <a:avLst/>
          </a:prstGeom>
        </p:spPr>
        <p:txBody>
          <a:bodyPr wrap="square">
            <a:spAutoFit/>
          </a:bodyPr>
          <a:lstStyle/>
          <a:p>
            <a:endParaRPr lang="ka-GE" b="1" dirty="0" smtClean="0"/>
          </a:p>
          <a:p>
            <a:endParaRPr lang="ka-GE" b="1" dirty="0" smtClean="0"/>
          </a:p>
          <a:p>
            <a:endParaRPr lang="ka-GE" b="1" dirty="0" smtClean="0"/>
          </a:p>
          <a:p>
            <a:r>
              <a:rPr lang="ka-GE" b="1" dirty="0" smtClean="0"/>
              <a:t>ნახ.7.3.</a:t>
            </a:r>
            <a:r>
              <a:rPr lang="ka-GE" dirty="0" smtClean="0"/>
              <a:t> გცბოს-ის  სახაზო ტრაქტის   ვიდეოიმპულსური სიგნალების ელემენტები</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1800" dirty="0" smtClean="0"/>
              <a:t> </a:t>
            </a:r>
            <a:r>
              <a:rPr lang="ka-GE" sz="1800" b="1" dirty="0" smtClean="0"/>
              <a:t>ნახ</a:t>
            </a:r>
            <a:r>
              <a:rPr lang="ru-RU" sz="1800" b="1" dirty="0" smtClean="0"/>
              <a:t>.</a:t>
            </a:r>
            <a:r>
              <a:rPr lang="ka-GE" sz="1800" b="1" dirty="0" smtClean="0"/>
              <a:t>7</a:t>
            </a:r>
            <a:r>
              <a:rPr lang="ru-RU" sz="1800" b="1" dirty="0" smtClean="0"/>
              <a:t>.</a:t>
            </a:r>
            <a:r>
              <a:rPr lang="ka-GE" sz="1800" b="1" dirty="0" smtClean="0"/>
              <a:t>4</a:t>
            </a:r>
            <a:r>
              <a:rPr lang="ru-RU" sz="1800" b="1" dirty="0" smtClean="0"/>
              <a:t>. 1В2В </a:t>
            </a:r>
            <a:r>
              <a:rPr lang="ka-GE" sz="1800" b="1" dirty="0" smtClean="0"/>
              <a:t>კლასის სიჭარბის გარეშე სახაზო კოდიების ფორმირების დიაგრამები</a:t>
            </a:r>
            <a:r>
              <a:rPr lang="ka-GE" sz="1600" dirty="0" smtClean="0"/>
              <a:t/>
            </a:r>
            <a:br>
              <a:rPr lang="ka-GE" sz="1600" dirty="0" smtClean="0"/>
            </a:br>
            <a:r>
              <a:rPr lang="ka-GE" sz="1600" dirty="0" smtClean="0"/>
              <a:t> ა– NRZ-L; ბ – </a:t>
            </a:r>
            <a:r>
              <a:rPr lang="ka-GE" sz="1600" dirty="0" smtClean="0"/>
              <a:t>N</a:t>
            </a:r>
            <a:r>
              <a:rPr lang="en-US" sz="1600" dirty="0" smtClean="0"/>
              <a:t>R</a:t>
            </a:r>
            <a:r>
              <a:rPr lang="ka-GE" sz="1600" dirty="0" smtClean="0"/>
              <a:t>Z-S</a:t>
            </a:r>
            <a:r>
              <a:rPr lang="ka-GE" sz="1600" dirty="0" smtClean="0"/>
              <a:t>; გ – NRZ-M; დ– RZ-50; ე – RZ-25; ვ – BI-L; ზ – DBI; თ – BI-M; ი – BI-S; კ – ЕР-1; ლ – ЕР-2; მ – მილერის; ნ – СМI; ო) – რადევ -სტოიანოვის    </a:t>
            </a:r>
            <a:endParaRPr lang="en-US" sz="1600" dirty="0"/>
          </a:p>
        </p:txBody>
      </p:sp>
      <p:pic>
        <p:nvPicPr>
          <p:cNvPr id="4" name="Content Placeholder 3" descr="nax-7-4.JPG"/>
          <p:cNvPicPr>
            <a:picLocks noGrp="1"/>
          </p:cNvPicPr>
          <p:nvPr>
            <p:ph idx="1"/>
          </p:nvPr>
        </p:nvPicPr>
        <p:blipFill>
          <a:blip r:embed="rId2"/>
          <a:stretch>
            <a:fillRect/>
          </a:stretch>
        </p:blipFill>
        <p:spPr>
          <a:xfrm>
            <a:off x="1281625" y="1600200"/>
            <a:ext cx="6580750" cy="452596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7.4.2. mBnB კლასის სახაზო კოდები</a:t>
            </a:r>
            <a:r>
              <a:rPr lang="en-US" dirty="0" smtClean="0"/>
              <a:t/>
            </a:r>
            <a:br>
              <a:rPr lang="en-US" dirty="0" smtClean="0"/>
            </a:br>
            <a:endParaRPr lang="en-US" dirty="0"/>
          </a:p>
        </p:txBody>
      </p:sp>
      <p:pic>
        <p:nvPicPr>
          <p:cNvPr id="4" name="Content Placeholder 3"/>
          <p:cNvPicPr>
            <a:picLocks noGrp="1"/>
          </p:cNvPicPr>
          <p:nvPr>
            <p:ph idx="1"/>
          </p:nvPr>
        </p:nvPicPr>
        <p:blipFill>
          <a:blip r:embed="rId2"/>
          <a:srcRect l="17483" t="23543" r="15575" b="8744"/>
          <a:stretch>
            <a:fillRect/>
          </a:stretch>
        </p:blipFill>
        <p:spPr bwMode="auto">
          <a:xfrm>
            <a:off x="992457" y="1600200"/>
            <a:ext cx="715908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მაგალითები 1,2</a:t>
            </a:r>
            <a:endParaRPr lang="en-US" sz="2000" b="1" dirty="0"/>
          </a:p>
        </p:txBody>
      </p:sp>
      <p:sp>
        <p:nvSpPr>
          <p:cNvPr id="3" name="Content Placeholder 2"/>
          <p:cNvSpPr>
            <a:spLocks noGrp="1"/>
          </p:cNvSpPr>
          <p:nvPr>
            <p:ph sz="half" idx="1"/>
          </p:nvPr>
        </p:nvSpPr>
        <p:spPr/>
        <p:txBody>
          <a:bodyPr>
            <a:normAutofit fontScale="55000" lnSpcReduction="20000"/>
          </a:bodyPr>
          <a:lstStyle/>
          <a:p>
            <a:r>
              <a:rPr lang="ka-GE" b="1" u="sng" dirty="0" smtClean="0"/>
              <a:t>მაგალითი 1</a:t>
            </a:r>
            <a:endParaRPr lang="en-US" b="1" dirty="0" smtClean="0"/>
          </a:p>
          <a:p>
            <a:r>
              <a:rPr lang="ka-GE" b="1" dirty="0" smtClean="0"/>
              <a:t>ახსენით  როგორ ხდება  შეკრების ოპერაცია ორის მოდულით</a:t>
            </a:r>
            <a:endParaRPr lang="en-US" b="1" dirty="0" smtClean="0"/>
          </a:p>
          <a:p>
            <a:r>
              <a:rPr lang="ka-GE" b="1" dirty="0" smtClean="0"/>
              <a:t>პასუხი: ოპერაცია ორის მოდულით მდგომარეობს შემდეგში: ორობითი  მიმდევრობის ერთნაირი დონის (მაგ.საწყისი ორობითი მიდევრობის და ფსევდოშემთხვევითი ორობითი მიმდევრობის) სიმბოლოთა ჯამი  ტოლია ნულის:   1  + </a:t>
            </a:r>
            <a:r>
              <a:rPr lang="en-US" b="1" dirty="0" smtClean="0"/>
              <a:t> </a:t>
            </a:r>
            <a:r>
              <a:rPr lang="ka-GE" b="1" dirty="0" smtClean="0"/>
              <a:t>1 = 0, 0 +</a:t>
            </a:r>
            <a:r>
              <a:rPr lang="en-US" b="1" dirty="0" smtClean="0"/>
              <a:t> </a:t>
            </a:r>
            <a:r>
              <a:rPr lang="ka-GE" b="1" dirty="0" smtClean="0"/>
              <a:t>0 = 0.</a:t>
            </a:r>
            <a:br>
              <a:rPr lang="ka-GE" b="1" dirty="0" smtClean="0"/>
            </a:br>
            <a:r>
              <a:rPr lang="ka-GE" b="1" dirty="0" smtClean="0"/>
              <a:t>ხოლო ორობთი მიმდევრობის სხვადასხვადონის (მაგ. საწყისი ორობითი მიდევრობის და ფსევდოშემთხვევითი ორობითი მიდევრობის)  სიმბოლოების ჯამი ტოლია ერთის: 1 + </a:t>
            </a:r>
            <a:r>
              <a:rPr lang="en-US" b="1" dirty="0" smtClean="0"/>
              <a:t> </a:t>
            </a:r>
            <a:r>
              <a:rPr lang="ka-GE" b="1" dirty="0" smtClean="0"/>
              <a:t>0 = 1, 0 +</a:t>
            </a:r>
            <a:r>
              <a:rPr lang="en-US" b="1" dirty="0" smtClean="0"/>
              <a:t> </a:t>
            </a:r>
            <a:r>
              <a:rPr lang="ka-GE" b="1" dirty="0" smtClean="0"/>
              <a:t>1 = 1.</a:t>
            </a:r>
            <a:endParaRPr lang="en-US" b="1" dirty="0" smtClean="0"/>
          </a:p>
          <a:p>
            <a:r>
              <a:rPr lang="ka-GE" b="1" dirty="0" smtClean="0"/>
              <a:t>А +В = С</a:t>
            </a:r>
            <a:endParaRPr lang="en-US" b="1" dirty="0" smtClean="0"/>
          </a:p>
          <a:p>
            <a:r>
              <a:rPr lang="ka-GE" b="1" dirty="0" smtClean="0"/>
              <a:t>1 +</a:t>
            </a:r>
            <a:r>
              <a:rPr lang="en-US" b="1" dirty="0" smtClean="0"/>
              <a:t> </a:t>
            </a:r>
            <a:r>
              <a:rPr lang="ka-GE" b="1" dirty="0" smtClean="0"/>
              <a:t>1 = 0</a:t>
            </a:r>
            <a:endParaRPr lang="en-US" b="1" dirty="0" smtClean="0"/>
          </a:p>
          <a:p>
            <a:r>
              <a:rPr lang="ka-GE" b="1" dirty="0" smtClean="0"/>
              <a:t>1 +</a:t>
            </a:r>
            <a:r>
              <a:rPr lang="en-US" b="1" dirty="0" smtClean="0"/>
              <a:t> </a:t>
            </a:r>
            <a:r>
              <a:rPr lang="ka-GE" b="1" dirty="0" smtClean="0"/>
              <a:t>0 = 1</a:t>
            </a:r>
            <a:endParaRPr lang="en-US" b="1" dirty="0" smtClean="0"/>
          </a:p>
          <a:p>
            <a:r>
              <a:rPr lang="ka-GE" b="1" dirty="0" smtClean="0"/>
              <a:t>0 +</a:t>
            </a:r>
            <a:r>
              <a:rPr lang="en-US" b="1" dirty="0" smtClean="0"/>
              <a:t> </a:t>
            </a:r>
            <a:r>
              <a:rPr lang="ka-GE" b="1" dirty="0" smtClean="0"/>
              <a:t>1 = 1</a:t>
            </a:r>
            <a:endParaRPr lang="en-US" b="1" dirty="0" smtClean="0"/>
          </a:p>
          <a:p>
            <a:r>
              <a:rPr lang="ka-GE" b="1" dirty="0" smtClean="0"/>
              <a:t>0 +</a:t>
            </a:r>
            <a:r>
              <a:rPr lang="en-US" b="1" dirty="0" smtClean="0"/>
              <a:t> </a:t>
            </a:r>
            <a:r>
              <a:rPr lang="ka-GE" b="1" dirty="0" smtClean="0"/>
              <a:t>0 = 0</a:t>
            </a:r>
            <a:endParaRPr lang="en-US" b="1" dirty="0"/>
          </a:p>
        </p:txBody>
      </p:sp>
      <p:sp>
        <p:nvSpPr>
          <p:cNvPr id="4" name="Content Placeholder 3"/>
          <p:cNvSpPr>
            <a:spLocks noGrp="1"/>
          </p:cNvSpPr>
          <p:nvPr>
            <p:ph sz="half" idx="2"/>
          </p:nvPr>
        </p:nvSpPr>
        <p:spPr/>
        <p:txBody>
          <a:bodyPr>
            <a:normAutofit fontScale="55000" lnSpcReduction="20000"/>
          </a:bodyPr>
          <a:lstStyle/>
          <a:p>
            <a:r>
              <a:rPr lang="ka-GE" b="1" u="sng" dirty="0" smtClean="0"/>
              <a:t>მაგალითი 2</a:t>
            </a:r>
            <a:endParaRPr lang="en-US" b="1" dirty="0" smtClean="0"/>
          </a:p>
          <a:p>
            <a:r>
              <a:rPr lang="ka-GE" b="1" dirty="0" smtClean="0"/>
              <a:t>მოცემულია შემთხვევითი საინფორმაციო სიგნალი 1  (იკმ  სიგნალი, NRZ –L კოდი) და ფსევდოშემთხვევით </a:t>
            </a:r>
            <a:r>
              <a:rPr lang="ka-GE" b="1" dirty="0" smtClean="0"/>
              <a:t>სიგნალი  </a:t>
            </a:r>
            <a:r>
              <a:rPr lang="en-US" b="1" dirty="0" smtClean="0"/>
              <a:t> </a:t>
            </a:r>
            <a:r>
              <a:rPr lang="ka-GE" b="1" dirty="0" smtClean="0"/>
              <a:t>2</a:t>
            </a:r>
            <a:r>
              <a:rPr lang="ka-GE" b="1" dirty="0" smtClean="0"/>
              <a:t>. </a:t>
            </a:r>
          </a:p>
          <a:p>
            <a:endParaRPr lang="ka-GE" b="1" dirty="0" smtClean="0"/>
          </a:p>
          <a:p>
            <a:endParaRPr lang="ka-GE" b="1" dirty="0" smtClean="0"/>
          </a:p>
          <a:p>
            <a:endParaRPr lang="ka-GE" b="1" dirty="0" smtClean="0"/>
          </a:p>
          <a:p>
            <a:endParaRPr lang="ka-GE" b="1" dirty="0" smtClean="0"/>
          </a:p>
          <a:p>
            <a:endParaRPr lang="en-US" b="1" dirty="0" smtClean="0"/>
          </a:p>
          <a:p>
            <a:endParaRPr lang="ka-GE" b="1" dirty="0" smtClean="0"/>
          </a:p>
          <a:p>
            <a:endParaRPr lang="ka-GE" b="1" dirty="0" smtClean="0"/>
          </a:p>
          <a:p>
            <a:endParaRPr lang="ka-GE" b="1" dirty="0" smtClean="0"/>
          </a:p>
          <a:p>
            <a:r>
              <a:rPr lang="ka-GE" b="1" dirty="0" smtClean="0"/>
              <a:t>კითხვა: როგორ  მიიღება სახაზო სიგნალი 3?</a:t>
            </a:r>
            <a:br>
              <a:rPr lang="ka-GE" b="1" dirty="0" smtClean="0"/>
            </a:br>
            <a:r>
              <a:rPr lang="ka-GE" b="1" dirty="0" smtClean="0"/>
              <a:t>პასუხი: სახაზო სიგნალი (3) წარმოიქმნება თუ 1 და 2 სიგნალების  შესაბამის სიმბოლოებს შევკრებით მოდულ 2–ით.  მოახდინეთ ასეთი მოქმედება.</a:t>
            </a:r>
            <a:endParaRPr lang="en-US" b="1" dirty="0" smtClean="0"/>
          </a:p>
          <a:p>
            <a:r>
              <a:rPr lang="ka-GE" dirty="0" smtClean="0"/>
              <a:t> </a:t>
            </a:r>
            <a:endParaRPr lang="en-US" dirty="0" smtClean="0"/>
          </a:p>
          <a:p>
            <a:endParaRPr lang="en-US" dirty="0"/>
          </a:p>
        </p:txBody>
      </p:sp>
      <p:pic>
        <p:nvPicPr>
          <p:cNvPr id="5" name="Picture 4" descr="magaliti2.JPG"/>
          <p:cNvPicPr/>
          <p:nvPr/>
        </p:nvPicPr>
        <p:blipFill>
          <a:blip r:embed="rId2"/>
          <a:stretch>
            <a:fillRect/>
          </a:stretch>
        </p:blipFill>
        <p:spPr>
          <a:xfrm>
            <a:off x="5029200" y="2667000"/>
            <a:ext cx="3276600" cy="16764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800" b="1" dirty="0" smtClean="0"/>
              <a:t>მაგალითი 3</a:t>
            </a:r>
            <a:endParaRPr lang="en-US" sz="1800" b="1" dirty="0"/>
          </a:p>
        </p:txBody>
      </p:sp>
      <p:sp>
        <p:nvSpPr>
          <p:cNvPr id="3" name="Content Placeholder 2"/>
          <p:cNvSpPr>
            <a:spLocks noGrp="1"/>
          </p:cNvSpPr>
          <p:nvPr>
            <p:ph sz="half" idx="1"/>
          </p:nvPr>
        </p:nvSpPr>
        <p:spPr/>
        <p:txBody>
          <a:bodyPr>
            <a:normAutofit/>
          </a:bodyPr>
          <a:lstStyle/>
          <a:p>
            <a:r>
              <a:rPr lang="ka-GE" sz="1400" b="1" u="sng" dirty="0" smtClean="0"/>
              <a:t>მაგალითი - ტესტი  3</a:t>
            </a:r>
            <a:endParaRPr lang="en-US" sz="1400" dirty="0" smtClean="0"/>
          </a:p>
          <a:p>
            <a:r>
              <a:rPr lang="ka-GE" sz="1400" dirty="0" smtClean="0"/>
              <a:t>სახაზო სიგნალი ფორმირებულია (ანუ სახაზო სიგნალის ფორმირების ალგორითმია - „1“-ის  და „0“-ის წარმოდგენის  სხვადასხვა კომბინაცია. (იხ. ნახ.1,2)</a:t>
            </a:r>
            <a:endParaRPr lang="en-US" sz="1400" dirty="0" smtClean="0"/>
          </a:p>
          <a:p>
            <a:endParaRPr lang="en-US" sz="1200" dirty="0"/>
          </a:p>
        </p:txBody>
      </p:sp>
      <p:sp>
        <p:nvSpPr>
          <p:cNvPr id="4" name="Content Placeholder 3"/>
          <p:cNvSpPr>
            <a:spLocks noGrp="1"/>
          </p:cNvSpPr>
          <p:nvPr>
            <p:ph sz="half" idx="2"/>
          </p:nvPr>
        </p:nvSpPr>
        <p:spPr/>
        <p:txBody>
          <a:bodyPr>
            <a:normAutofit/>
          </a:bodyPr>
          <a:lstStyle/>
          <a:p>
            <a:r>
              <a:rPr lang="ka-GE" sz="1400" dirty="0" smtClean="0"/>
              <a:t>განვსაზღვროთ ამ  ალგორითმებით გადაცემული კოდური ჯგუფი, რომელიც მოყვანილია ნახ.3-ზე.  ქვემოთ მოყვანილი სამი პასუხიდან, რომელია სწორი - ნახ. 3-ის  შესაბამისი?</a:t>
            </a:r>
            <a:endParaRPr lang="en-US" sz="1400" dirty="0" smtClean="0"/>
          </a:p>
          <a:p>
            <a:r>
              <a:rPr lang="ka-GE" sz="1400" dirty="0" smtClean="0"/>
              <a:t> პასუხი: ა) 1000110101101001;</a:t>
            </a:r>
            <a:endParaRPr lang="en-US" sz="1400" dirty="0" smtClean="0"/>
          </a:p>
          <a:p>
            <a:r>
              <a:rPr lang="ka-GE" sz="1400" dirty="0" smtClean="0"/>
              <a:t>                ბ) 1100010111010001;</a:t>
            </a:r>
            <a:endParaRPr lang="en-US" sz="1400" dirty="0" smtClean="0"/>
          </a:p>
          <a:p>
            <a:r>
              <a:rPr lang="ka-GE" sz="1400" dirty="0" smtClean="0"/>
              <a:t>                გ) 1101101111000110.</a:t>
            </a:r>
            <a:br>
              <a:rPr lang="ka-GE" sz="1400" dirty="0" smtClean="0"/>
            </a:br>
            <a:endParaRPr lang="ka-GE" sz="1400" dirty="0" smtClean="0"/>
          </a:p>
          <a:p>
            <a:endParaRPr lang="ka-GE" sz="1400" dirty="0" smtClean="0"/>
          </a:p>
          <a:p>
            <a:r>
              <a:rPr lang="ka-GE" sz="1400" dirty="0" smtClean="0"/>
              <a:t>დახმარება: ამოცანის ამოხსნისათვის ავიღოთ  საწყისი  NRZ –L კოდის ნებისმიერი მიდევრობა და ამ მიდევრობის სიმბოლოები „1“ და „0“ წარმოვაგინოთ სკ-ის ფორმირების ალგორითმის შესაბამისად.  აქედან გამომდინარე, ადვილად მივხვდებით ა), ბ) და გ) პასუხებს შორის რომელია სწორი.</a:t>
            </a:r>
            <a:endParaRPr lang="en-US" sz="1400" dirty="0" smtClean="0"/>
          </a:p>
          <a:p>
            <a:endParaRPr lang="en-US" sz="1200" dirty="0"/>
          </a:p>
        </p:txBody>
      </p:sp>
      <p:pic>
        <p:nvPicPr>
          <p:cNvPr id="5" name="Picture 4" descr="magaliti3.JPG"/>
          <p:cNvPicPr/>
          <p:nvPr/>
        </p:nvPicPr>
        <p:blipFill>
          <a:blip r:embed="rId2"/>
          <a:stretch>
            <a:fillRect/>
          </a:stretch>
        </p:blipFill>
        <p:spPr>
          <a:xfrm>
            <a:off x="838201" y="3124200"/>
            <a:ext cx="3429000" cy="1981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800" b="1" dirty="0" smtClean="0"/>
              <a:t>მაგალითები   4,5</a:t>
            </a:r>
            <a:endParaRPr lang="en-US" sz="1800" b="1" dirty="0"/>
          </a:p>
        </p:txBody>
      </p:sp>
      <p:sp>
        <p:nvSpPr>
          <p:cNvPr id="3" name="Content Placeholder 2"/>
          <p:cNvSpPr>
            <a:spLocks noGrp="1"/>
          </p:cNvSpPr>
          <p:nvPr>
            <p:ph sz="half" idx="1"/>
          </p:nvPr>
        </p:nvSpPr>
        <p:spPr/>
        <p:txBody>
          <a:bodyPr>
            <a:normAutofit lnSpcReduction="10000"/>
          </a:bodyPr>
          <a:lstStyle/>
          <a:p>
            <a:r>
              <a:rPr lang="ka-GE" sz="1800" b="1" u="sng" dirty="0" smtClean="0"/>
              <a:t>მაგალითი-ტესტი 4</a:t>
            </a:r>
            <a:endParaRPr lang="en-US" sz="1800" dirty="0" smtClean="0"/>
          </a:p>
          <a:p>
            <a:r>
              <a:rPr lang="ka-GE" sz="1800" dirty="0" smtClean="0"/>
              <a:t>გადაიცემა სკრემბლირებული საინფორმაციო სიგნალი</a:t>
            </a:r>
            <a:r>
              <a:rPr lang="en-US" sz="1800" dirty="0" smtClean="0"/>
              <a:t>: 110100011101</a:t>
            </a:r>
            <a:r>
              <a:rPr lang="ka-GE" sz="1800" dirty="0" smtClean="0"/>
              <a:t>. ფსევდოშემთხვევითი   საყრდენი  სიგნალი სკრემბლირების დროს არის</a:t>
            </a:r>
            <a:r>
              <a:rPr lang="en-US" sz="1800" dirty="0" smtClean="0"/>
              <a:t>: 101010101010.</a:t>
            </a:r>
          </a:p>
          <a:p>
            <a:r>
              <a:rPr lang="ka-GE" sz="1800" dirty="0" smtClean="0"/>
              <a:t>განვსაზღვროთ საწყისი ორობითი სიგნალი .</a:t>
            </a:r>
            <a:endParaRPr lang="en-US" sz="1800" dirty="0" smtClean="0"/>
          </a:p>
          <a:p>
            <a:r>
              <a:rPr lang="ka-GE" sz="1800" dirty="0" smtClean="0"/>
              <a:t>პასუხი</a:t>
            </a:r>
            <a:r>
              <a:rPr lang="en-US" sz="1800" dirty="0" smtClean="0"/>
              <a:t>: </a:t>
            </a:r>
            <a:r>
              <a:rPr lang="ka-GE" sz="1800" dirty="0" smtClean="0"/>
              <a:t>ა</a:t>
            </a:r>
            <a:r>
              <a:rPr lang="en-US" sz="1800" dirty="0" smtClean="0"/>
              <a:t>) 011110110111;</a:t>
            </a:r>
          </a:p>
          <a:p>
            <a:r>
              <a:rPr lang="ka-GE" sz="1800" dirty="0" smtClean="0"/>
              <a:t>                ბ</a:t>
            </a:r>
            <a:r>
              <a:rPr lang="en-US" sz="1800" dirty="0" smtClean="0"/>
              <a:t>) 100001001000;</a:t>
            </a:r>
          </a:p>
          <a:p>
            <a:r>
              <a:rPr lang="ka-GE" sz="1800" dirty="0" smtClean="0"/>
              <a:t>                გ</a:t>
            </a:r>
            <a:r>
              <a:rPr lang="en-US" sz="1800" dirty="0" smtClean="0"/>
              <a:t>) 100000001000.</a:t>
            </a:r>
          </a:p>
          <a:p>
            <a:r>
              <a:rPr lang="ka-GE" sz="1100" dirty="0" smtClean="0"/>
              <a:t>დახმარება: საწყისი ორობითი სიგნალის მისაღებად საჭიროა მოვახდინოთ  სკრემბლირებული საინფორმაციო სიგნალის და ფსევდოშემთხვევითი საყრდენი სიგნალების ელემენტების   </a:t>
            </a:r>
            <a:r>
              <a:rPr lang="en-US" sz="1100" dirty="0" smtClean="0"/>
              <a:t>mod2-</a:t>
            </a:r>
            <a:r>
              <a:rPr lang="ka-GE" sz="1100" dirty="0" smtClean="0"/>
              <a:t>ით შეკრება.</a:t>
            </a:r>
            <a:endParaRPr lang="en-US" sz="1100" dirty="0"/>
          </a:p>
        </p:txBody>
      </p:sp>
      <p:sp>
        <p:nvSpPr>
          <p:cNvPr id="4" name="Content Placeholder 3"/>
          <p:cNvSpPr>
            <a:spLocks noGrp="1"/>
          </p:cNvSpPr>
          <p:nvPr>
            <p:ph sz="half" idx="2"/>
          </p:nvPr>
        </p:nvSpPr>
        <p:spPr/>
        <p:txBody>
          <a:bodyPr>
            <a:normAutofit lnSpcReduction="10000"/>
          </a:bodyPr>
          <a:lstStyle/>
          <a:p>
            <a:r>
              <a:rPr lang="ka-GE" sz="1800" b="1" u="sng" dirty="0" smtClean="0"/>
              <a:t>მაგალითი-ტესტი  5</a:t>
            </a:r>
            <a:endParaRPr lang="en-US" sz="1800" dirty="0" smtClean="0"/>
          </a:p>
          <a:p>
            <a:r>
              <a:rPr lang="ka-GE" sz="1400" dirty="0" smtClean="0"/>
              <a:t>გადაიცემა საინფორმაციო სიგნალი (მიმდევრობა 1). სკ-ში  განხორციელდა  კოდირება.  შედეგადაც მიიღება კოდი 2, რომელიც გადაიცემა სახაზო ტრაქტში.</a:t>
            </a:r>
            <a:endParaRPr lang="en-US" sz="1400" dirty="0" smtClean="0"/>
          </a:p>
          <a:p>
            <a:endParaRPr lang="ka-GE" sz="1800" dirty="0" smtClean="0"/>
          </a:p>
          <a:p>
            <a:endParaRPr lang="ka-GE" sz="1800" dirty="0" smtClean="0"/>
          </a:p>
          <a:p>
            <a:endParaRPr lang="ka-GE" sz="1800" dirty="0" smtClean="0"/>
          </a:p>
          <a:p>
            <a:endParaRPr lang="ka-GE" sz="1800" dirty="0" smtClean="0"/>
          </a:p>
          <a:p>
            <a:endParaRPr lang="ka-GE" sz="1200" dirty="0" smtClean="0"/>
          </a:p>
          <a:p>
            <a:endParaRPr lang="ka-GE" sz="1200" dirty="0" smtClean="0"/>
          </a:p>
          <a:p>
            <a:r>
              <a:rPr lang="ka-GE" sz="1200" dirty="0" smtClean="0"/>
              <a:t>განვსაზღვროთ რომელი კოდი გადაიცემა  სახაზო </a:t>
            </a:r>
          </a:p>
          <a:p>
            <a:endParaRPr lang="ka-GE" sz="1200" dirty="0" smtClean="0"/>
          </a:p>
          <a:p>
            <a:endParaRPr lang="ka-GE" sz="1200" dirty="0" smtClean="0"/>
          </a:p>
          <a:p>
            <a:r>
              <a:rPr lang="ka-GE" sz="1200" dirty="0" smtClean="0"/>
              <a:t>ტრაქტში.</a:t>
            </a:r>
            <a:endParaRPr lang="en-US" sz="1200" dirty="0" smtClean="0"/>
          </a:p>
          <a:p>
            <a:r>
              <a:rPr lang="ka-GE" sz="1200" dirty="0" smtClean="0"/>
              <a:t>პასუხი: ა) NRZ-L;</a:t>
            </a:r>
            <a:endParaRPr lang="en-US" sz="1200" dirty="0" smtClean="0"/>
          </a:p>
          <a:p>
            <a:r>
              <a:rPr lang="ka-GE" sz="1200" dirty="0" smtClean="0"/>
              <a:t>                ბ) NRZ-S;</a:t>
            </a:r>
            <a:endParaRPr lang="en-US" sz="1200" dirty="0" smtClean="0"/>
          </a:p>
          <a:p>
            <a:r>
              <a:rPr lang="ka-GE" sz="1200" dirty="0" smtClean="0"/>
              <a:t>                გ) NRZ-M.</a:t>
            </a:r>
            <a:endParaRPr lang="en-US" sz="1200" dirty="0"/>
          </a:p>
        </p:txBody>
      </p:sp>
      <p:pic>
        <p:nvPicPr>
          <p:cNvPr id="7" name="Picture 6" descr="magaliti5.JPG"/>
          <p:cNvPicPr/>
          <p:nvPr/>
        </p:nvPicPr>
        <p:blipFill>
          <a:blip r:embed="rId2"/>
          <a:stretch>
            <a:fillRect/>
          </a:stretch>
        </p:blipFill>
        <p:spPr>
          <a:xfrm>
            <a:off x="5105400" y="2971800"/>
            <a:ext cx="3200400" cy="12954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მაგალითი 6 </a:t>
            </a:r>
            <a:endParaRPr lang="en-US" sz="2000" b="1" dirty="0"/>
          </a:p>
        </p:txBody>
      </p:sp>
      <p:sp>
        <p:nvSpPr>
          <p:cNvPr id="3" name="Content Placeholder 2"/>
          <p:cNvSpPr>
            <a:spLocks noGrp="1"/>
          </p:cNvSpPr>
          <p:nvPr>
            <p:ph sz="half" idx="1"/>
          </p:nvPr>
        </p:nvSpPr>
        <p:spPr/>
        <p:txBody>
          <a:bodyPr>
            <a:normAutofit/>
          </a:bodyPr>
          <a:lstStyle/>
          <a:p>
            <a:r>
              <a:rPr lang="ka-GE" sz="1800" b="1" u="sng" dirty="0" smtClean="0"/>
              <a:t>მაგალითი  6</a:t>
            </a:r>
            <a:r>
              <a:rPr lang="ka-GE" sz="1800" u="sng" dirty="0" smtClean="0"/>
              <a:t> </a:t>
            </a:r>
            <a:br>
              <a:rPr lang="ka-GE" sz="1800" u="sng" dirty="0" smtClean="0"/>
            </a:br>
            <a:r>
              <a:rPr lang="ka-GE" sz="1800" dirty="0" smtClean="0"/>
              <a:t>მოცემულია საწყისი ორობითი  NRZ-L სკ მიმდევრობით: 111101001010000</a:t>
            </a:r>
            <a:br>
              <a:rPr lang="ka-GE" sz="1800" dirty="0" smtClean="0"/>
            </a:br>
            <a:r>
              <a:rPr lang="ka-GE" sz="1800" dirty="0" smtClean="0"/>
              <a:t>და სკ-ის ფორმირების ალგორითმი (სიმბოლოების კომბინაცია).  </a:t>
            </a:r>
            <a:r>
              <a:rPr lang="ka-GE" sz="1800" u="sng" dirty="0" smtClean="0"/>
              <a:t>პირველი ვარიანტი:    </a:t>
            </a:r>
            <a:r>
              <a:rPr lang="ka-GE" sz="1800" dirty="0" smtClean="0"/>
              <a:t>“1” –ს  შეესაბამება  ბლოკი  10,  “0“-ს  -  01, </a:t>
            </a:r>
            <a:br>
              <a:rPr lang="ka-GE" sz="1800" dirty="0" smtClean="0"/>
            </a:br>
            <a:r>
              <a:rPr lang="ka-GE" sz="1800" u="sng" dirty="0" smtClean="0"/>
              <a:t>მეორე ვარიანტი:</a:t>
            </a:r>
            <a:r>
              <a:rPr lang="ka-GE" sz="1800" dirty="0" smtClean="0"/>
              <a:t>  „1” –ს  შეესაბამება  ბლოკი  01,  “0“-ს  -  10. </a:t>
            </a:r>
            <a:br>
              <a:rPr lang="ka-GE" sz="1800" dirty="0" smtClean="0"/>
            </a:br>
            <a:r>
              <a:rPr lang="ka-GE" sz="1600" dirty="0" smtClean="0"/>
              <a:t/>
            </a:r>
            <a:br>
              <a:rPr lang="ka-GE" sz="1600" dirty="0" smtClean="0"/>
            </a:br>
            <a:endParaRPr lang="en-US" sz="1600" dirty="0"/>
          </a:p>
        </p:txBody>
      </p:sp>
      <p:sp>
        <p:nvSpPr>
          <p:cNvPr id="4" name="Content Placeholder 3"/>
          <p:cNvSpPr>
            <a:spLocks noGrp="1"/>
          </p:cNvSpPr>
          <p:nvPr>
            <p:ph sz="half" idx="2"/>
          </p:nvPr>
        </p:nvSpPr>
        <p:spPr/>
        <p:txBody>
          <a:bodyPr>
            <a:normAutofit/>
          </a:bodyPr>
          <a:lstStyle/>
          <a:p>
            <a:endParaRPr lang="ka-GE" sz="1600" dirty="0" smtClean="0"/>
          </a:p>
          <a:p>
            <a:r>
              <a:rPr lang="ka-GE" sz="1600" dirty="0" smtClean="0"/>
              <a:t>დახაზეთ: ა) საწყისი NRZ-L მოცემული მიდევრობა;</a:t>
            </a:r>
          </a:p>
          <a:p>
            <a:r>
              <a:rPr lang="ka-GE" sz="1600" dirty="0" smtClean="0"/>
              <a:t> ბ)გარდაქმენით საწყისი ორობითი მიდევრობა სკ-ის ფორმირების                 პირველი ვარიანტის მიხედვით და დახაზეთ NRZ-L სკ-ის მიმდევრობის ქვემოთ;</a:t>
            </a:r>
            <a:br>
              <a:rPr lang="ka-GE" sz="1600" dirty="0" smtClean="0"/>
            </a:br>
            <a:r>
              <a:rPr lang="ka-GE" sz="1600" dirty="0" smtClean="0"/>
              <a:t>                  გ)გარდაქმენით საწყისი ორობითი მიდევრობა სკ-ის ფორმირების                 მეორე ვარიანტის მიხედვით და  დახაზეთ პიველი ვარიანტის ქვემოთ;</a:t>
            </a:r>
            <a:br>
              <a:rPr lang="ka-GE" sz="1600" dirty="0" smtClean="0"/>
            </a:br>
            <a:r>
              <a:rPr lang="ka-GE" sz="1600" dirty="0" smtClean="0"/>
              <a:t>                 დ)ახსენით რომელი სახაზო კოდი მიიღეთ.  რა უპირატესობები და ნაკლი აქვს მიღებულ სკ-ს?</a:t>
            </a:r>
            <a:endParaRPr lang="en-US"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800" b="1" dirty="0" smtClean="0"/>
              <a:t>ნახ</a:t>
            </a:r>
            <a:r>
              <a:rPr lang="ru-RU" sz="1800" b="1" dirty="0" smtClean="0"/>
              <a:t>. </a:t>
            </a:r>
            <a:r>
              <a:rPr lang="ka-GE" sz="1800" b="1" dirty="0" smtClean="0"/>
              <a:t>7</a:t>
            </a:r>
            <a:r>
              <a:rPr lang="ru-RU" sz="1800" b="1" dirty="0" smtClean="0"/>
              <a:t>.</a:t>
            </a:r>
            <a:r>
              <a:rPr lang="ka-GE" sz="1800" b="1" dirty="0" smtClean="0"/>
              <a:t>6.</a:t>
            </a:r>
            <a:r>
              <a:rPr lang="ka-GE" sz="1800" dirty="0" smtClean="0"/>
              <a:t> </a:t>
            </a:r>
            <a:r>
              <a:rPr lang="ka-GE" sz="1800" b="1" dirty="0" smtClean="0"/>
              <a:t>შეცდომათა აღმოჩენა მიმდინარე ციფული ჯამით აბსოლუტურულ ბიიმპულსურ </a:t>
            </a:r>
            <a:r>
              <a:rPr lang="en-US" sz="1800" b="1" dirty="0" smtClean="0"/>
              <a:t>BI</a:t>
            </a:r>
            <a:r>
              <a:rPr lang="ru-RU" sz="1800" b="1" dirty="0" smtClean="0"/>
              <a:t>-</a:t>
            </a:r>
            <a:r>
              <a:rPr lang="en-US" sz="1800" b="1" dirty="0" smtClean="0"/>
              <a:t>L </a:t>
            </a:r>
            <a:r>
              <a:rPr lang="ka-GE" sz="1800" b="1" dirty="0" smtClean="0"/>
              <a:t>სახაზო კოდში</a:t>
            </a:r>
            <a:endParaRPr lang="en-US" sz="1800" b="1" dirty="0"/>
          </a:p>
        </p:txBody>
      </p:sp>
      <p:pic>
        <p:nvPicPr>
          <p:cNvPr id="4" name="Content Placeholder 3" descr="nax-7-6.JPG"/>
          <p:cNvPicPr>
            <a:picLocks noGrp="1"/>
          </p:cNvPicPr>
          <p:nvPr>
            <p:ph idx="1"/>
          </p:nvPr>
        </p:nvPicPr>
        <p:blipFill>
          <a:blip r:embed="rId2"/>
          <a:stretch>
            <a:fillRect/>
          </a:stretch>
        </p:blipFill>
        <p:spPr>
          <a:xfrm>
            <a:off x="152400" y="1371600"/>
            <a:ext cx="8686800" cy="48006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800" b="1" dirty="0" smtClean="0"/>
              <a:t>ნახ</a:t>
            </a:r>
            <a:r>
              <a:rPr lang="ru-RU" sz="1800" b="1" dirty="0" smtClean="0"/>
              <a:t>. </a:t>
            </a:r>
            <a:r>
              <a:rPr lang="ka-GE" sz="1800" b="1" dirty="0" smtClean="0"/>
              <a:t>7</a:t>
            </a:r>
            <a:r>
              <a:rPr lang="ru-RU" sz="1800" b="1" dirty="0" smtClean="0"/>
              <a:t>.</a:t>
            </a:r>
            <a:r>
              <a:rPr lang="ka-GE" sz="1800" b="1" dirty="0" smtClean="0"/>
              <a:t>7</a:t>
            </a:r>
            <a:r>
              <a:rPr lang="ru-RU" sz="1800" b="1" dirty="0" smtClean="0"/>
              <a:t>.</a:t>
            </a:r>
            <a:r>
              <a:rPr lang="ru-RU" sz="1800" dirty="0" smtClean="0"/>
              <a:t> </a:t>
            </a:r>
            <a:r>
              <a:rPr lang="ka-GE" sz="1800" dirty="0" smtClean="0"/>
              <a:t>შეცდომათა აღმოჩენა </a:t>
            </a:r>
            <a:r>
              <a:rPr lang="ru-RU" sz="1800" dirty="0" smtClean="0"/>
              <a:t>3В4В </a:t>
            </a:r>
            <a:r>
              <a:rPr lang="ka-GE" sz="1800" dirty="0" smtClean="0"/>
              <a:t>სკ-ში მცჯ-ის გადმეტებით</a:t>
            </a:r>
            <a:endParaRPr lang="en-US" sz="1800" dirty="0"/>
          </a:p>
        </p:txBody>
      </p:sp>
      <p:pic>
        <p:nvPicPr>
          <p:cNvPr id="4" name="Content Placeholder 3" descr="nax-7-7.JPG"/>
          <p:cNvPicPr>
            <a:picLocks noGrp="1"/>
          </p:cNvPicPr>
          <p:nvPr>
            <p:ph idx="1"/>
          </p:nvPr>
        </p:nvPicPr>
        <p:blipFill>
          <a:blip r:embed="rId2"/>
          <a:stretch>
            <a:fillRect/>
          </a:stretch>
        </p:blipFill>
        <p:spPr>
          <a:xfrm>
            <a:off x="1696239" y="1600200"/>
            <a:ext cx="5751521" cy="45259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dirty="0" smtClean="0"/>
              <a:t>სახაზო  კოდირების კვლევისა და ანალიზის მეთოდები</a:t>
            </a:r>
            <a:endParaRPr lang="en-US" sz="2000" dirty="0"/>
          </a:p>
        </p:txBody>
      </p:sp>
      <p:sp>
        <p:nvSpPr>
          <p:cNvPr id="3" name="Content Placeholder 2"/>
          <p:cNvSpPr>
            <a:spLocks noGrp="1"/>
          </p:cNvSpPr>
          <p:nvPr>
            <p:ph idx="1"/>
          </p:nvPr>
        </p:nvSpPr>
        <p:spPr/>
        <p:txBody>
          <a:bodyPr>
            <a:normAutofit/>
          </a:bodyPr>
          <a:lstStyle/>
          <a:p>
            <a:r>
              <a:rPr lang="ka-GE" sz="2400" cap="all" dirty="0" smtClean="0"/>
              <a:t>სახაზო კოდირების საკითხი გულისხმობს სახაზო </a:t>
            </a:r>
            <a:r>
              <a:rPr lang="ka-GE" sz="2400" u="sng" cap="all" dirty="0" smtClean="0"/>
              <a:t>ტრაქტის შეთვსებადადობას მიმღებთან  სიხშირულ უბან</a:t>
            </a:r>
            <a:r>
              <a:rPr lang="en-US" sz="2400" u="sng" cap="all" dirty="0" smtClean="0"/>
              <a:t>შ</a:t>
            </a:r>
            <a:r>
              <a:rPr lang="ka-GE" sz="2400" u="sng" cap="all" dirty="0" smtClean="0"/>
              <a:t>ი, რაც ნიშნავს იმას, რომ სახაზო სიგნალის სიხშირული სპექტრი მაქსიმალურად შეთავსებადი უნდა იყოს ოპტიკური ბოჭკოს გატარების ზოლთან </a:t>
            </a:r>
            <a:r>
              <a:rPr lang="ka-GE" sz="2400" u="sng" cap="all" dirty="0" smtClean="0">
                <a:solidFill>
                  <a:srgbClr val="FF0000"/>
                </a:solidFill>
              </a:rPr>
              <a:t>(ასეთ მიდგომას  უწოდებენ კვლევას სიხშირულ უბანში).</a:t>
            </a:r>
            <a:r>
              <a:rPr lang="ka-GE" sz="2400" cap="all" dirty="0" smtClean="0">
                <a:solidFill>
                  <a:srgbClr val="FF0000"/>
                </a:solidFill>
              </a:rPr>
              <a:t>   </a:t>
            </a:r>
            <a:r>
              <a:rPr lang="ka-GE" sz="2400" cap="all" dirty="0" smtClean="0"/>
              <a:t>ასევე,  სახაზო სიგნალი ისეთი სახით და სტრუქტურით უნდა იყოს ფორმირებული, რომ შეძლებისდაგვარად ოპტიმალური იყოს მოცემული ტიპის ობ-ს მაჩვენებლებთან და პარამეტრებთან  (დისპერსია,  მილევა და სხვა). </a:t>
            </a:r>
            <a:r>
              <a:rPr lang="ka-GE" sz="2400" u="sng" cap="all" dirty="0" smtClean="0">
                <a:solidFill>
                  <a:srgbClr val="00B0F0"/>
                </a:solidFill>
              </a:rPr>
              <a:t>ასეთ მიდგომას   ეწოდება  კვლევა დროით უბანში.</a:t>
            </a:r>
            <a:r>
              <a:rPr lang="ka-GE" sz="2400" cap="all" dirty="0" smtClean="0">
                <a:solidFill>
                  <a:srgbClr val="00B0F0"/>
                </a:solidFill>
              </a:rPr>
              <a:t> </a:t>
            </a:r>
            <a:endParaRPr lang="en-US" sz="2400" dirty="0">
              <a:solidFill>
                <a:srgbClr val="00B0F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7</a:t>
            </a:r>
            <a:r>
              <a:rPr lang="ru-RU" sz="2000" b="1" dirty="0" smtClean="0"/>
              <a:t>.4.3. </a:t>
            </a:r>
            <a:r>
              <a:rPr lang="ka-GE" sz="2000" b="1" dirty="0" smtClean="0"/>
              <a:t>სახაზო კოდები ჩანართებით (დამატების შეყვანით)</a:t>
            </a:r>
            <a:r>
              <a:rPr lang="ka-GE" sz="1800" b="1" dirty="0" smtClean="0"/>
              <a:t/>
            </a:r>
            <a:br>
              <a:rPr lang="ka-GE" sz="1800" b="1" dirty="0" smtClean="0"/>
            </a:br>
            <a:r>
              <a:rPr lang="ka-GE" sz="1800" dirty="0" smtClean="0"/>
              <a:t> </a:t>
            </a:r>
            <a:r>
              <a:rPr lang="ka-GE" sz="1800" b="1" dirty="0" smtClean="0"/>
              <a:t>ნახ. 7.8.</a:t>
            </a:r>
            <a:r>
              <a:rPr lang="ka-GE" sz="1800" dirty="0" smtClean="0"/>
              <a:t> mВIС (m=5)  სკ-ის სიმბოლოების მიმდევრობა </a:t>
            </a:r>
            <a:r>
              <a:rPr lang="en-US" sz="1800" dirty="0" smtClean="0"/>
              <a:t/>
            </a:r>
            <a:br>
              <a:rPr lang="en-US" sz="1800" dirty="0" smtClean="0"/>
            </a:br>
            <a:endParaRPr lang="en-US" sz="1800" dirty="0"/>
          </a:p>
        </p:txBody>
      </p:sp>
      <p:pic>
        <p:nvPicPr>
          <p:cNvPr id="4" name="Content Placeholder 3" descr="nax_7-8.JPG"/>
          <p:cNvPicPr>
            <a:picLocks noGrp="1"/>
          </p:cNvPicPr>
          <p:nvPr>
            <p:ph idx="1"/>
          </p:nvPr>
        </p:nvPicPr>
        <p:blipFill>
          <a:blip r:embed="rId2"/>
          <a:stretch>
            <a:fillRect/>
          </a:stretch>
        </p:blipFill>
        <p:spPr>
          <a:xfrm>
            <a:off x="914400" y="2057400"/>
            <a:ext cx="7315200" cy="305673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ნახ. 7.9. </a:t>
            </a:r>
            <a:r>
              <a:rPr lang="ka-GE" sz="2000" dirty="0" smtClean="0"/>
              <a:t> mВIС სკ-ის ფორმირების კოდერის (ა) და დეკოდერის  (ბ) სქემები</a:t>
            </a:r>
            <a:endParaRPr lang="en-US" sz="2000" dirty="0"/>
          </a:p>
        </p:txBody>
      </p:sp>
      <p:pic>
        <p:nvPicPr>
          <p:cNvPr id="4" name="Content Placeholder 3" descr="nax_7-9.JPG"/>
          <p:cNvPicPr>
            <a:picLocks noGrp="1"/>
          </p:cNvPicPr>
          <p:nvPr>
            <p:ph idx="1"/>
          </p:nvPr>
        </p:nvPicPr>
        <p:blipFill>
          <a:blip r:embed="rId2"/>
          <a:stretch>
            <a:fillRect/>
          </a:stretch>
        </p:blipFill>
        <p:spPr>
          <a:xfrm>
            <a:off x="838200" y="1905000"/>
            <a:ext cx="7315200" cy="298688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400" b="1" dirty="0" smtClean="0"/>
              <a:t>კითხვები და ტესტები   1,2    (1-10)</a:t>
            </a:r>
            <a:endParaRPr lang="en-US" sz="2400" b="1" dirty="0"/>
          </a:p>
        </p:txBody>
      </p:sp>
      <p:sp>
        <p:nvSpPr>
          <p:cNvPr id="3" name="Content Placeholder 2"/>
          <p:cNvSpPr>
            <a:spLocks noGrp="1"/>
          </p:cNvSpPr>
          <p:nvPr>
            <p:ph sz="half" idx="1"/>
          </p:nvPr>
        </p:nvSpPr>
        <p:spPr/>
        <p:txBody>
          <a:bodyPr>
            <a:normAutofit fontScale="55000" lnSpcReduction="20000"/>
          </a:bodyPr>
          <a:lstStyle/>
          <a:p>
            <a:r>
              <a:rPr lang="ka-GE" sz="2500" b="1" dirty="0" smtClean="0"/>
              <a:t>კითხვები  და ტესტები    1</a:t>
            </a:r>
            <a:endParaRPr lang="en-US" sz="2500" dirty="0" smtClean="0"/>
          </a:p>
          <a:p>
            <a:r>
              <a:rPr lang="ka-GE" sz="2900" b="1" dirty="0" smtClean="0"/>
              <a:t/>
            </a:r>
            <a:br>
              <a:rPr lang="ka-GE" sz="2900" b="1" dirty="0" smtClean="0"/>
            </a:br>
            <a:r>
              <a:rPr lang="ka-GE" sz="2900" b="1" dirty="0" smtClean="0"/>
              <a:t>1.ძირითადად როგორი სახის კოდირება არსებობს? რა მიზანი აქვს ინფორმაციის წყაროს კოდირებას და სახაზო კოდირებას?</a:t>
            </a:r>
            <a:endParaRPr lang="en-US" sz="2900" b="1" dirty="0" smtClean="0"/>
          </a:p>
          <a:p>
            <a:r>
              <a:rPr lang="ka-GE" sz="2900" b="1" dirty="0" smtClean="0"/>
              <a:t>2.რა ძირითადი ამოცანები აქვს სახაზო კოდირებას?  ჩამოთვალეთ.</a:t>
            </a:r>
            <a:endParaRPr lang="en-US" sz="2900" b="1" dirty="0" smtClean="0"/>
          </a:p>
          <a:p>
            <a:r>
              <a:rPr lang="ka-GE" sz="2900" b="1" dirty="0" smtClean="0"/>
              <a:t>3.სახაზო სიგნალების კვლევის როგორი  მეთოდები არსებობს?</a:t>
            </a:r>
            <a:endParaRPr lang="en-US" sz="2900" b="1" dirty="0" smtClean="0"/>
          </a:p>
          <a:p>
            <a:r>
              <a:rPr lang="ka-GE" sz="2900" b="1" dirty="0" smtClean="0"/>
              <a:t>4.სიხშირულ  უბანში  სახაზო სიგნალის ოპტიმიზაცია   ნიშნავს თუ არა მის ოპტიმიზაციას  დროით უბანში და პირიქით?</a:t>
            </a:r>
            <a:endParaRPr lang="en-US" sz="2900" b="1" dirty="0" smtClean="0"/>
          </a:p>
          <a:p>
            <a:r>
              <a:rPr lang="ka-GE" sz="2900" b="1" dirty="0" smtClean="0"/>
              <a:t>5.გცბოს-ის სტრუქტურული სქემის რა ადგილზეა ანთვსებული სკ და სდკ? მიუთითეთ.</a:t>
            </a:r>
            <a:endParaRPr lang="en-US" sz="2900" b="1" dirty="0"/>
          </a:p>
        </p:txBody>
      </p:sp>
      <p:sp>
        <p:nvSpPr>
          <p:cNvPr id="4" name="Content Placeholder 3"/>
          <p:cNvSpPr>
            <a:spLocks noGrp="1"/>
          </p:cNvSpPr>
          <p:nvPr>
            <p:ph sz="half" idx="2"/>
          </p:nvPr>
        </p:nvSpPr>
        <p:spPr/>
        <p:txBody>
          <a:bodyPr>
            <a:normAutofit fontScale="55000" lnSpcReduction="20000"/>
          </a:bodyPr>
          <a:lstStyle/>
          <a:p>
            <a:r>
              <a:rPr lang="ka-GE" b="1" dirty="0" smtClean="0"/>
              <a:t>კითხვები და ტესტები  - 2</a:t>
            </a:r>
          </a:p>
          <a:p>
            <a:endParaRPr lang="en-US" dirty="0" smtClean="0"/>
          </a:p>
          <a:p>
            <a:r>
              <a:rPr lang="ka-GE" b="1" dirty="0" smtClean="0"/>
              <a:t>6. რა ძირითადი  მოთხოვნები წაეყენებათ სახაზო კოდებს?  ჩამოთვალეთ.</a:t>
            </a:r>
            <a:br>
              <a:rPr lang="ka-GE" b="1" dirty="0" smtClean="0"/>
            </a:br>
            <a:r>
              <a:rPr lang="ka-GE" b="1" dirty="0" smtClean="0"/>
              <a:t>  7. რა პირობებს უნდა აკმაყოფილებდეს   გცბოს-ის  სკ  ტრადიციულ კავშირგაბმულობის    ელექტრულ კაბელებთან შეთავსებადობის თვალსაზრისით?</a:t>
            </a:r>
            <a:br>
              <a:rPr lang="ka-GE" b="1" dirty="0" smtClean="0"/>
            </a:br>
            <a:r>
              <a:rPr lang="ka-GE" b="1" dirty="0" smtClean="0"/>
              <a:t/>
            </a:r>
            <a:br>
              <a:rPr lang="ka-GE" b="1" dirty="0" smtClean="0"/>
            </a:br>
            <a:r>
              <a:rPr lang="ka-GE" b="1" dirty="0" smtClean="0"/>
              <a:t>8.როგორი უნდა იყოს ე.წ. იდეალური სახაზო კოდი? როგორი სახის ენერგეტიკული სპექტრი   უნდა ჰქონდეს ასეთ სახაზო კოდს?</a:t>
            </a:r>
            <a:br>
              <a:rPr lang="ka-GE" b="1" dirty="0" smtClean="0"/>
            </a:br>
            <a:r>
              <a:rPr lang="ka-GE" b="1" dirty="0" smtClean="0"/>
              <a:t>9.როგორია ბალანსირებული და არაბალანსირებული სკ?</a:t>
            </a:r>
            <a:br>
              <a:rPr lang="ka-GE" b="1" dirty="0" smtClean="0"/>
            </a:br>
            <a:r>
              <a:rPr lang="ka-GE" b="1" dirty="0" smtClean="0"/>
              <a:t>10.იწვევს  თუ არა სახაზო კოდში სიჭარბის  შეტანა   სახაზო ტრაქტში სიჩქარის გაზრდას?</a:t>
            </a:r>
            <a:endParaRPr lang="en-US" b="1" dirty="0" smtClean="0"/>
          </a:p>
          <a:p>
            <a:endParaRPr 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კითხვები და ტესტები 3  (1-14)</a:t>
            </a:r>
            <a:endParaRPr lang="en-US" sz="2000" b="1" dirty="0"/>
          </a:p>
        </p:txBody>
      </p:sp>
      <p:sp>
        <p:nvSpPr>
          <p:cNvPr id="3" name="Content Placeholder 2"/>
          <p:cNvSpPr>
            <a:spLocks noGrp="1"/>
          </p:cNvSpPr>
          <p:nvPr>
            <p:ph sz="half" idx="1"/>
          </p:nvPr>
        </p:nvSpPr>
        <p:spPr/>
        <p:txBody>
          <a:bodyPr>
            <a:noAutofit/>
          </a:bodyPr>
          <a:lstStyle/>
          <a:p>
            <a:r>
              <a:rPr lang="ka-GE" sz="1200" b="1" dirty="0" smtClean="0"/>
              <a:t>1.ზოგადად რამდენი ძირითადი ელემენტისაგან შედგება  გცბოს-ის  სახაზო ტრაქტის   ვიდეოიმპულსური სიგნალი.? დახაზეთ.</a:t>
            </a:r>
            <a:br>
              <a:rPr lang="ka-GE" sz="1200" b="1" dirty="0" smtClean="0"/>
            </a:br>
            <a:r>
              <a:rPr lang="ka-GE" sz="1200" b="1" dirty="0" smtClean="0"/>
              <a:t>2. რა ძირითადი თავისებურებები გააჩნიათ გცბოს-ში გამოყენებულ სახაზო კოდებს?</a:t>
            </a:r>
            <a:endParaRPr lang="en-US" sz="1200" b="1" dirty="0" smtClean="0"/>
          </a:p>
          <a:p>
            <a:r>
              <a:rPr lang="ka-GE" sz="1200" b="1" dirty="0" smtClean="0"/>
              <a:t>3.რას ნიშნავს სახაზო კოდირება სიჭარბის გარეშე? მოიყვანეთ ასეთი ტიპის კოდები.</a:t>
            </a:r>
            <a:br>
              <a:rPr lang="ka-GE" sz="1200" b="1" dirty="0" smtClean="0"/>
            </a:br>
            <a:r>
              <a:rPr lang="ka-GE" sz="1200" b="1" dirty="0" smtClean="0"/>
              <a:t>3.რატომ ქვია აბსოლუტურ სახაზო კოდს -  NRZ-L  კოდი ნულზე დაუშვებლად  – Non Return To Zero)? </a:t>
            </a:r>
            <a:br>
              <a:rPr lang="ka-GE" sz="1200" b="1" dirty="0" smtClean="0"/>
            </a:br>
            <a:r>
              <a:rPr lang="ka-GE" sz="1200" b="1" dirty="0" smtClean="0"/>
              <a:t>4. აბსოლუტურ სახაზო კოდი -  NRZ-L  არის </a:t>
            </a:r>
            <a:br>
              <a:rPr lang="ka-GE" sz="1200" b="1" dirty="0" smtClean="0"/>
            </a:br>
            <a:r>
              <a:rPr lang="ka-GE" sz="1200" b="1" dirty="0" smtClean="0"/>
              <a:t>ა) პირველადი სახაზო კოდი</a:t>
            </a:r>
            <a:br>
              <a:rPr lang="ka-GE" sz="1200" b="1" dirty="0" smtClean="0"/>
            </a:br>
            <a:r>
              <a:rPr lang="ka-GE" sz="1200" b="1" dirty="0" smtClean="0"/>
              <a:t>ბ)პირველადი სახაზო კოდი და იკმ სიგნალი</a:t>
            </a:r>
            <a:br>
              <a:rPr lang="ka-GE" sz="1200" b="1" dirty="0" smtClean="0"/>
            </a:br>
            <a:r>
              <a:rPr lang="ka-GE" sz="1200" b="1" dirty="0" smtClean="0"/>
              <a:t>გ)იკმ სიგნალი</a:t>
            </a:r>
            <a:br>
              <a:rPr lang="ka-GE" sz="1200" b="1" dirty="0" smtClean="0"/>
            </a:br>
            <a:r>
              <a:rPr lang="ka-GE" sz="1200" b="1" dirty="0" smtClean="0"/>
              <a:t>5.რა განსხვავებაა აბსოლუტური ტიპის სახაზო კოდის ფორმირებასა და გარდობითი სახაზო კოდის ფორმირებას შორის?</a:t>
            </a:r>
            <a:br>
              <a:rPr lang="ka-GE" sz="1200" b="1" dirty="0" smtClean="0"/>
            </a:br>
            <a:r>
              <a:rPr lang="ka-GE" sz="1200" b="1" dirty="0" smtClean="0"/>
              <a:t>6.რატომ ქვიათ სახაზო კოდებს RZ-50 და RZ-25 სახაზო კოდები ნულზე დაშვებით?</a:t>
            </a:r>
            <a:br>
              <a:rPr lang="ka-GE" sz="1200" b="1" dirty="0" smtClean="0"/>
            </a:br>
            <a:r>
              <a:rPr lang="ka-GE" sz="1200" b="1" dirty="0" smtClean="0"/>
              <a:t>7.როგორია აბსოლუტური ბიიმპულსური სახაზო  (მანჩესტერის ) ВI-L (Biphase-level)  სკ-ის ფორმირების ალგორითმი?</a:t>
            </a:r>
            <a:br>
              <a:rPr lang="ka-GE" sz="1200" b="1" dirty="0" smtClean="0"/>
            </a:br>
            <a:endParaRPr lang="en-US" sz="1200" b="1" dirty="0" smtClean="0"/>
          </a:p>
          <a:p>
            <a:endParaRPr lang="en-US" sz="1200" b="1" dirty="0"/>
          </a:p>
        </p:txBody>
      </p:sp>
      <p:sp>
        <p:nvSpPr>
          <p:cNvPr id="4" name="Content Placeholder 3"/>
          <p:cNvSpPr>
            <a:spLocks noGrp="1"/>
          </p:cNvSpPr>
          <p:nvPr>
            <p:ph sz="half" idx="2"/>
          </p:nvPr>
        </p:nvSpPr>
        <p:spPr/>
        <p:txBody>
          <a:bodyPr>
            <a:normAutofit fontScale="55000" lnSpcReduction="20000"/>
          </a:bodyPr>
          <a:lstStyle/>
          <a:p>
            <a:r>
              <a:rPr lang="ka-GE" b="1" dirty="0" smtClean="0"/>
              <a:t>7.როგორია NZZ-S  და   NRZ-M ფარდობითი სახაზო კოდების ფორმირების ალგორითმები?</a:t>
            </a:r>
            <a:br>
              <a:rPr lang="ka-GE" b="1" dirty="0" smtClean="0"/>
            </a:br>
            <a:r>
              <a:rPr lang="ka-GE" b="1" dirty="0" smtClean="0"/>
              <a:t>8. გაანალიზეთ სკ-ის ფორმირება გრაფით ნახ. 7.5. ა-ს მიხედვით</a:t>
            </a:r>
            <a:endParaRPr lang="en-US" b="1" dirty="0" smtClean="0"/>
          </a:p>
          <a:p>
            <a:r>
              <a:rPr lang="ka-GE" b="1" dirty="0" smtClean="0"/>
              <a:t>9. როგორ ხდება შეცდომათა აღმოჩენა მიმდინარე ციფრული ჯამით (</a:t>
            </a:r>
            <a:r>
              <a:rPr lang="ru-RU" b="1" dirty="0" smtClean="0"/>
              <a:t>σ</a:t>
            </a:r>
            <a:r>
              <a:rPr lang="ka-GE" b="1" baseline="-25000" dirty="0" smtClean="0"/>
              <a:t>m</a:t>
            </a:r>
            <a:r>
              <a:rPr lang="ka-GE" b="1" dirty="0" smtClean="0"/>
              <a:t>)</a:t>
            </a:r>
            <a:endParaRPr lang="en-US" b="1" dirty="0" smtClean="0"/>
          </a:p>
          <a:p>
            <a:r>
              <a:rPr lang="ka-GE" b="1" dirty="0" smtClean="0"/>
              <a:t>აბსოლუტურ ბიიმპულსურ BI-L სახაზო კოდში </a:t>
            </a:r>
            <a:endParaRPr lang="en-US" b="1" dirty="0" smtClean="0"/>
          </a:p>
          <a:p>
            <a:r>
              <a:rPr lang="ka-GE" b="1" dirty="0" smtClean="0"/>
              <a:t>10. როგორ ფორმირდება </a:t>
            </a:r>
            <a:r>
              <a:rPr lang="en-US" b="1" dirty="0" err="1" smtClean="0"/>
              <a:t>mBnB</a:t>
            </a:r>
            <a:r>
              <a:rPr lang="en-US" b="1" dirty="0" smtClean="0"/>
              <a:t> </a:t>
            </a:r>
            <a:r>
              <a:rPr lang="en-US" b="1" dirty="0" err="1" smtClean="0"/>
              <a:t>კლასის</a:t>
            </a:r>
            <a:r>
              <a:rPr lang="en-US" b="1" dirty="0" smtClean="0"/>
              <a:t> </a:t>
            </a:r>
            <a:r>
              <a:rPr lang="en-US" b="1" dirty="0" err="1" smtClean="0"/>
              <a:t>სახაზო</a:t>
            </a:r>
            <a:r>
              <a:rPr lang="en-US" b="1" dirty="0" smtClean="0"/>
              <a:t> </a:t>
            </a:r>
            <a:r>
              <a:rPr lang="en-US" b="1" dirty="0" err="1" smtClean="0"/>
              <a:t>კოდები</a:t>
            </a:r>
            <a:r>
              <a:rPr lang="ka-GE" b="1" dirty="0" smtClean="0"/>
              <a:t>?</a:t>
            </a:r>
            <a:endParaRPr lang="en-US" b="1" dirty="0" smtClean="0"/>
          </a:p>
          <a:p>
            <a:r>
              <a:rPr lang="ka-GE" b="1" dirty="0" smtClean="0"/>
              <a:t>11. ახსენით შეცდომათა აღმოჩენა </a:t>
            </a:r>
            <a:r>
              <a:rPr lang="ru-RU" b="1" dirty="0" smtClean="0"/>
              <a:t>3В4В </a:t>
            </a:r>
            <a:r>
              <a:rPr lang="ka-GE" b="1" dirty="0" smtClean="0"/>
              <a:t>სკ-ში მცჯ-ის გადმეტების გამო</a:t>
            </a:r>
            <a:endParaRPr lang="en-US" b="1" dirty="0" smtClean="0"/>
          </a:p>
          <a:p>
            <a:r>
              <a:rPr lang="ka-GE" b="1" dirty="0" smtClean="0"/>
              <a:t>12.როგორ ხდება ჩანართებით (დამატების შეყვანით) სახაზო კოდების ფორმირება ? </a:t>
            </a:r>
            <a:br>
              <a:rPr lang="ka-GE" b="1" dirty="0" smtClean="0"/>
            </a:br>
            <a:r>
              <a:rPr lang="ka-GE" b="1" dirty="0" smtClean="0"/>
              <a:t>13. ახსენით  mВIС სკ-ის კოდერის და დეკოდერის მუსაობის პრინციპი და დროითი დიაგრამა.</a:t>
            </a:r>
            <a:br>
              <a:rPr lang="ka-GE" b="1" dirty="0" smtClean="0"/>
            </a:br>
            <a:r>
              <a:rPr lang="ka-GE" b="1" dirty="0" smtClean="0"/>
              <a:t>14. ახსენით </a:t>
            </a:r>
            <a:r>
              <a:rPr lang="en-US" b="1" dirty="0" smtClean="0"/>
              <a:t>Dm</a:t>
            </a:r>
            <a:r>
              <a:rPr lang="ru-RU" b="1" dirty="0" smtClean="0"/>
              <a:t>В</a:t>
            </a:r>
            <a:r>
              <a:rPr lang="en-US" b="1" dirty="0" smtClean="0"/>
              <a:t>I</a:t>
            </a:r>
            <a:r>
              <a:rPr lang="ru-RU" b="1" dirty="0" smtClean="0"/>
              <a:t>М </a:t>
            </a:r>
            <a:r>
              <a:rPr lang="ka-GE" b="1" dirty="0" smtClean="0"/>
              <a:t>სკ-ის მუშაობის პრინციპი და დროითი დიაგრამა</a:t>
            </a:r>
            <a:endParaRPr lang="en-US" b="1" dirty="0" smtClean="0"/>
          </a:p>
          <a:p>
            <a:r>
              <a:rPr lang="en-US" b="1" dirty="0" smtClean="0"/>
              <a:t> </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800" b="1" dirty="0" smtClean="0"/>
              <a:t>კითხვები  და ტესტები  </a:t>
            </a:r>
            <a:r>
              <a:rPr lang="ka-GE" sz="2800" b="1" dirty="0" smtClean="0">
                <a:solidFill>
                  <a:srgbClr val="FF0000"/>
                </a:solidFill>
              </a:rPr>
              <a:t>1  (1-5)</a:t>
            </a:r>
            <a:r>
              <a:rPr lang="en-US" sz="2800" dirty="0" smtClean="0"/>
              <a:t/>
            </a:r>
            <a:br>
              <a:rPr lang="en-US" sz="2800" dirty="0" smtClean="0"/>
            </a:br>
            <a:endParaRPr lang="en-US" sz="2800" dirty="0"/>
          </a:p>
        </p:txBody>
      </p:sp>
      <p:sp>
        <p:nvSpPr>
          <p:cNvPr id="3" name="Content Placeholder 2"/>
          <p:cNvSpPr>
            <a:spLocks noGrp="1"/>
          </p:cNvSpPr>
          <p:nvPr>
            <p:ph idx="1"/>
          </p:nvPr>
        </p:nvSpPr>
        <p:spPr/>
        <p:txBody>
          <a:bodyPr>
            <a:normAutofit fontScale="77500" lnSpcReduction="20000"/>
          </a:bodyPr>
          <a:lstStyle/>
          <a:p>
            <a:pPr>
              <a:buNone/>
            </a:pPr>
            <a:endParaRPr lang="en-US" sz="2400" dirty="0" smtClean="0"/>
          </a:p>
          <a:p>
            <a:r>
              <a:rPr lang="ka-GE" sz="2400" b="1" dirty="0" smtClean="0"/>
              <a:t/>
            </a:r>
            <a:br>
              <a:rPr lang="ka-GE" sz="2400" b="1" dirty="0" smtClean="0"/>
            </a:br>
            <a:r>
              <a:rPr lang="ka-GE" sz="2400" dirty="0" smtClean="0"/>
              <a:t>1.ძირითადად როგორი სახის კოდირება არსებობს? რა მიზანი აქვს ინფორმაციის წყაროს კოდირებას და სახაზო კოდირებას?</a:t>
            </a:r>
          </a:p>
          <a:p>
            <a:endParaRPr lang="en-US" sz="2400" dirty="0" smtClean="0"/>
          </a:p>
          <a:p>
            <a:r>
              <a:rPr lang="ka-GE" sz="2400" dirty="0" smtClean="0"/>
              <a:t>2.რა ძირითადი ამოცანები აქვს სახაზო კოდირებას?  ჩამოთვალეთ.</a:t>
            </a:r>
          </a:p>
          <a:p>
            <a:endParaRPr lang="en-US" sz="2400" dirty="0" smtClean="0"/>
          </a:p>
          <a:p>
            <a:r>
              <a:rPr lang="ka-GE" sz="2400" dirty="0" smtClean="0"/>
              <a:t>3.სახაზო სიგნალების კვლევის როგორი  მეთოდები არსებობს?</a:t>
            </a:r>
          </a:p>
          <a:p>
            <a:endParaRPr lang="en-US" sz="2400" dirty="0" smtClean="0"/>
          </a:p>
          <a:p>
            <a:r>
              <a:rPr lang="ka-GE" sz="2400" dirty="0" smtClean="0"/>
              <a:t>4.სიხშირულ  უბანში  სახაზო სიგნალის ოპტიმიზაცია   ნიშნავს თუ არა მის ოპტიმიზაციას  დროით უბანში და პირიქით?</a:t>
            </a:r>
          </a:p>
          <a:p>
            <a:endParaRPr lang="en-US" sz="2400" dirty="0" smtClean="0"/>
          </a:p>
          <a:p>
            <a:r>
              <a:rPr lang="ka-GE" sz="2400" dirty="0" smtClean="0"/>
              <a:t>5.გცბოს-ის სტრუქტურული სქემის რა ადგილზეა განთვსებული სკ და სდკ? მიუთითეთ (იხ. თავი 1).</a:t>
            </a:r>
            <a:br>
              <a:rPr lang="ka-GE" sz="2400" dirty="0" smtClean="0"/>
            </a:br>
            <a:endParaRPr lang="en-US" sz="2400" dirty="0" smtClean="0"/>
          </a:p>
          <a:p>
            <a:r>
              <a:rPr lang="ka-GE" sz="2400" cap="all" dirty="0" smtClean="0"/>
              <a:t> </a:t>
            </a:r>
            <a:endParaRPr lang="en-US" sz="2400" b="1" dirty="0" smtClean="0"/>
          </a:p>
          <a:p>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ka-GE" sz="2800" b="1" cap="all" dirty="0" smtClean="0"/>
              <a:t>7</a:t>
            </a:r>
            <a:r>
              <a:rPr lang="ru-RU" sz="2800" b="1" cap="all" dirty="0" smtClean="0"/>
              <a:t>.</a:t>
            </a:r>
            <a:r>
              <a:rPr lang="ka-GE" sz="2800" b="1" cap="all" dirty="0" smtClean="0"/>
              <a:t>2</a:t>
            </a:r>
            <a:r>
              <a:rPr lang="ru-RU" sz="2800" b="1" cap="all" dirty="0" smtClean="0"/>
              <a:t>. </a:t>
            </a:r>
            <a:r>
              <a:rPr lang="ka-GE" sz="2800" b="1" cap="all" dirty="0" smtClean="0"/>
              <a:t>ძირითადი მოთხოვნები გცბოს-ის სახაზო კოდების მიმართ  </a:t>
            </a:r>
            <a:r>
              <a:rPr lang="en-US" sz="2800" b="1" cap="all" dirty="0" smtClean="0"/>
              <a:t>I</a:t>
            </a:r>
            <a:r>
              <a:rPr lang="en-US" sz="2800" dirty="0" smtClean="0"/>
              <a:t/>
            </a:r>
            <a:br>
              <a:rPr lang="en-US" sz="2800" dirty="0" smtClean="0"/>
            </a:br>
            <a:endParaRPr lang="en-US" sz="2800" dirty="0"/>
          </a:p>
        </p:txBody>
      </p:sp>
      <p:sp>
        <p:nvSpPr>
          <p:cNvPr id="3" name="Content Placeholder 2"/>
          <p:cNvSpPr>
            <a:spLocks noGrp="1"/>
          </p:cNvSpPr>
          <p:nvPr>
            <p:ph sz="half" idx="1"/>
          </p:nvPr>
        </p:nvSpPr>
        <p:spPr/>
        <p:txBody>
          <a:bodyPr>
            <a:normAutofit fontScale="92500" lnSpcReduction="10000"/>
          </a:bodyPr>
          <a:lstStyle/>
          <a:p>
            <a:r>
              <a:rPr lang="ka-GE" sz="1400" u="sng" dirty="0" smtClean="0"/>
              <a:t>1.სკ-ის ენერგეტიკული სპექტრის უწყვეტ ნაწილს უნდა ჰქონდეს მინიმალური სპექტრალური სიმკვრივე ნულოვან სიხშირეზე,</a:t>
            </a:r>
            <a:r>
              <a:rPr lang="ka-GE" sz="1400" dirty="0" smtClean="0"/>
              <a:t> აგრეთვე დაბალი სიხშირის (დს) და მაღალი  სიხშირის (მს) უბნებში. </a:t>
            </a:r>
            <a:br>
              <a:rPr lang="ka-GE" sz="1400" dirty="0" smtClean="0"/>
            </a:br>
            <a:endParaRPr lang="ka-GE" sz="1400" dirty="0" smtClean="0"/>
          </a:p>
          <a:p>
            <a:r>
              <a:rPr lang="ka-GE" sz="1400" u="sng" dirty="0" smtClean="0"/>
              <a:t>2. სახაზო სიგნალი უნდა შეიცავდეს ინფორმაციას გადასაცემი ორობითი კოდის სატაქტო სიხშირის შესახებ.</a:t>
            </a:r>
            <a:r>
              <a:rPr lang="ka-GE" sz="1400" dirty="0" smtClean="0"/>
              <a:t> მომ-ში ეს იფორმაცია გამოიყენება მასინქრონიზებელი რხევების ფაზის და სიხშირის  აღსადგენად, რაც აუცილებელია მიმღების და რეგენერატორის ნორმალური მუშაობისათვის. ზოგად შემთხვევაში  სკ შეიცავს ორ მდგენელს- უწყვეტს და  დისკრეტულს.  დისკრეტული მდგენელი შეიცავს მუდმივ კომპონენტს და კომპონენტს (</a:t>
            </a:r>
            <a:r>
              <a:rPr lang="ka-GE" sz="1400" i="1" dirty="0" smtClean="0"/>
              <a:t>ƒ</a:t>
            </a:r>
            <a:r>
              <a:rPr lang="ka-GE" sz="1400" baseline="-25000" dirty="0" smtClean="0"/>
              <a:t>სატ.</a:t>
            </a:r>
            <a:r>
              <a:rPr lang="ka-GE" sz="1400" dirty="0" smtClean="0"/>
              <a:t>)  სატაქტო და მის  ჯერად  (2</a:t>
            </a:r>
            <a:r>
              <a:rPr lang="ka-GE" sz="1400" i="1" dirty="0" smtClean="0"/>
              <a:t>ƒ</a:t>
            </a:r>
            <a:r>
              <a:rPr lang="ka-GE" sz="1400" baseline="-25000" dirty="0" smtClean="0"/>
              <a:t>სატ., </a:t>
            </a:r>
            <a:r>
              <a:rPr lang="ka-GE" sz="1400" dirty="0" smtClean="0"/>
              <a:t>3</a:t>
            </a:r>
            <a:r>
              <a:rPr lang="ka-GE" sz="1400" i="1" dirty="0" smtClean="0"/>
              <a:t>ƒ</a:t>
            </a:r>
            <a:r>
              <a:rPr lang="ka-GE" sz="1400" baseline="-25000" dirty="0" smtClean="0"/>
              <a:t>სატ., </a:t>
            </a:r>
            <a:r>
              <a:rPr lang="ka-GE" sz="1400" dirty="0" smtClean="0"/>
              <a:t>4</a:t>
            </a:r>
            <a:r>
              <a:rPr lang="ka-GE" sz="1400" i="1" dirty="0" smtClean="0"/>
              <a:t>ƒ</a:t>
            </a:r>
            <a:r>
              <a:rPr lang="ka-GE" sz="1400" baseline="-25000" dirty="0" smtClean="0"/>
              <a:t>სატ. და ა.შ.</a:t>
            </a:r>
            <a:r>
              <a:rPr lang="ka-GE" sz="1400" dirty="0" smtClean="0"/>
              <a:t>)   სიხშირეებზე.  თუ სკ-ის ენერგეტიკულ სპექტრში  დისკრეტული მდგენელი არ არსებობს (ან არსებობს არაცხადი  სახით), მაშინ მიმღებ  მხარეზე  მისი გამოყოფისათვის მხარეზე საჭიროა სახაზო სიგნალის </a:t>
            </a:r>
            <a:r>
              <a:rPr lang="ka-GE" sz="1400" u="sng" dirty="0" smtClean="0"/>
              <a:t>არაწრფივი დამუშავება</a:t>
            </a:r>
            <a:endParaRPr lang="en-US" sz="1400" dirty="0" smtClean="0"/>
          </a:p>
          <a:p>
            <a:endParaRPr lang="en-US" sz="1400" dirty="0"/>
          </a:p>
        </p:txBody>
      </p:sp>
      <p:sp>
        <p:nvSpPr>
          <p:cNvPr id="4" name="Content Placeholder 3"/>
          <p:cNvSpPr>
            <a:spLocks noGrp="1"/>
          </p:cNvSpPr>
          <p:nvPr>
            <p:ph sz="half" idx="2"/>
          </p:nvPr>
        </p:nvSpPr>
        <p:spPr/>
        <p:txBody>
          <a:bodyPr>
            <a:normAutofit fontScale="92500" lnSpcReduction="10000"/>
          </a:bodyPr>
          <a:lstStyle/>
          <a:p>
            <a:r>
              <a:rPr lang="ka-GE" sz="1600" u="sng" dirty="0" smtClean="0"/>
              <a:t>3. ენერგეტიკული სპექტრის უწყვეტ  მდგენელს</a:t>
            </a:r>
            <a:r>
              <a:rPr lang="ka-GE" sz="1600" dirty="0" smtClean="0"/>
              <a:t> უნდა გააჩნდეს დაბალი დონე სატაქტო (ან მისი ჯერად) სიხშირეებზე (ამ სიხშირეების უბნებში), რომელიც გამოიყენება მიღების სინქრონიზაციისათვის, რადგან  რაც  უფრო  ნაკლებია უწყვეტი მდგენელის დონე გამოსაყოფი დისკრეტული მდგენელის უბანში, მით ნაკლებია სისტემური ხმაური სატაქტო სიხშირის გამოყოფის მოწყობილობებში.</a:t>
            </a:r>
            <a:endParaRPr lang="en-US" sz="1600" dirty="0" smtClean="0"/>
          </a:p>
          <a:p>
            <a:r>
              <a:rPr lang="ka-GE" sz="1600" dirty="0" smtClean="0"/>
              <a:t>4. სასურველია, რომ სკ-ის </a:t>
            </a:r>
            <a:r>
              <a:rPr lang="ka-GE" sz="1600" u="sng" dirty="0" smtClean="0"/>
              <a:t>ენერგეტიკული სპექტრის უწყვეტი მდგენელის ენერგიის ძირითადი ნაწილი განთავსებული (შეყურსული) იყოს  სიხშირის  შედარებით  ვიწრო დიაპაზონში (ზოლში)</a:t>
            </a:r>
            <a:r>
              <a:rPr lang="ka-GE" sz="1600" dirty="0" smtClean="0"/>
              <a:t>, ვინაიდან ყველა სხვა  თანაბარ  შემთხვევაში, რაც ვიწროა  სპექტრი, მით ნაკლებია სიგნალის დამახინჯება სახაზო ტრაქტის გატარების ზოლის შეზღუდვის გამო.</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a:t>
            </a:r>
            <a:endParaRPr lang="en-US" dirty="0"/>
          </a:p>
        </p:txBody>
      </p:sp>
      <p:sp>
        <p:nvSpPr>
          <p:cNvPr id="3" name="Content Placeholder 2"/>
          <p:cNvSpPr>
            <a:spLocks noGrp="1"/>
          </p:cNvSpPr>
          <p:nvPr>
            <p:ph sz="half" idx="1"/>
          </p:nvPr>
        </p:nvSpPr>
        <p:spPr/>
        <p:txBody>
          <a:bodyPr>
            <a:normAutofit fontScale="85000" lnSpcReduction="20000"/>
          </a:bodyPr>
          <a:lstStyle/>
          <a:p>
            <a:r>
              <a:rPr lang="ka-GE" sz="1400" u="sng" dirty="0" smtClean="0"/>
              <a:t>5.სახაზო სიგნალის კოდირების პროცესი  არ უნდა იყოს დამოკიდებული ინფორმაციის წყაროს სიგნალების სტატისტიკაზე:</a:t>
            </a:r>
            <a:r>
              <a:rPr lang="ka-GE" sz="1400" dirty="0" smtClean="0"/>
              <a:t> სახაზო სიგნალმა არ შეიძლება რაიმე შეზღუდვა  შეუქმნას (დაადოს) გადასაცემ ინფორმაციას და უზრუნველყოს ნებისმიერი სტატისტიკის სიგნალის ცალსახა (უპირობო) გადაცემა. სხვაგვარად რომ ვთქვათ, გადაცემულმა სახაზო  სიგნალმა ცალსახად უნდა ასახოს ნებისმიერი ორობითი მიმდევრობა. </a:t>
            </a:r>
          </a:p>
          <a:p>
            <a:r>
              <a:rPr lang="ka-GE" sz="1400" dirty="0" smtClean="0"/>
              <a:t>6.სინქროსიხშირის გამოყოფის მოხერხებულობისა და თვითსინქრონიზებადი  რგენერატორების მდგრადი მუშაობის უზრუნველყოფისათვის </a:t>
            </a:r>
            <a:r>
              <a:rPr lang="ka-GE" sz="1400" u="sng" dirty="0" smtClean="0"/>
              <a:t>ციფრული სიგნალების სტატისტიკა ნებისმიერი არ უნდა იყოს</a:t>
            </a:r>
            <a:r>
              <a:rPr lang="ka-GE" sz="1400" dirty="0" smtClean="0"/>
              <a:t>. ამის გამო შეზღუდული უნდა იყოს ორობით კოდში ერთმანეთს  მიყოლებული ერთნაირი დონის (იგულისხმება ერთნაირი დონის ან ამპლიტუდის  (მრავალდონიანი სკ-ის შემთხვევაში)  სიმბოლოების  „სიგნალი 1“   „პაუზა - 0“ მიმდევრობათა    მაქსიმალური რიცხვი.</a:t>
            </a:r>
            <a:endParaRPr lang="en-US" sz="1400" dirty="0"/>
          </a:p>
        </p:txBody>
      </p:sp>
      <p:sp>
        <p:nvSpPr>
          <p:cNvPr id="4" name="Content Placeholder 3"/>
          <p:cNvSpPr>
            <a:spLocks noGrp="1"/>
          </p:cNvSpPr>
          <p:nvPr>
            <p:ph sz="half" idx="2"/>
          </p:nvPr>
        </p:nvSpPr>
        <p:spPr/>
        <p:txBody>
          <a:bodyPr>
            <a:normAutofit fontScale="85000" lnSpcReduction="20000"/>
          </a:bodyPr>
          <a:lstStyle/>
          <a:p>
            <a:r>
              <a:rPr lang="ka-GE" sz="1600" dirty="0" smtClean="0"/>
              <a:t>7.</a:t>
            </a:r>
            <a:r>
              <a:rPr lang="ka-GE" sz="1600" u="sng" dirty="0" smtClean="0"/>
              <a:t> ციფრული სიგნალის ფორმირების ალგორითმმა</a:t>
            </a:r>
            <a:r>
              <a:rPr lang="ka-GE" sz="1600" dirty="0" smtClean="0"/>
              <a:t> საიმედოდ უნდა მოახდინოს გადაცემის ხარისხის  უტყუარობა და  კონტროლირება გცბოს-ის ავტომატური ექსპლუატაციის პროცესში რეგენერატორებში შეცდომათა გაკონტროლების გზით.</a:t>
            </a:r>
            <a:endParaRPr lang="en-US" sz="1600" dirty="0" smtClean="0"/>
          </a:p>
          <a:p>
            <a:r>
              <a:rPr lang="ka-GE" sz="1600" u="sng" dirty="0" smtClean="0"/>
              <a:t>8. კოდერების (სახაზო კოდერი),  დეკოდირების (სახაზო დეკოდერი) და შეცდომათა კონტროლის მოწყობილობები უნდა იყოს მარტივი, საიმედო და  მცირეენერგოტევადი,</a:t>
            </a:r>
            <a:r>
              <a:rPr lang="ka-GE" sz="1600" dirty="0" smtClean="0"/>
              <a:t> აგრეთვე   გააჩნდეთ სქემების ინტეგრაციის შესაძლებლობა.</a:t>
            </a:r>
            <a:endParaRPr lang="en-US" sz="1600" dirty="0" smtClean="0"/>
          </a:p>
          <a:p>
            <a:r>
              <a:rPr lang="ka-GE" sz="1600" dirty="0" smtClean="0"/>
              <a:t>9.სასურველია, რომ სახაზო სიგნალში ციფრული ნაკადის შიგნით დასაშვები იყოს  სერვისული სიგნალების ორგანიზება – გადაცემა).</a:t>
            </a:r>
            <a:endParaRPr lang="en-US" sz="1600" dirty="0" smtClean="0"/>
          </a:p>
          <a:p>
            <a:r>
              <a:rPr lang="ka-GE" sz="1600" dirty="0" smtClean="0"/>
              <a:t>10. სკ   საწყის ორობით კოდსა და სკ–ს  შორის   სიჩქარეთა     მცირე   თანაფარდობა    და  შესაბამისად გცბოს-ის ეფექტურობა. ეს ფაქტორი განაპირობებს გადაცემის სიჩქარის მცირეოდენ მატებას საწყის ინფორმაციულ სიგნალთან შედარებით.</a:t>
            </a:r>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a:t>
            </a:r>
            <a:endParaRPr lang="en-US" dirty="0"/>
          </a:p>
        </p:txBody>
      </p:sp>
      <p:sp>
        <p:nvSpPr>
          <p:cNvPr id="3" name="Content Placeholder 2"/>
          <p:cNvSpPr>
            <a:spLocks noGrp="1"/>
          </p:cNvSpPr>
          <p:nvPr>
            <p:ph sz="half" idx="1"/>
          </p:nvPr>
        </p:nvSpPr>
        <p:spPr/>
        <p:txBody>
          <a:bodyPr>
            <a:normAutofit fontScale="92500" lnSpcReduction="20000"/>
          </a:bodyPr>
          <a:lstStyle/>
          <a:p>
            <a:r>
              <a:rPr lang="ka-GE" sz="1400" u="sng" dirty="0" smtClean="0"/>
              <a:t>12. სახაზო კოდის სტრუქტურა და სახაზო სიგნალის ელემენტარული სიმბოლოების (ელემენტარული იმპულსების) ფორმა უნდა აკმაყოფილებდეს ოპტიკური კაბელის</a:t>
            </a:r>
            <a:r>
              <a:rPr lang="ka-GE" sz="1400" dirty="0" smtClean="0"/>
              <a:t> სიხშირულ  და  დროით მახასიათებლებს მოცემული შეცდომათა კოეფიციენტის დროს ოპტიკური სიმძლავრის მინიმიზაციის მიზნით,  ოპტიკური სიგნალის მილევის გათვალისწინებით  სიგნალის  გომ-დან ოპტიკურ ბოჭკოში შეყვანის დროს.</a:t>
            </a:r>
            <a:endParaRPr lang="en-US" sz="1400" dirty="0" smtClean="0"/>
          </a:p>
          <a:p>
            <a:r>
              <a:rPr lang="ka-GE" sz="1400" u="sng" dirty="0" smtClean="0"/>
              <a:t>13. სახაზო სიგნალის ბალანსირება უნდა იყოს 0,5 -თან ახლოს.</a:t>
            </a:r>
            <a:r>
              <a:rPr lang="ka-GE" sz="1400" dirty="0" smtClean="0"/>
              <a:t> შემდგომში ჩავთვლოთ, რომ  თუ თუ </a:t>
            </a:r>
            <a:r>
              <a:rPr lang="ka-GE" sz="1400" i="1" dirty="0" smtClean="0"/>
              <a:t>P</a:t>
            </a:r>
            <a:r>
              <a:rPr lang="ka-GE" sz="1400" baseline="-25000" dirty="0" smtClean="0"/>
              <a:t>1 სკ.</a:t>
            </a:r>
            <a:r>
              <a:rPr lang="ka-GE" sz="1400" dirty="0" smtClean="0"/>
              <a:t> და </a:t>
            </a:r>
            <a:r>
              <a:rPr lang="ka-GE" sz="1400" i="1" dirty="0" smtClean="0"/>
              <a:t>P</a:t>
            </a:r>
            <a:r>
              <a:rPr lang="ka-GE" sz="1400" baseline="-25000" dirty="0" smtClean="0"/>
              <a:t>0სკ. </a:t>
            </a:r>
            <a:r>
              <a:rPr lang="ka-GE" sz="1400" dirty="0" smtClean="0"/>
              <a:t>შესაბამისად არის „1“-ის გამოჩენის ალბათობა  და „0“-ის გამოჩენის ალბათობა, მაშინ თუ </a:t>
            </a:r>
            <a:r>
              <a:rPr lang="ka-GE" sz="1400" i="1" dirty="0" smtClean="0"/>
              <a:t>P</a:t>
            </a:r>
            <a:r>
              <a:rPr lang="ka-GE" sz="1400" baseline="-25000" dirty="0" smtClean="0"/>
              <a:t>1 სკ.</a:t>
            </a:r>
            <a:r>
              <a:rPr lang="ka-GE" sz="1400" dirty="0" smtClean="0"/>
              <a:t>=</a:t>
            </a:r>
            <a:r>
              <a:rPr lang="ka-GE" sz="1400" i="1" dirty="0" smtClean="0"/>
              <a:t> P</a:t>
            </a:r>
            <a:r>
              <a:rPr lang="ka-GE" sz="1400" baseline="-25000" dirty="0" smtClean="0"/>
              <a:t>0სკ. </a:t>
            </a:r>
            <a:r>
              <a:rPr lang="ka-GE" sz="1400" dirty="0" smtClean="0"/>
              <a:t>სიგნალი ბალანსირებულია, ხოლო თუ </a:t>
            </a:r>
            <a:r>
              <a:rPr lang="ka-GE" sz="1400" i="1" dirty="0" smtClean="0"/>
              <a:t>P</a:t>
            </a:r>
            <a:r>
              <a:rPr lang="ka-GE" sz="1400" baseline="-25000" dirty="0" smtClean="0"/>
              <a:t>1სკ </a:t>
            </a:r>
            <a:r>
              <a:rPr lang="en-US" sz="1400" dirty="0" smtClean="0">
                <a:sym typeface="Symbol"/>
              </a:rPr>
              <a:t></a:t>
            </a:r>
            <a:r>
              <a:rPr lang="ka-GE" sz="1400" i="1" dirty="0" smtClean="0"/>
              <a:t> P</a:t>
            </a:r>
            <a:r>
              <a:rPr lang="ka-GE" sz="1400" baseline="-25000" dirty="0" smtClean="0"/>
              <a:t>0სკ.</a:t>
            </a:r>
            <a:r>
              <a:rPr lang="ka-GE" sz="1400" dirty="0" smtClean="0"/>
              <a:t> სიგნალი დაუბალანსირებელია.</a:t>
            </a:r>
            <a:endParaRPr lang="en-US" sz="1400" dirty="0" smtClean="0"/>
          </a:p>
          <a:p>
            <a:r>
              <a:rPr lang="ka-GE" sz="1400" u="sng" dirty="0" smtClean="0"/>
              <a:t>14.სკ-ის გამოყენებისას  სისტემატიური ფაზურ ციმციმს (ჯიტერი, ვანდერი) უნდა გააჩნდეს  დაბალი დონე</a:t>
            </a:r>
            <a:r>
              <a:rPr lang="ka-GE" sz="1400" dirty="0" smtClean="0"/>
              <a:t>    გადაცემის კარგი მახასიათებლების შენარჩუნებისათვის. </a:t>
            </a:r>
            <a:endParaRPr lang="en-US" sz="1400" dirty="0" smtClean="0"/>
          </a:p>
          <a:p>
            <a:r>
              <a:rPr lang="ka-GE" sz="1400" u="sng" dirty="0" smtClean="0"/>
              <a:t>15. სახაზო კოდმა არ უნდა დაუშვას არხების რიცხვის გაზრდა.</a:t>
            </a:r>
            <a:endParaRPr lang="en-US" sz="1400" dirty="0" smtClean="0"/>
          </a:p>
          <a:p>
            <a:endParaRPr lang="en-US" sz="1400" dirty="0"/>
          </a:p>
        </p:txBody>
      </p:sp>
      <p:sp>
        <p:nvSpPr>
          <p:cNvPr id="4" name="Content Placeholder 3"/>
          <p:cNvSpPr>
            <a:spLocks noGrp="1"/>
          </p:cNvSpPr>
          <p:nvPr>
            <p:ph sz="half" idx="2"/>
          </p:nvPr>
        </p:nvSpPr>
        <p:spPr/>
        <p:txBody>
          <a:bodyPr>
            <a:normAutofit fontScale="92500" lnSpcReduction="20000"/>
          </a:bodyPr>
          <a:lstStyle/>
          <a:p>
            <a:r>
              <a:rPr lang="ka-GE" sz="1600" dirty="0" smtClean="0"/>
              <a:t>16. სკ-ს უნდა ჰქონდეს მცირე შეცდომათა ალბათობა, შეცდომათა აღმოჩენის და გასწორების, ბლოკურ სინქრონიზმში შესვლის და ბლოკური სინქრონიზაციის განხორციელების  შესაძლებლობა;   ბლოკურ სინქრონიზმში  შესვლის მცირე დრო.    </a:t>
            </a:r>
            <a:endParaRPr lang="en-US" sz="1600" dirty="0" smtClean="0"/>
          </a:p>
          <a:p>
            <a:r>
              <a:rPr lang="ka-GE" sz="1600" u="sng" dirty="0" smtClean="0"/>
              <a:t>17. სახაზო სიგნალს უნდა გააჩნდეს  თვისება  (</a:t>
            </a:r>
            <a:r>
              <a:rPr lang="ru-RU" sz="1600" u="sng" dirty="0" smtClean="0"/>
              <a:t>უნარი,</a:t>
            </a:r>
            <a:r>
              <a:rPr lang="ka-GE" sz="1600" u="sng" dirty="0" smtClean="0"/>
              <a:t>შესაძლებლობა) საიმედოოდ ჩაახშოს დინამიური პულსაცია</a:t>
            </a:r>
            <a:endParaRPr lang="en-US" sz="1600" dirty="0" smtClean="0"/>
          </a:p>
          <a:p>
            <a:r>
              <a:rPr lang="ka-GE" sz="1600" u="sng" dirty="0" smtClean="0"/>
              <a:t>18. სახაზო კოდირებისათვის სასურველი და მნიშვნლოვანია მისი საშუალო ოპტიკური სიმძლავრის  სტაბილობა.</a:t>
            </a:r>
            <a:endParaRPr lang="en-US" sz="1600" dirty="0" smtClean="0"/>
          </a:p>
          <a:p>
            <a:r>
              <a:rPr lang="ka-GE" sz="1600" u="sng" dirty="0" smtClean="0"/>
              <a:t>19.სკ–ისდ არჩევისას აუცილებელია მიღწეულ იქნას შეთავსებადობა კავშირგაბმულობის მოქმედ (არსებულ) ელექტრული (სპილენძისგამტარიანი) საკაბელო ხაზების</a:t>
            </a:r>
            <a:r>
              <a:rPr lang="ka-GE" sz="1600" dirty="0" smtClean="0"/>
              <a:t>  სახაზო სიგნალებთან და ინტერფეისულ კოდებთან.</a:t>
            </a:r>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1600" b="1" dirty="0" smtClean="0"/>
              <a:t>კითხვები და ტესტები  </a:t>
            </a:r>
            <a:r>
              <a:rPr lang="ka-GE" sz="1600" b="1" dirty="0" smtClean="0">
                <a:solidFill>
                  <a:srgbClr val="FF0000"/>
                </a:solidFill>
              </a:rPr>
              <a:t>2  (6-10)</a:t>
            </a:r>
            <a:r>
              <a:rPr lang="en-US" sz="1600" dirty="0" smtClean="0"/>
              <a:t/>
            </a:r>
            <a:br>
              <a:rPr lang="en-US" sz="1600" dirty="0" smtClean="0"/>
            </a:br>
            <a:endParaRPr lang="en-US" sz="1600" dirty="0"/>
          </a:p>
        </p:txBody>
      </p:sp>
      <p:sp>
        <p:nvSpPr>
          <p:cNvPr id="3" name="Content Placeholder 2"/>
          <p:cNvSpPr>
            <a:spLocks noGrp="1"/>
          </p:cNvSpPr>
          <p:nvPr>
            <p:ph idx="1"/>
          </p:nvPr>
        </p:nvSpPr>
        <p:spPr/>
        <p:txBody>
          <a:bodyPr>
            <a:noAutofit/>
          </a:bodyPr>
          <a:lstStyle/>
          <a:p>
            <a:r>
              <a:rPr lang="ka-GE" sz="2400" dirty="0" smtClean="0"/>
              <a:t>6. რა ძირითადი  მოთხოვნები წაეყენებათ სახაზო კოდებს?  ჩამოთვალეთ.</a:t>
            </a:r>
            <a:br>
              <a:rPr lang="ka-GE" sz="2400" dirty="0" smtClean="0"/>
            </a:br>
            <a:r>
              <a:rPr lang="ka-GE" sz="2400" dirty="0" smtClean="0"/>
              <a:t>  7. რა პირობებს უნდა აკმაყოფილებდეს   გცბოს-ის  სკ  ტრადიციულ კავშირგაბმულობის    ელექტრულ კაბელებთან შეთავსებადობის თვალსაზრისით?</a:t>
            </a:r>
            <a:br>
              <a:rPr lang="ka-GE" sz="2400" dirty="0" smtClean="0"/>
            </a:br>
            <a:r>
              <a:rPr lang="ka-GE" sz="2400" dirty="0" smtClean="0"/>
              <a:t/>
            </a:r>
            <a:br>
              <a:rPr lang="ka-GE" sz="2400" dirty="0" smtClean="0"/>
            </a:br>
            <a:r>
              <a:rPr lang="ka-GE" sz="2400" dirty="0" smtClean="0"/>
              <a:t>8.როგორი უნდა იყოს ე.წ. იდეალური სახაზო კოდი? როგორი სახის ენერგეტიკული სპექტრი   უნდა ჰქონდეს ასეთ სახაზო კოდს?</a:t>
            </a:r>
            <a:br>
              <a:rPr lang="ka-GE" sz="2400" dirty="0" smtClean="0"/>
            </a:br>
            <a:r>
              <a:rPr lang="ka-GE" sz="2400" dirty="0" smtClean="0"/>
              <a:t>9.როგორია ბალანსირებული და არაბალანსირებული სკ?</a:t>
            </a:r>
            <a:br>
              <a:rPr lang="ka-GE" sz="2400" dirty="0" smtClean="0"/>
            </a:br>
            <a:r>
              <a:rPr lang="ka-GE" sz="2400" dirty="0" smtClean="0"/>
              <a:t>10.იწვევს  თუ არა სახაზო კოდში სიჭარბის  შეტანა   სახაზო ტრაქტში სიჩქარის გაზრდას?</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2000" b="1" dirty="0" smtClean="0"/>
              <a:t>7.</a:t>
            </a:r>
            <a:r>
              <a:rPr lang="en-US" sz="2000" b="1" dirty="0" smtClean="0"/>
              <a:t>3</a:t>
            </a:r>
            <a:r>
              <a:rPr lang="ka-GE" sz="2000" b="1" dirty="0" smtClean="0"/>
              <a:t>. სახაზო სიგნალების ძირითადი პარამეტრები</a:t>
            </a:r>
            <a:r>
              <a:rPr lang="en-US" sz="2000" b="1" dirty="0" smtClean="0"/>
              <a:t>  </a:t>
            </a:r>
            <a:r>
              <a:rPr lang="ka-GE" sz="2000" b="1" dirty="0" smtClean="0">
                <a:solidFill>
                  <a:srgbClr val="FF0000"/>
                </a:solidFill>
              </a:rPr>
              <a:t>1</a:t>
            </a:r>
            <a:r>
              <a:rPr lang="en-US" sz="1600" dirty="0" smtClean="0"/>
              <a:t/>
            </a:r>
            <a:br>
              <a:rPr lang="en-US" sz="1600" dirty="0" smtClean="0"/>
            </a:br>
            <a:r>
              <a:rPr lang="ka-GE" sz="1600" cap="all" dirty="0" smtClean="0"/>
              <a:t>რომლებიც   ახასიათებენ სახაზო სიგნალებს, რომელთა საფუძველზე შეიძლება განვახორციელოთ მათი არჩევა და შედარება</a:t>
            </a:r>
            <a:endParaRPr lang="en-US" sz="1600" dirty="0"/>
          </a:p>
        </p:txBody>
      </p:sp>
      <p:sp>
        <p:nvSpPr>
          <p:cNvPr id="3" name="Content Placeholder 2"/>
          <p:cNvSpPr>
            <a:spLocks noGrp="1"/>
          </p:cNvSpPr>
          <p:nvPr>
            <p:ph idx="1"/>
          </p:nvPr>
        </p:nvSpPr>
        <p:spPr/>
        <p:txBody>
          <a:bodyPr>
            <a:normAutofit lnSpcReduction="10000"/>
          </a:bodyPr>
          <a:lstStyle/>
          <a:p>
            <a:pPr lvl="0"/>
            <a:r>
              <a:rPr lang="en-US" sz="1400" b="1" i="1" u="sng" dirty="0" smtClean="0">
                <a:solidFill>
                  <a:srgbClr val="FF0000"/>
                </a:solidFill>
              </a:rPr>
              <a:t>1.    </a:t>
            </a:r>
            <a:r>
              <a:rPr lang="ka-GE" sz="1400" b="1" i="1" u="sng" dirty="0" smtClean="0">
                <a:solidFill>
                  <a:srgbClr val="FF0000"/>
                </a:solidFill>
              </a:rPr>
              <a:t>სკ-ის სიჭარბე:</a:t>
            </a:r>
            <a:endParaRPr lang="en-US" sz="1400" b="1" i="1" dirty="0" smtClean="0">
              <a:solidFill>
                <a:srgbClr val="FF0000"/>
              </a:solidFill>
            </a:endParaRPr>
          </a:p>
          <a:p>
            <a:r>
              <a:rPr lang="ka-GE" sz="1400" dirty="0" smtClean="0"/>
              <a:t>                    	                                   </a:t>
            </a:r>
            <a:r>
              <a:rPr lang="en-US" sz="1400" dirty="0" smtClean="0"/>
              <a:t>                                                   </a:t>
            </a:r>
            <a:r>
              <a:rPr lang="ka-GE" sz="1400" dirty="0" smtClean="0"/>
              <a:t>  (7.1)</a:t>
            </a:r>
            <a:endParaRPr lang="en-US" sz="1400" dirty="0" smtClean="0"/>
          </a:p>
          <a:p>
            <a:r>
              <a:rPr lang="en-US" sz="1400" dirty="0" smtClean="0"/>
              <a:t>                      </a:t>
            </a:r>
          </a:p>
          <a:p>
            <a:endParaRPr lang="en-US" sz="1400" dirty="0" smtClean="0"/>
          </a:p>
          <a:p>
            <a:r>
              <a:rPr lang="ka-GE" sz="1200" dirty="0" smtClean="0"/>
              <a:t>სადაც </a:t>
            </a:r>
            <a:r>
              <a:rPr lang="ka-GE" sz="1200" i="1" dirty="0" smtClean="0"/>
              <a:t>ƒ</a:t>
            </a:r>
            <a:r>
              <a:rPr lang="ka-GE" sz="1200" baseline="-25000" dirty="0" smtClean="0"/>
              <a:t>სატ. </a:t>
            </a:r>
            <a:r>
              <a:rPr lang="ka-GE" sz="1200" dirty="0" smtClean="0"/>
              <a:t>– საინფორმაციო სიგნალის სატაქტო სიხშირეა  სახაზო კოდერის შესასვლელზე (ან სახაზო ტრაქტის  დეკოდერის გამოსასვლელზე);  </a:t>
            </a:r>
            <a:r>
              <a:rPr lang="ka-GE" sz="1200" i="1" cap="all" dirty="0" smtClean="0"/>
              <a:t>m</a:t>
            </a:r>
            <a:r>
              <a:rPr lang="ka-GE" sz="1200" dirty="0" smtClean="0"/>
              <a:t> – შესასვლელი სიგნალის დასაშვები დონეების რიცხვი; </a:t>
            </a:r>
            <a:r>
              <a:rPr lang="ka-GE" sz="1200" i="1" dirty="0" smtClean="0"/>
              <a:t>ƒ</a:t>
            </a:r>
            <a:r>
              <a:rPr lang="ka-GE" sz="1200" baseline="-25000" dirty="0" smtClean="0"/>
              <a:t>სატ. სიხშ.</a:t>
            </a:r>
            <a:r>
              <a:rPr lang="ka-GE" sz="1200" dirty="0" smtClean="0"/>
              <a:t> – საინფორმაციო სიგნალის სიხშირეა სახაზო ტრაქტის კოდერის გამოსასვლელზე (ან სახაზო ტრაქტის დეკოდერის შესასვლელზე) ე.ი. გადაცემის ტრაქტში; </a:t>
            </a:r>
            <a:r>
              <a:rPr lang="ka-GE" sz="1200" i="1" cap="all" dirty="0" smtClean="0"/>
              <a:t>n</a:t>
            </a:r>
            <a:r>
              <a:rPr lang="ka-GE" sz="1200" dirty="0" smtClean="0"/>
              <a:t> –გამოსასვლელი სიგნალის დასაშვები დონეების რიცხვია. </a:t>
            </a:r>
            <a:endParaRPr lang="en-US" sz="1200" dirty="0" smtClean="0"/>
          </a:p>
          <a:p>
            <a:r>
              <a:rPr lang="ka-GE" sz="1200" dirty="0" smtClean="0"/>
              <a:t>იმ შემთხვევაში, როცა გამოიყენება ორობითი  სიგნალის ბლოკურ ორდონიან  სიგნალად გარდაქმნა,   </a:t>
            </a:r>
            <a:r>
              <a:rPr lang="ka-GE" sz="1200" i="1" cap="all" dirty="0" smtClean="0"/>
              <a:t>n</a:t>
            </a:r>
            <a:r>
              <a:rPr lang="ka-GE" sz="1200" i="1" dirty="0" smtClean="0"/>
              <a:t>=</a:t>
            </a:r>
            <a:r>
              <a:rPr lang="ka-GE" sz="1200" i="1" cap="all" dirty="0" smtClean="0"/>
              <a:t>m</a:t>
            </a:r>
            <a:r>
              <a:rPr lang="ka-GE" sz="1200" i="1" dirty="0" smtClean="0"/>
              <a:t>=</a:t>
            </a:r>
            <a:r>
              <a:rPr lang="ka-GE" sz="1200" dirty="0" smtClean="0"/>
              <a:t>2 და   ბლოკური კოდის სიჭარბე ტოლია: </a:t>
            </a:r>
            <a:endParaRPr lang="en-US" sz="1200" dirty="0" smtClean="0"/>
          </a:p>
          <a:p>
            <a:r>
              <a:rPr lang="ka-GE" sz="1400" dirty="0" smtClean="0"/>
              <a:t>                                    .		                                    </a:t>
            </a:r>
            <a:r>
              <a:rPr lang="en-US" sz="1400" dirty="0" smtClean="0"/>
              <a:t>                             </a:t>
            </a:r>
            <a:r>
              <a:rPr lang="ka-GE" sz="1400" dirty="0" smtClean="0"/>
              <a:t> (7.2)</a:t>
            </a:r>
            <a:endParaRPr lang="en-US" sz="1400" dirty="0" smtClean="0"/>
          </a:p>
          <a:p>
            <a:endParaRPr lang="en-US" sz="1000" dirty="0" smtClean="0"/>
          </a:p>
          <a:p>
            <a:r>
              <a:rPr lang="ka-GE" sz="1000" dirty="0" smtClean="0"/>
              <a:t>აქ </a:t>
            </a:r>
            <a:r>
              <a:rPr lang="ka-GE" sz="1000" u="sng" dirty="0" smtClean="0"/>
              <a:t>კოდში შეტანილი სიჭარბე</a:t>
            </a:r>
            <a:r>
              <a:rPr lang="ka-GE" sz="1000" dirty="0" smtClean="0"/>
              <a:t> უზრუნველყოფს სკ-ის  მოცემულ თვისებას (შეცდომათა აღმოჩენის, გასწორების შესაძლებლობას და სხვა) </a:t>
            </a:r>
            <a:r>
              <a:rPr lang="ka-GE" sz="1000" u="sng" dirty="0" smtClean="0"/>
              <a:t>გაზრდილი  სატაქტო  სიხშირის ხარჯზე</a:t>
            </a:r>
            <a:r>
              <a:rPr lang="ka-GE" sz="1000" dirty="0" smtClean="0"/>
              <a:t> და საწყისი და სახაზო სიგნალების ბლოკების </a:t>
            </a:r>
            <a:r>
              <a:rPr lang="ka-GE" sz="1000" i="1" dirty="0" smtClean="0"/>
              <a:t>m </a:t>
            </a:r>
            <a:r>
              <a:rPr lang="ka-GE" sz="1000" dirty="0" smtClean="0"/>
              <a:t>და  </a:t>
            </a:r>
            <a:r>
              <a:rPr lang="ka-GE" sz="1000" i="1" dirty="0" smtClean="0"/>
              <a:t>n  </a:t>
            </a:r>
            <a:r>
              <a:rPr lang="ka-GE" sz="1000" dirty="0" smtClean="0"/>
              <a:t>მოცულობების დროს შესაბამისად: </a:t>
            </a:r>
            <a:endParaRPr lang="en-US" sz="1000" dirty="0" smtClean="0"/>
          </a:p>
          <a:p>
            <a:r>
              <a:rPr lang="ka-GE" sz="1400" dirty="0" smtClean="0"/>
              <a:t>                                 </a:t>
            </a:r>
            <a:r>
              <a:rPr lang="en-US" sz="1400" dirty="0" smtClean="0"/>
              <a:t>                               </a:t>
            </a:r>
            <a:r>
              <a:rPr lang="ka-GE" sz="1400" dirty="0" smtClean="0"/>
              <a:t>   </a:t>
            </a:r>
            <a:r>
              <a:rPr lang="ka-GE" sz="1400" i="1" dirty="0" smtClean="0"/>
              <a:t>ƒ</a:t>
            </a:r>
            <a:r>
              <a:rPr lang="ka-GE" sz="1400" i="1" baseline="-25000" dirty="0" smtClean="0"/>
              <a:t>Т.Л.</a:t>
            </a:r>
            <a:r>
              <a:rPr lang="ka-GE" sz="1400" i="1" dirty="0" smtClean="0"/>
              <a:t>=</a:t>
            </a:r>
            <a:r>
              <a:rPr lang="ru-RU" sz="1400" i="1" dirty="0" smtClean="0"/>
              <a:t> </a:t>
            </a:r>
            <a:r>
              <a:rPr lang="ka-GE" sz="1400" i="1" dirty="0" smtClean="0"/>
              <a:t> ƒ</a:t>
            </a:r>
            <a:r>
              <a:rPr lang="ka-GE" sz="1400" i="1" baseline="-25000" dirty="0" smtClean="0"/>
              <a:t>Т </a:t>
            </a:r>
            <a:r>
              <a:rPr lang="ka-GE" sz="1400" dirty="0" smtClean="0"/>
              <a:t>.</a:t>
            </a:r>
            <a:r>
              <a:rPr lang="ka-GE" sz="1400" i="1" dirty="0" smtClean="0"/>
              <a:t>                                          </a:t>
            </a:r>
            <a:r>
              <a:rPr lang="ka-GE" sz="1400" dirty="0" smtClean="0"/>
              <a:t>(7.3.) </a:t>
            </a:r>
            <a:endParaRPr lang="en-US" sz="1400" dirty="0" smtClean="0"/>
          </a:p>
          <a:p>
            <a:r>
              <a:rPr lang="ka-GE" sz="1400" dirty="0" smtClean="0"/>
              <a:t>სიმბოლოების მიხედვით კოდირებისას (არაბლოკური კოდები)  შესასვლელი დონეების სრული ნაკრების დროს:</a:t>
            </a:r>
            <a:endParaRPr lang="en-US" sz="1400" dirty="0" smtClean="0"/>
          </a:p>
          <a:p>
            <a:r>
              <a:rPr lang="ka-GE" sz="1400" i="1" dirty="0" smtClean="0"/>
              <a:t>                                </a:t>
            </a:r>
            <a:r>
              <a:rPr lang="en-US" sz="1400" i="1" dirty="0" smtClean="0"/>
              <a:t>                                  </a:t>
            </a:r>
            <a:r>
              <a:rPr lang="ka-GE" sz="1400" i="1" dirty="0" smtClean="0"/>
              <a:t> ƒ</a:t>
            </a:r>
            <a:r>
              <a:rPr lang="ka-GE" sz="1400" i="1" baseline="-25000" dirty="0" smtClean="0"/>
              <a:t>Т.Л.</a:t>
            </a:r>
            <a:r>
              <a:rPr lang="ka-GE" sz="1400" i="1" dirty="0" smtClean="0"/>
              <a:t>=</a:t>
            </a:r>
            <a:r>
              <a:rPr lang="ru-RU" sz="1400" i="1" dirty="0" smtClean="0"/>
              <a:t> </a:t>
            </a:r>
            <a:r>
              <a:rPr lang="ka-GE" sz="1400" i="1" dirty="0" smtClean="0"/>
              <a:t> ƒ</a:t>
            </a:r>
            <a:r>
              <a:rPr lang="ka-GE" sz="1400" i="1" baseline="-25000" dirty="0" smtClean="0"/>
              <a:t>Т</a:t>
            </a:r>
            <a:r>
              <a:rPr lang="ka-GE" sz="1400" dirty="0" smtClean="0"/>
              <a:t> .</a:t>
            </a:r>
            <a:r>
              <a:rPr lang="ka-GE" sz="1400" i="1" dirty="0" smtClean="0"/>
              <a:t>                                        </a:t>
            </a:r>
            <a:r>
              <a:rPr lang="ru-RU" sz="1400" dirty="0" smtClean="0"/>
              <a:t>(</a:t>
            </a:r>
            <a:r>
              <a:rPr lang="ka-GE" sz="1400" dirty="0" smtClean="0"/>
              <a:t>7</a:t>
            </a:r>
            <a:r>
              <a:rPr lang="ru-RU" sz="1400" dirty="0" smtClean="0"/>
              <a:t>.</a:t>
            </a:r>
            <a:r>
              <a:rPr lang="ka-GE" sz="1400" dirty="0" smtClean="0"/>
              <a:t>4</a:t>
            </a:r>
            <a:r>
              <a:rPr lang="ru-RU" sz="1400" dirty="0" smtClean="0"/>
              <a:t>.) </a:t>
            </a:r>
            <a:endParaRPr lang="en-US" sz="1400" dirty="0" smtClean="0"/>
          </a:p>
          <a:p>
            <a:r>
              <a:rPr lang="ka-GE" sz="1400" dirty="0" smtClean="0"/>
              <a:t>საკმაოდ დიდი  </a:t>
            </a:r>
            <a:r>
              <a:rPr lang="en-US" sz="1400" i="1" cap="all" dirty="0" smtClean="0"/>
              <a:t>m</a:t>
            </a:r>
            <a:r>
              <a:rPr lang="ka-GE" sz="1400" i="1" cap="all" dirty="0" smtClean="0"/>
              <a:t>-ის და </a:t>
            </a:r>
            <a:r>
              <a:rPr lang="ru-RU" sz="1400" dirty="0" smtClean="0"/>
              <a:t>  (</a:t>
            </a:r>
            <a:r>
              <a:rPr lang="en-US" sz="1400" i="1" cap="all" dirty="0" smtClean="0"/>
              <a:t>n </a:t>
            </a:r>
            <a:r>
              <a:rPr lang="ru-RU" sz="1400" dirty="0" smtClean="0"/>
              <a:t>–</a:t>
            </a:r>
            <a:r>
              <a:rPr lang="ru-RU" sz="1400" i="1" dirty="0" smtClean="0"/>
              <a:t> </a:t>
            </a:r>
            <a:r>
              <a:rPr lang="en-US" sz="1400" i="1" cap="all" dirty="0" smtClean="0"/>
              <a:t>m</a:t>
            </a:r>
            <a:r>
              <a:rPr lang="ru-RU" sz="1400" i="1" dirty="0" smtClean="0"/>
              <a:t>)</a:t>
            </a:r>
            <a:r>
              <a:rPr lang="ru-RU" sz="1400" dirty="0" smtClean="0"/>
              <a:t> </a:t>
            </a:r>
            <a:r>
              <a:rPr lang="ka-GE" sz="1400" dirty="0" smtClean="0"/>
              <a:t>გამოსახულების მნიშვნელოვანი სხვაობის შემთხვევაში  ეს ზრდა შეიძლება ჩაითვალოს უმნიშვნელოდ</a:t>
            </a:r>
            <a:r>
              <a:rPr lang="ru-RU" sz="1400" dirty="0" smtClean="0"/>
              <a:t>. </a:t>
            </a:r>
            <a:endParaRPr lang="en-US" sz="1400" dirty="0" smtClean="0"/>
          </a:p>
          <a:p>
            <a:endParaRPr lang="en-US" sz="14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31" name="Object 7"/>
          <p:cNvGraphicFramePr>
            <a:graphicFrameLocks noChangeAspect="1"/>
          </p:cNvGraphicFramePr>
          <p:nvPr/>
        </p:nvGraphicFramePr>
        <p:xfrm>
          <a:off x="2667000" y="1905000"/>
          <a:ext cx="2362200" cy="485775"/>
        </p:xfrm>
        <a:graphic>
          <a:graphicData uri="http://schemas.openxmlformats.org/presentationml/2006/ole">
            <p:oleObj spid="_x0000_s1031" name="Equation" r:id="rId3" imgW="2108200" imgH="495300" progId="Equation.DSMT4">
              <p:embed/>
            </p:oleObj>
          </a:graphicData>
        </a:graphic>
      </p:graphicFrame>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33" name="Object 9"/>
          <p:cNvGraphicFramePr>
            <a:graphicFrameLocks noChangeAspect="1"/>
          </p:cNvGraphicFramePr>
          <p:nvPr/>
        </p:nvGraphicFramePr>
        <p:xfrm>
          <a:off x="3429000" y="3657600"/>
          <a:ext cx="1056341" cy="533400"/>
        </p:xfrm>
        <a:graphic>
          <a:graphicData uri="http://schemas.openxmlformats.org/presentationml/2006/ole">
            <p:oleObj spid="_x0000_s1033" name="Equation" r:id="rId4" imgW="964781" imgH="495085" progId="Equation.DSMT4">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2084</Words>
  <Application>Microsoft Office PowerPoint</Application>
  <PresentationFormat>On-screen Show (4:3)</PresentationFormat>
  <Paragraphs>187</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Equation</vt:lpstr>
      <vt:lpstr>თავი 7.გადაცემის ციფრული ბოჭკოვან-ოპტიკური სისტემების (გცბოს) სახაზო სიგნალები (კოდები)  </vt:lpstr>
      <vt:lpstr>წყაროს კოდირების და სახაზო კოდირების მიზნები:</vt:lpstr>
      <vt:lpstr>სახაზო  კოდირების კვლევისა და ანალიზის მეთოდები</vt:lpstr>
      <vt:lpstr>კითხვები  და ტესტები  1  (1-5) </vt:lpstr>
      <vt:lpstr>7.2. ძირითადი მოთხოვნები გცბოს-ის სახაზო კოდების მიმართ  I </vt:lpstr>
      <vt:lpstr>II</vt:lpstr>
      <vt:lpstr>III</vt:lpstr>
      <vt:lpstr>კითხვები და ტესტები  2  (6-10) </vt:lpstr>
      <vt:lpstr>7.3. სახაზო სიგნალების ძირითადი პარამეტრები  1 რომლებიც   ახასიათებენ სახაზო სიგნალებს, რომელთა საფუძველზე შეიძლება განვახორციელოთ მათი არჩევა და შედარება</vt:lpstr>
      <vt:lpstr>სახაზო სიგნალების ძირითადი პარამეტრები  2</vt:lpstr>
      <vt:lpstr>სახაზო სიგნალების ძირითადი პარამეტრები 3</vt:lpstr>
      <vt:lpstr>სახაზო სიგნალების ძირითადი პარამეტრები 4 </vt:lpstr>
      <vt:lpstr>სახაზო სიგნალების ძირითადი პარამეტრები  5</vt:lpstr>
      <vt:lpstr>სახაზო სიგნალების ძირითადი პარამეტრები 6</vt:lpstr>
      <vt:lpstr>სახაზო სიგნალების ძირითადი პარამეტრები  7</vt:lpstr>
      <vt:lpstr>სახაზო სიგნალების ძირითადი პარამეტრები  8</vt:lpstr>
      <vt:lpstr>სახაზო სიგნალების ძირითადი პარამეტრები  9</vt:lpstr>
      <vt:lpstr>სახაზო სიგნალების ძირითადი პარამეტრები  10</vt:lpstr>
      <vt:lpstr>7.4. გცბოს-ის სახაზო კოდების კლასიფიკაცია </vt:lpstr>
      <vt:lpstr>ნახ. 7.5. სკ-ის ფორმირების ალგორითმები:  ა - ВI-L;  ბ - ДВI;  გ - BI-M;  დ - BI-S;  ე - მილერის;  ვ - CMI;  ზ -რადევ-სტოიანოვის     </vt:lpstr>
      <vt:lpstr> 7.4. სახაზო კოდების ფორმირების ალგორითმები 7.4.1.კოდები სიჭარბის გარეშე და 1В2В კლასის სახაზო კოდები</vt:lpstr>
      <vt:lpstr> ნახ.7.4. 1В2В კლასის სიჭარბის გარეშე სახაზო კოდიების ფორმირების დიაგრამები  ა– NRZ-L; ბ – NRZ-S; გ – NRZ-M; დ– RZ-50; ე – RZ-25; ვ – BI-L; ზ – DBI; თ – BI-M; ი – BI-S; კ – ЕР-1; ლ – ЕР-2; მ – მილერის; ნ – СМI; ო) – რადევ -სტოიანოვის    </vt:lpstr>
      <vt:lpstr>7.4.2. mBnB კლასის სახაზო კოდები </vt:lpstr>
      <vt:lpstr>მაგალითები 1,2</vt:lpstr>
      <vt:lpstr>მაგალითი 3</vt:lpstr>
      <vt:lpstr>მაგალითები   4,5</vt:lpstr>
      <vt:lpstr>მაგალითი 6 </vt:lpstr>
      <vt:lpstr>ნახ. 7.6. შეცდომათა აღმოჩენა მიმდინარე ციფული ჯამით აბსოლუტურულ ბიიმპულსურ BI-L სახაზო კოდში</vt:lpstr>
      <vt:lpstr>ნახ. 7.7. შეცდომათა აღმოჩენა 3В4В სკ-ში მცჯ-ის გადმეტებით</vt:lpstr>
      <vt:lpstr>7.4.3. სახაზო კოდები ჩანართებით (დამატების შეყვანით)  ნახ. 7.8. mВIС (m=5)  სკ-ის სიმბოლოების მიმდევრობა  </vt:lpstr>
      <vt:lpstr>ნახ. 7.9.  mВIС სკ-ის ფორმირების კოდერის (ა) და დეკოდერის  (ბ) სქემები</vt:lpstr>
      <vt:lpstr>კითხვები და ტესტები   1,2    (1-10)</vt:lpstr>
      <vt:lpstr>კითხვები და ტესტები 3  (1-14)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თავი 7.გადაცემის ციფრული ბოჭკოვან-ოპტიკური სისტემების (გცბოს) სახაზო სიგნალები (კოდები)  </dc:title>
  <dc:creator/>
  <cp:lastModifiedBy>user</cp:lastModifiedBy>
  <cp:revision>34</cp:revision>
  <dcterms:created xsi:type="dcterms:W3CDTF">2006-08-16T00:00:00Z</dcterms:created>
  <dcterms:modified xsi:type="dcterms:W3CDTF">2013-04-10T10:42:48Z</dcterms:modified>
</cp:coreProperties>
</file>