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0" r:id="rId36"/>
    <p:sldId id="292" r:id="rId37"/>
    <p:sldId id="295" r:id="rId38"/>
    <p:sldId id="296" r:id="rId39"/>
    <p:sldId id="293" r:id="rId40"/>
    <p:sldId id="294" r:id="rId41"/>
    <p:sldId id="291" r:id="rId42"/>
    <p:sldId id="289" r:id="rId43"/>
    <p:sldId id="297" r:id="rId44"/>
    <p:sldId id="298" r:id="rId45"/>
    <p:sldId id="299" r:id="rId46"/>
    <p:sldId id="300" r:id="rId47"/>
    <p:sldId id="30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0" d="100"/>
          <a:sy n="70" d="100"/>
        </p:scale>
        <p:origin x="-130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citforum.ru/nets/hard/jitter/jitter_hist2.gif"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3.wmf"/></Relationships>
</file>

<file path=ppt/slides/_rels/slide26.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5.wmf"/><Relationship Id="rId5" Type="http://schemas.openxmlformats.org/officeDocument/2006/relationships/oleObject" Target="../embeddings/oleObject5.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43.jpeg"/><Relationship Id="rId4" Type="http://schemas.openxmlformats.org/officeDocument/2006/relationships/image" Target="../media/image41.wmf"/></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6.wmf"/><Relationship Id="rId5" Type="http://schemas.openxmlformats.org/officeDocument/2006/relationships/oleObject" Target="../embeddings/oleObject11.bin"/><Relationship Id="rId4" Type="http://schemas.openxmlformats.org/officeDocument/2006/relationships/image" Target="../media/image45.wmf"/></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9.wmf"/><Relationship Id="rId5" Type="http://schemas.openxmlformats.org/officeDocument/2006/relationships/oleObject" Target="../embeddings/oleObject13.bin"/><Relationship Id="rId4" Type="http://schemas.openxmlformats.org/officeDocument/2006/relationships/image" Target="../media/image48.wmf"/></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5.wmf"/><Relationship Id="rId5" Type="http://schemas.openxmlformats.org/officeDocument/2006/relationships/oleObject" Target="../embeddings/oleObject16.bin"/><Relationship Id="rId4" Type="http://schemas.openxmlformats.org/officeDocument/2006/relationships/image" Target="../media/image54.wm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ka-GE" sz="2000" b="1" dirty="0" smtClean="0"/>
              <a:t/>
            </a:r>
            <a:br>
              <a:rPr lang="ka-GE" sz="2000" b="1" dirty="0" smtClean="0"/>
            </a:br>
            <a:r>
              <a:rPr lang="ka-GE" sz="1600" b="1" dirty="0" smtClean="0"/>
              <a:t>12.1</a:t>
            </a:r>
            <a:r>
              <a:rPr lang="ka-GE" sz="1600" b="1" dirty="0" smtClean="0"/>
              <a:t>. ჯიტერის გამომწვევი მიზეზები</a:t>
            </a:r>
            <a:br>
              <a:rPr lang="ka-GE" sz="1600" b="1" dirty="0" smtClean="0"/>
            </a:br>
            <a:r>
              <a:rPr lang="ka-GE" sz="1600" dirty="0" smtClean="0"/>
              <a:t> ნახ.12.1. ა)</a:t>
            </a:r>
            <a:r>
              <a:rPr lang="ka-GE" sz="1600" b="1" dirty="0" smtClean="0"/>
              <a:t> </a:t>
            </a:r>
            <a:r>
              <a:rPr lang="ka-GE" sz="1600" dirty="0" smtClean="0"/>
              <a:t>ჯიტერი, ხმაური და სიგნალის მთლიანობის დარღვევა</a:t>
            </a:r>
            <a:r>
              <a:rPr lang="en-US" sz="1600" dirty="0" smtClean="0"/>
              <a:t/>
            </a:r>
            <a:br>
              <a:rPr lang="en-US" sz="1600" dirty="0" smtClean="0"/>
            </a:br>
            <a:r>
              <a:rPr lang="en-US" sz="1600" dirty="0" smtClean="0"/>
              <a:t>                           </a:t>
            </a:r>
            <a:r>
              <a:rPr lang="ka-GE" sz="1600" dirty="0" smtClean="0"/>
              <a:t>გადაცემის ციფრულ სისტემებში.  ციფრული სიგნალის </a:t>
            </a:r>
            <a:r>
              <a:rPr lang="en-US" sz="1600" dirty="0" smtClean="0"/>
              <a:t/>
            </a:r>
            <a:br>
              <a:rPr lang="en-US" sz="1600" dirty="0" smtClean="0"/>
            </a:br>
            <a:r>
              <a:rPr lang="en-US" sz="1600" dirty="0" smtClean="0"/>
              <a:t>                           </a:t>
            </a:r>
            <a:r>
              <a:rPr lang="ka-GE" sz="1600" dirty="0" smtClean="0"/>
              <a:t>იდეალური მდგომარეობიდან გადახრის მიზეზები</a:t>
            </a:r>
            <a:r>
              <a:rPr lang="ka-GE" sz="1200" dirty="0" smtClean="0"/>
              <a:t>; </a:t>
            </a:r>
            <a:r>
              <a:rPr lang="en-US" sz="1200" dirty="0" smtClean="0"/>
              <a:t/>
            </a:r>
            <a:br>
              <a:rPr lang="en-US" sz="1200" dirty="0" smtClean="0"/>
            </a:br>
            <a:r>
              <a:rPr lang="en-US" sz="1300" dirty="0" smtClean="0"/>
              <a:t/>
            </a:r>
            <a:br>
              <a:rPr lang="en-US" sz="1300" dirty="0" smtClean="0"/>
            </a:br>
            <a:endParaRPr lang="en-US" sz="1300" dirty="0"/>
          </a:p>
        </p:txBody>
      </p:sp>
      <p:pic>
        <p:nvPicPr>
          <p:cNvPr id="4" name="Content Placeholder 3" descr="statia1-bloksqema1.JPG"/>
          <p:cNvPicPr>
            <a:picLocks noGrp="1"/>
          </p:cNvPicPr>
          <p:nvPr>
            <p:ph idx="1"/>
          </p:nvPr>
        </p:nvPicPr>
        <p:blipFill>
          <a:blip r:embed="rId2"/>
          <a:srcRect/>
          <a:stretch>
            <a:fillRect/>
          </a:stretch>
        </p:blipFill>
        <p:spPr bwMode="auto">
          <a:xfrm>
            <a:off x="1066800" y="2209800"/>
            <a:ext cx="6781799" cy="39163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600" b="1" dirty="0" smtClean="0"/>
              <a:t>12.3. ჯიტერის კლასიფიკაცია</a:t>
            </a:r>
            <a:r>
              <a:rPr lang="en-US" sz="1600" dirty="0" smtClean="0"/>
              <a:t/>
            </a:r>
            <a:br>
              <a:rPr lang="en-US" sz="1600" dirty="0" smtClean="0"/>
            </a:br>
            <a:endParaRPr lang="en-US" sz="1600" dirty="0"/>
          </a:p>
        </p:txBody>
      </p:sp>
      <p:pic>
        <p:nvPicPr>
          <p:cNvPr id="4" name="Content Placeholder 3" descr="jiteris saxeebi.JPG"/>
          <p:cNvPicPr>
            <a:picLocks noGrp="1"/>
          </p:cNvPicPr>
          <p:nvPr>
            <p:ph idx="1"/>
          </p:nvPr>
        </p:nvPicPr>
        <p:blipFill>
          <a:blip r:embed="rId2"/>
          <a:srcRect/>
          <a:stretch>
            <a:fillRect/>
          </a:stretch>
        </p:blipFill>
        <p:spPr bwMode="auto">
          <a:xfrm>
            <a:off x="1738284" y="1600200"/>
            <a:ext cx="5667432" cy="45259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1200" dirty="0" smtClean="0"/>
              <a:t/>
            </a:r>
            <a:br>
              <a:rPr lang="ka-GE" sz="1200" dirty="0" smtClean="0"/>
            </a:br>
            <a:r>
              <a:rPr lang="ka-GE" sz="1200" dirty="0" smtClean="0"/>
              <a:t/>
            </a:r>
            <a:br>
              <a:rPr lang="ka-GE" sz="1200" dirty="0" smtClean="0"/>
            </a:br>
            <a:r>
              <a:rPr lang="ka-GE" sz="1200" dirty="0" smtClean="0"/>
              <a:t/>
            </a:r>
            <a:br>
              <a:rPr lang="ka-GE" sz="1200" dirty="0" smtClean="0"/>
            </a:br>
            <a:r>
              <a:rPr lang="ka-GE" sz="1200" dirty="0" smtClean="0"/>
              <a:t/>
            </a:r>
            <a:br>
              <a:rPr lang="ka-GE" sz="1200" dirty="0" smtClean="0"/>
            </a:br>
            <a:r>
              <a:rPr lang="ka-GE" sz="1600" b="1" dirty="0" smtClean="0"/>
              <a:t>ჯიტერის მაგალითები</a:t>
            </a:r>
            <a:r>
              <a:rPr lang="ka-GE" sz="1200" dirty="0" smtClean="0"/>
              <a:t/>
            </a:r>
            <a:br>
              <a:rPr lang="ka-GE" sz="1200" dirty="0" smtClean="0"/>
            </a:br>
            <a:r>
              <a:rPr lang="ka-GE" sz="1200" dirty="0" smtClean="0"/>
              <a:t> ნახ12.12.  სიმბოლოთშორისი დამახინჯების მარტივი მაგალითი</a:t>
            </a:r>
            <a:br>
              <a:rPr lang="ka-GE" sz="1200" dirty="0" smtClean="0"/>
            </a:br>
            <a:r>
              <a:rPr lang="ka-GE" sz="1200" dirty="0" smtClean="0"/>
              <a:t> ნახ.12.13.  სინქრონიზაციის იმპულსების ჯიტერი. ჯიტერი შედგება </a:t>
            </a:r>
            <a:r>
              <a:rPr lang="en-US" sz="1200" dirty="0" smtClean="0"/>
              <a:t/>
            </a:r>
            <a:br>
              <a:rPr lang="en-US" sz="1200" dirty="0" smtClean="0"/>
            </a:br>
            <a:r>
              <a:rPr lang="en-US" sz="1200" dirty="0" smtClean="0"/>
              <a:t>                              </a:t>
            </a:r>
            <a:r>
              <a:rPr lang="ka-GE" sz="1200" dirty="0" smtClean="0"/>
              <a:t>შემთხვევითი გადახრებისაგან, ან გადახრებისგან, რომელთაც </a:t>
            </a:r>
            <a:r>
              <a:rPr lang="en-US" sz="1200" dirty="0" smtClean="0"/>
              <a:t/>
            </a:r>
            <a:br>
              <a:rPr lang="en-US" sz="1200" dirty="0" smtClean="0"/>
            </a:br>
            <a:r>
              <a:rPr lang="en-US" sz="1200" dirty="0" smtClean="0"/>
              <a:t>                              </a:t>
            </a:r>
            <a:r>
              <a:rPr lang="ka-GE" sz="1200" dirty="0" smtClean="0"/>
              <a:t>გააჩნიათ პერიოდული მდგენელი</a:t>
            </a:r>
            <a:br>
              <a:rPr lang="ka-GE" sz="1200" dirty="0" smtClean="0"/>
            </a:br>
            <a:r>
              <a:rPr lang="ka-GE" sz="1100" dirty="0" smtClean="0"/>
              <a:t> ნახ.12.14.  პერიოდული ჯიტერის ილუსტრაცია</a:t>
            </a:r>
            <a:r>
              <a:rPr lang="en-US" sz="1100" dirty="0" smtClean="0"/>
              <a:t/>
            </a:r>
            <a:br>
              <a:rPr lang="en-US" sz="1100" dirty="0" smtClean="0"/>
            </a:br>
            <a:r>
              <a:rPr lang="en-US" sz="1200" dirty="0" smtClean="0"/>
              <a:t/>
            </a:r>
            <a:br>
              <a:rPr lang="en-US" sz="1200" dirty="0" smtClean="0"/>
            </a:br>
            <a:r>
              <a:rPr lang="en-US" sz="1200" dirty="0" smtClean="0"/>
              <a:t/>
            </a:r>
            <a:br>
              <a:rPr lang="en-US" sz="1200" dirty="0" smtClean="0"/>
            </a:br>
            <a:r>
              <a:rPr lang="ka-GE" sz="1200" dirty="0" smtClean="0"/>
              <a:t/>
            </a:r>
            <a:br>
              <a:rPr lang="ka-GE" sz="1200" dirty="0" smtClean="0"/>
            </a:br>
            <a:endParaRPr lang="en-US" sz="1200" dirty="0"/>
          </a:p>
        </p:txBody>
      </p:sp>
      <p:pic>
        <p:nvPicPr>
          <p:cNvPr id="4" name="Content Placeholder 3" descr="nax_14.JPG"/>
          <p:cNvPicPr>
            <a:picLocks noGrp="1"/>
          </p:cNvPicPr>
          <p:nvPr>
            <p:ph idx="1"/>
          </p:nvPr>
        </p:nvPicPr>
        <p:blipFill>
          <a:blip r:embed="rId2"/>
          <a:srcRect/>
          <a:stretch>
            <a:fillRect/>
          </a:stretch>
        </p:blipFill>
        <p:spPr bwMode="auto">
          <a:xfrm>
            <a:off x="685800" y="1752601"/>
            <a:ext cx="2590800" cy="1447799"/>
          </a:xfrm>
          <a:prstGeom prst="rect">
            <a:avLst/>
          </a:prstGeom>
          <a:noFill/>
          <a:ln w="9525">
            <a:noFill/>
            <a:miter lim="800000"/>
            <a:headEnd/>
            <a:tailEnd/>
          </a:ln>
        </p:spPr>
      </p:pic>
      <p:pic>
        <p:nvPicPr>
          <p:cNvPr id="5" name="Picture 4" descr="statia1-nax5.jpg"/>
          <p:cNvPicPr/>
          <p:nvPr/>
        </p:nvPicPr>
        <p:blipFill>
          <a:blip r:embed="rId3"/>
          <a:srcRect/>
          <a:stretch>
            <a:fillRect/>
          </a:stretch>
        </p:blipFill>
        <p:spPr bwMode="auto">
          <a:xfrm>
            <a:off x="3810000" y="1752600"/>
            <a:ext cx="3048000" cy="1600200"/>
          </a:xfrm>
          <a:prstGeom prst="rect">
            <a:avLst/>
          </a:prstGeom>
          <a:noFill/>
          <a:ln w="9525">
            <a:noFill/>
            <a:miter lim="800000"/>
            <a:headEnd/>
            <a:tailEnd/>
          </a:ln>
        </p:spPr>
      </p:pic>
      <p:pic>
        <p:nvPicPr>
          <p:cNvPr id="6" name="Picture 5" descr="nax_03.JPG"/>
          <p:cNvPicPr/>
          <p:nvPr/>
        </p:nvPicPr>
        <p:blipFill>
          <a:blip r:embed="rId4"/>
          <a:srcRect/>
          <a:stretch>
            <a:fillRect/>
          </a:stretch>
        </p:blipFill>
        <p:spPr bwMode="auto">
          <a:xfrm>
            <a:off x="2667000" y="3733800"/>
            <a:ext cx="3657599" cy="1905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600" dirty="0" smtClean="0"/>
              <a:t>ნახ.12.15.  ჯიტერის სტრუქტურა</a:t>
            </a:r>
            <a:r>
              <a:rPr lang="en-US" sz="1600" dirty="0" smtClean="0"/>
              <a:t> (</a:t>
            </a:r>
            <a:r>
              <a:rPr lang="en-US" sz="1600" dirty="0" err="1" smtClean="0"/>
              <a:t>დაშლის</a:t>
            </a:r>
            <a:r>
              <a:rPr lang="en-US" sz="1600" dirty="0" smtClean="0"/>
              <a:t> </a:t>
            </a:r>
            <a:r>
              <a:rPr lang="en-US" sz="1600" dirty="0" err="1" smtClean="0"/>
              <a:t>ხე</a:t>
            </a:r>
            <a:r>
              <a:rPr lang="en-US" sz="1600" dirty="0" smtClean="0"/>
              <a:t>)</a:t>
            </a:r>
            <a:endParaRPr lang="en-US" sz="1600" dirty="0"/>
          </a:p>
        </p:txBody>
      </p:sp>
      <p:pic>
        <p:nvPicPr>
          <p:cNvPr id="4" name="Content Placeholder 3" descr="nax_11.JPG"/>
          <p:cNvPicPr>
            <a:picLocks noGrp="1"/>
          </p:cNvPicPr>
          <p:nvPr>
            <p:ph idx="1"/>
          </p:nvPr>
        </p:nvPicPr>
        <p:blipFill>
          <a:blip r:embed="rId2"/>
          <a:srcRect/>
          <a:stretch>
            <a:fillRect/>
          </a:stretch>
        </p:blipFill>
        <p:spPr bwMode="auto">
          <a:xfrm>
            <a:off x="914400" y="2275681"/>
            <a:ext cx="7315200" cy="3175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400" dirty="0" smtClean="0"/>
              <a:t>ცხრ.12.2</a:t>
            </a:r>
            <a:r>
              <a:rPr lang="en-US" sz="1400" dirty="0" smtClean="0"/>
              <a:t>-</a:t>
            </a:r>
            <a:r>
              <a:rPr lang="ka-GE" sz="1400" dirty="0" smtClean="0"/>
              <a:t>ში შეჯამების სახით მოყვანილია ჯიტერის მახასიათებლები.</a:t>
            </a:r>
            <a:endParaRPr lang="en-US" sz="1400" dirty="0"/>
          </a:p>
        </p:txBody>
      </p:sp>
      <p:graphicFrame>
        <p:nvGraphicFramePr>
          <p:cNvPr id="7" name="Content Placeholder 6"/>
          <p:cNvGraphicFramePr>
            <a:graphicFrameLocks noGrp="1"/>
          </p:cNvGraphicFramePr>
          <p:nvPr>
            <p:ph idx="1"/>
          </p:nvPr>
        </p:nvGraphicFramePr>
        <p:xfrm>
          <a:off x="1219200" y="1868265"/>
          <a:ext cx="6400800" cy="3785616"/>
        </p:xfrm>
        <a:graphic>
          <a:graphicData uri="http://schemas.openxmlformats.org/drawingml/2006/table">
            <a:tbl>
              <a:tblPr/>
              <a:tblGrid>
                <a:gridCol w="1331230"/>
                <a:gridCol w="655494"/>
                <a:gridCol w="993362"/>
                <a:gridCol w="1103130"/>
                <a:gridCol w="993362"/>
                <a:gridCol w="1324222"/>
              </a:tblGrid>
              <a:tr h="0">
                <a:tc>
                  <a:txBody>
                    <a:bodyPr/>
                    <a:lstStyle/>
                    <a:p>
                      <a:pPr marL="0" marR="0" algn="ctr">
                        <a:lnSpc>
                          <a:spcPct val="115000"/>
                        </a:lnSpc>
                        <a:spcBef>
                          <a:spcPts val="0"/>
                        </a:spcBef>
                        <a:spcAft>
                          <a:spcPts val="0"/>
                        </a:spcAft>
                        <a:tabLst>
                          <a:tab pos="457200" algn="l"/>
                        </a:tabLst>
                      </a:pPr>
                      <a:r>
                        <a:rPr lang="ka-GE" sz="800" b="1">
                          <a:solidFill>
                            <a:srgbClr val="000000"/>
                          </a:solidFill>
                          <a:latin typeface="Sylfaen"/>
                          <a:ea typeface="Times New Roman"/>
                        </a:rPr>
                        <a:t>ჯიტერის</a:t>
                      </a:r>
                      <a:endParaRPr lang="en-US" sz="1200">
                        <a:latin typeface="Times New Roman"/>
                        <a:ea typeface="Times New Roman"/>
                      </a:endParaRPr>
                    </a:p>
                    <a:p>
                      <a:pPr marL="0" marR="0" algn="ctr">
                        <a:lnSpc>
                          <a:spcPct val="115000"/>
                        </a:lnSpc>
                        <a:spcBef>
                          <a:spcPts val="0"/>
                        </a:spcBef>
                        <a:spcAft>
                          <a:spcPts val="0"/>
                        </a:spcAft>
                        <a:tabLst>
                          <a:tab pos="457200" algn="l"/>
                        </a:tabLst>
                      </a:pPr>
                      <a:r>
                        <a:rPr lang="ka-GE" sz="800" b="1">
                          <a:solidFill>
                            <a:srgbClr val="000000"/>
                          </a:solidFill>
                          <a:latin typeface="Sylfaen"/>
                          <a:ea typeface="Times New Roman"/>
                        </a:rPr>
                        <a:t>სახეები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b="1">
                          <a:solidFill>
                            <a:srgbClr val="000000"/>
                          </a:solidFill>
                          <a:latin typeface="Sylfaen"/>
                          <a:ea typeface="Times New Roman"/>
                        </a:rPr>
                        <a:t>აბრევია-ტურა</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b="1">
                          <a:solidFill>
                            <a:srgbClr val="000000"/>
                          </a:solidFill>
                          <a:latin typeface="Sylfaen"/>
                          <a:ea typeface="Times New Roman"/>
                        </a:rPr>
                        <a:t>შეზღუდული/</a:t>
                      </a:r>
                      <a:endParaRPr lang="en-US" sz="1200">
                        <a:latin typeface="Times New Roman"/>
                        <a:ea typeface="Times New Roman"/>
                      </a:endParaRPr>
                    </a:p>
                    <a:p>
                      <a:pPr marL="0" marR="0" algn="ctr">
                        <a:lnSpc>
                          <a:spcPct val="115000"/>
                        </a:lnSpc>
                        <a:spcBef>
                          <a:spcPts val="0"/>
                        </a:spcBef>
                        <a:spcAft>
                          <a:spcPts val="0"/>
                        </a:spcAft>
                        <a:tabLst>
                          <a:tab pos="457200" algn="l"/>
                        </a:tabLst>
                      </a:pPr>
                      <a:r>
                        <a:rPr lang="ka-GE" sz="800" b="1">
                          <a:solidFill>
                            <a:srgbClr val="000000"/>
                          </a:solidFill>
                          <a:latin typeface="Sylfaen"/>
                          <a:ea typeface="Times New Roman"/>
                        </a:rPr>
                        <a:t>შეუზღუდავი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b="1">
                          <a:solidFill>
                            <a:srgbClr val="000000"/>
                          </a:solidFill>
                          <a:latin typeface="Sylfaen"/>
                          <a:ea typeface="Times New Roman"/>
                        </a:rPr>
                        <a:t>კორელირებუ-ლი/ არაკო-რელირებული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b="1">
                          <a:solidFill>
                            <a:srgbClr val="000000"/>
                          </a:solidFill>
                          <a:latin typeface="Sylfaen"/>
                          <a:ea typeface="Times New Roman"/>
                        </a:rPr>
                        <a:t>პერიოდული/</a:t>
                      </a:r>
                      <a:endParaRPr lang="en-US" sz="1200">
                        <a:latin typeface="Times New Roman"/>
                        <a:ea typeface="Times New Roman"/>
                      </a:endParaRPr>
                    </a:p>
                    <a:p>
                      <a:pPr marL="0" marR="0" algn="ctr">
                        <a:lnSpc>
                          <a:spcPct val="115000"/>
                        </a:lnSpc>
                        <a:spcBef>
                          <a:spcPts val="0"/>
                        </a:spcBef>
                        <a:spcAft>
                          <a:spcPts val="0"/>
                        </a:spcAft>
                        <a:tabLst>
                          <a:tab pos="457200" algn="l"/>
                        </a:tabLst>
                      </a:pPr>
                      <a:r>
                        <a:rPr lang="ka-GE" sz="800" b="1">
                          <a:solidFill>
                            <a:srgbClr val="000000"/>
                          </a:solidFill>
                          <a:latin typeface="Sylfaen"/>
                          <a:ea typeface="Times New Roman"/>
                        </a:rPr>
                        <a:t>აპერიოდული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b="1">
                          <a:solidFill>
                            <a:srgbClr val="000000"/>
                          </a:solidFill>
                          <a:latin typeface="Sylfaen"/>
                          <a:ea typeface="Times New Roman"/>
                        </a:rPr>
                        <a:t>მაგალითები,</a:t>
                      </a:r>
                      <a:endParaRPr lang="en-US" sz="1200">
                        <a:latin typeface="Times New Roman"/>
                        <a:ea typeface="Times New Roman"/>
                      </a:endParaRPr>
                    </a:p>
                    <a:p>
                      <a:pPr marL="0" marR="0" algn="ctr">
                        <a:lnSpc>
                          <a:spcPct val="115000"/>
                        </a:lnSpc>
                        <a:spcBef>
                          <a:spcPts val="0"/>
                        </a:spcBef>
                        <a:spcAft>
                          <a:spcPts val="0"/>
                        </a:spcAft>
                        <a:tabLst>
                          <a:tab pos="457200" algn="l"/>
                        </a:tabLst>
                      </a:pPr>
                      <a:r>
                        <a:rPr lang="ka-GE" sz="800" b="1">
                          <a:solidFill>
                            <a:srgbClr val="000000"/>
                          </a:solidFill>
                          <a:latin typeface="Sylfaen"/>
                          <a:ea typeface="Times New Roman"/>
                        </a:rPr>
                        <a:t>მიზნები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შემთხვევითი</a:t>
                      </a:r>
                      <a:endParaRPr lang="en-US" sz="1200">
                        <a:latin typeface="Times New Roman"/>
                        <a:ea typeface="Times New Roman"/>
                      </a:endParaRPr>
                    </a:p>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ჯიტერი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000">
                          <a:solidFill>
                            <a:srgbClr val="000000"/>
                          </a:solidFill>
                          <a:latin typeface="Times New Roman"/>
                          <a:ea typeface="Times New Roman"/>
                        </a:rPr>
                        <a:t>RJ</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შეუზღუდავი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არაკორელი-რებული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აპერიოდული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სითბური ხმაური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დეტერმინირებული</a:t>
                      </a:r>
                      <a:endParaRPr lang="en-US" sz="1200">
                        <a:latin typeface="Times New Roman"/>
                        <a:ea typeface="Times New Roman"/>
                      </a:endParaRPr>
                    </a:p>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ჯიტერი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000">
                          <a:solidFill>
                            <a:srgbClr val="000000"/>
                          </a:solidFill>
                          <a:latin typeface="Times New Roman"/>
                          <a:ea typeface="Times New Roman"/>
                        </a:rPr>
                        <a:t>DJ</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შეზღუდული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ნებისმიერი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ნებისმიერი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სიმბოლოთშორისი დამახინჯება</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პერიოდეული ჯიტერი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000">
                          <a:solidFill>
                            <a:srgbClr val="000000"/>
                          </a:solidFill>
                          <a:latin typeface="Sylfaen"/>
                          <a:ea typeface="Times New Roman"/>
                        </a:rPr>
                        <a:t>PJ</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შეზღუდული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ნებისმიერი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პერიოდული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ელექტროკვების პირდაპირი რეჟიმი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სინუსოიდალური</a:t>
                      </a:r>
                      <a:endParaRPr lang="en-US" sz="1200">
                        <a:latin typeface="Times New Roman"/>
                        <a:ea typeface="Times New Roman"/>
                      </a:endParaRPr>
                    </a:p>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ჯიტერი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000">
                          <a:solidFill>
                            <a:srgbClr val="000000"/>
                          </a:solidFill>
                          <a:latin typeface="Times New Roman"/>
                          <a:ea typeface="Times New Roman"/>
                        </a:rPr>
                        <a:t>SJ</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შეზღუდული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არაკორელი-რებული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პერიოდული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ელექტრომაგნიტუ-რი ხელშეშლები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მონაცემებზე</a:t>
                      </a:r>
                      <a:endParaRPr lang="en-US" sz="1200">
                        <a:latin typeface="Times New Roman"/>
                        <a:ea typeface="Times New Roman"/>
                      </a:endParaRPr>
                    </a:p>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დამოკიდებული </a:t>
                      </a:r>
                      <a:endParaRPr lang="en-US" sz="1200">
                        <a:latin typeface="Times New Roman"/>
                        <a:ea typeface="Times New Roman"/>
                      </a:endParaRPr>
                    </a:p>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ჯიტერი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endParaRPr lang="ka-GE" sz="1000">
                        <a:solidFill>
                          <a:srgbClr val="000000"/>
                        </a:solidFill>
                        <a:latin typeface="Sylfaen"/>
                        <a:ea typeface="Times New Roman"/>
                      </a:endParaRPr>
                    </a:p>
                    <a:p>
                      <a:pPr marL="0" marR="0" algn="ctr">
                        <a:lnSpc>
                          <a:spcPct val="115000"/>
                        </a:lnSpc>
                        <a:spcBef>
                          <a:spcPts val="0"/>
                        </a:spcBef>
                        <a:spcAft>
                          <a:spcPts val="0"/>
                        </a:spcAft>
                        <a:tabLst>
                          <a:tab pos="457200" algn="l"/>
                        </a:tabLst>
                      </a:pPr>
                      <a:r>
                        <a:rPr lang="en-US" sz="1000">
                          <a:solidFill>
                            <a:srgbClr val="000000"/>
                          </a:solidFill>
                          <a:latin typeface="Times New Roman"/>
                          <a:ea typeface="Times New Roman"/>
                        </a:rPr>
                        <a:t>DDJ</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შეზღუდული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კორელირე-ბული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აპერიოდული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იმპედენსების (წინააღმდეგობათა) შეუსაბამობა</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ციკლის დამახინჯება</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000">
                          <a:solidFill>
                            <a:srgbClr val="000000"/>
                          </a:solidFill>
                          <a:latin typeface="Times New Roman"/>
                          <a:ea typeface="Times New Roman"/>
                        </a:rPr>
                        <a:t>DCD</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შეზღუდული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კორელირე-ბული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პერიოდული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დროითი ასიმეტ-რია გადაცემის სა-ტაქტო სიგნალის სინქრონიზმში შესვლის ან გადა-ცემის გამაძლიე-რებლის ზღვრული გაძლიერება</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სიმბოლოთშორისი</a:t>
                      </a:r>
                      <a:endParaRPr lang="en-US" sz="1200">
                        <a:latin typeface="Times New Roman"/>
                        <a:ea typeface="Times New Roman"/>
                      </a:endParaRPr>
                    </a:p>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დამახინჯება</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000">
                          <a:solidFill>
                            <a:srgbClr val="000000"/>
                          </a:solidFill>
                          <a:latin typeface="Times New Roman"/>
                          <a:ea typeface="Times New Roman"/>
                        </a:rPr>
                        <a:t>ISI</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შეზღუდული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კორელირე-ბული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აპერიოდული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გადაცემის ხაზის არაერთგვაროვანი სიხშირული მახა-სიათებელი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შეზღუდული</a:t>
                      </a:r>
                      <a:endParaRPr lang="en-US" sz="1200">
                        <a:latin typeface="Times New Roman"/>
                        <a:ea typeface="Times New Roman"/>
                      </a:endParaRPr>
                    </a:p>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არაკორელირებული</a:t>
                      </a:r>
                      <a:endParaRPr lang="en-US" sz="1200">
                        <a:latin typeface="Times New Roman"/>
                        <a:ea typeface="Times New Roman"/>
                      </a:endParaRPr>
                    </a:p>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ჯიტერი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000">
                          <a:solidFill>
                            <a:srgbClr val="000000"/>
                          </a:solidFill>
                          <a:latin typeface="Times New Roman"/>
                          <a:ea typeface="Times New Roman"/>
                        </a:rPr>
                        <a:t>BUJ</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შეზღუდული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კორელირე-ბული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a:solidFill>
                            <a:srgbClr val="000000"/>
                          </a:solidFill>
                          <a:latin typeface="Sylfaen"/>
                          <a:ea typeface="Times New Roman"/>
                        </a:rPr>
                        <a:t>აპერიოდული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800" dirty="0">
                          <a:solidFill>
                            <a:srgbClr val="000000"/>
                          </a:solidFill>
                          <a:latin typeface="Sylfaen"/>
                          <a:ea typeface="Times New Roman"/>
                        </a:rPr>
                        <a:t>ჯვარედინი ხელშეშლები</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1600" b="1" dirty="0" smtClean="0"/>
              <a:t/>
            </a:r>
            <a:br>
              <a:rPr lang="ka-GE" sz="1600" b="1" dirty="0" smtClean="0"/>
            </a:br>
            <a:r>
              <a:rPr lang="ka-GE" sz="1600" b="1" dirty="0" smtClean="0"/>
              <a:t/>
            </a:r>
            <a:br>
              <a:rPr lang="ka-GE" sz="1600" b="1" dirty="0" smtClean="0"/>
            </a:br>
            <a:r>
              <a:rPr lang="ka-GE" sz="1600" b="1" dirty="0" smtClean="0"/>
              <a:t/>
            </a:r>
            <a:br>
              <a:rPr lang="ka-GE" sz="1600" b="1" dirty="0" smtClean="0"/>
            </a:br>
            <a:r>
              <a:rPr lang="ka-GE" sz="1600" b="1" dirty="0" smtClean="0"/>
              <a:t/>
            </a:r>
            <a:br>
              <a:rPr lang="ka-GE" sz="1600" b="1" dirty="0" smtClean="0"/>
            </a:br>
            <a:r>
              <a:rPr lang="ka-GE" sz="1600" b="1" dirty="0" smtClean="0"/>
              <a:t/>
            </a:r>
            <a:br>
              <a:rPr lang="ka-GE" sz="1600" b="1" dirty="0" smtClean="0"/>
            </a:br>
            <a:r>
              <a:rPr lang="ka-GE" sz="1600" b="1" dirty="0" smtClean="0"/>
              <a:t>12.4. ჯიტერის გაზომვისა  და  შეფასების მეთოდოლოგია.  თვალის დიაგრამა.  ორმაგი-დირაკის მეთოდი</a:t>
            </a:r>
            <a:br>
              <a:rPr lang="ka-GE" sz="1600" b="1" dirty="0" smtClean="0"/>
            </a:br>
            <a:r>
              <a:rPr lang="ka-GE" sz="1400" dirty="0" smtClean="0"/>
              <a:t> ნახ.12.16. თვალის დიაგრამის აგება:  ფშმ - ფსევდოშემთხვევითი </a:t>
            </a:r>
            <a:r>
              <a:rPr lang="en-US" sz="1400" dirty="0" smtClean="0"/>
              <a:t/>
            </a:r>
            <a:br>
              <a:rPr lang="en-US" sz="1400" dirty="0" smtClean="0"/>
            </a:br>
            <a:r>
              <a:rPr lang="en-US" sz="1400" dirty="0" smtClean="0"/>
              <a:t>                              </a:t>
            </a:r>
            <a:r>
              <a:rPr lang="ka-GE" sz="1400" dirty="0" smtClean="0"/>
              <a:t>მიმდევრობა</a:t>
            </a:r>
            <a:br>
              <a:rPr lang="ka-GE" sz="1400" dirty="0" smtClean="0"/>
            </a:br>
            <a:r>
              <a:rPr lang="ka-GE" sz="1200" dirty="0" smtClean="0"/>
              <a:t> ნახ.12.17. თვალის დიაგრამის აგების პრინციპი</a:t>
            </a:r>
            <a:r>
              <a:rPr lang="en-US" sz="1200" dirty="0" smtClean="0"/>
              <a:t/>
            </a:r>
            <a:br>
              <a:rPr lang="en-US" sz="1200" dirty="0" smtClean="0"/>
            </a:br>
            <a:r>
              <a:rPr lang="en-US" sz="1400" dirty="0" smtClean="0"/>
              <a:t/>
            </a:r>
            <a:br>
              <a:rPr lang="en-US" sz="1400" dirty="0" smtClean="0"/>
            </a:br>
            <a:r>
              <a:rPr lang="en-US" sz="1400" dirty="0" smtClean="0"/>
              <a:t> </a:t>
            </a:r>
            <a:br>
              <a:rPr lang="en-US" sz="1400" dirty="0" smtClean="0"/>
            </a:br>
            <a:r>
              <a:rPr lang="en-US" sz="1600" dirty="0" smtClean="0"/>
              <a:t/>
            </a:r>
            <a:br>
              <a:rPr lang="en-US" sz="1600" dirty="0" smtClean="0"/>
            </a:br>
            <a:r>
              <a:rPr lang="ka-GE" sz="1600" b="1" dirty="0" smtClean="0"/>
              <a:t>	</a:t>
            </a:r>
            <a:r>
              <a:rPr lang="en-US" sz="1600" dirty="0" smtClean="0"/>
              <a:t/>
            </a:r>
            <a:br>
              <a:rPr lang="en-US" sz="1600" dirty="0" smtClean="0"/>
            </a:br>
            <a:endParaRPr lang="en-US" sz="1600" dirty="0"/>
          </a:p>
        </p:txBody>
      </p:sp>
      <p:pic>
        <p:nvPicPr>
          <p:cNvPr id="4" name="Content Placeholder 3" descr="tka1"/>
          <p:cNvPicPr>
            <a:picLocks noGrp="1"/>
          </p:cNvPicPr>
          <p:nvPr>
            <p:ph idx="1"/>
          </p:nvPr>
        </p:nvPicPr>
        <p:blipFill>
          <a:blip r:embed="rId2"/>
          <a:srcRect/>
          <a:stretch>
            <a:fillRect/>
          </a:stretch>
        </p:blipFill>
        <p:spPr bwMode="auto">
          <a:xfrm>
            <a:off x="762000" y="1828801"/>
            <a:ext cx="3962400" cy="1981199"/>
          </a:xfrm>
          <a:prstGeom prst="rect">
            <a:avLst/>
          </a:prstGeom>
          <a:noFill/>
          <a:ln w="9525">
            <a:noFill/>
            <a:miter lim="800000"/>
            <a:headEnd/>
            <a:tailEnd/>
          </a:ln>
        </p:spPr>
      </p:pic>
      <p:pic>
        <p:nvPicPr>
          <p:cNvPr id="5" name="Picture 4" descr="jiteri cxrili.JPG"/>
          <p:cNvPicPr/>
          <p:nvPr/>
        </p:nvPicPr>
        <p:blipFill>
          <a:blip r:embed="rId3"/>
          <a:srcRect/>
          <a:stretch>
            <a:fillRect/>
          </a:stretch>
        </p:blipFill>
        <p:spPr bwMode="auto">
          <a:xfrm>
            <a:off x="4876800" y="1905000"/>
            <a:ext cx="3581400" cy="326231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000" dirty="0" smtClean="0"/>
              <a:t>ნახ.12.18. </a:t>
            </a:r>
            <a:r>
              <a:rPr lang="kk-KZ" sz="2000" dirty="0" smtClean="0"/>
              <a:t>სიგნალის ამპლიტუდის განაწილების დიაგრამ</a:t>
            </a:r>
            <a:r>
              <a:rPr lang="ka-GE" sz="2000" dirty="0" smtClean="0"/>
              <a:t>ა</a:t>
            </a:r>
            <a:r>
              <a:rPr lang="en-US" sz="2000" dirty="0" smtClean="0"/>
              <a:t/>
            </a:r>
            <a:br>
              <a:rPr lang="en-US" sz="2000" dirty="0" smtClean="0"/>
            </a:br>
            <a:r>
              <a:rPr lang="en-US" sz="2000" dirty="0" smtClean="0"/>
              <a:t> </a:t>
            </a:r>
            <a:br>
              <a:rPr lang="en-US" sz="2000" dirty="0" smtClean="0"/>
            </a:br>
            <a:endParaRPr lang="en-US" sz="2000" dirty="0"/>
          </a:p>
        </p:txBody>
      </p:sp>
      <p:pic>
        <p:nvPicPr>
          <p:cNvPr id="4" name="Content Placeholder 3" descr="tka3"/>
          <p:cNvPicPr>
            <a:picLocks noGrp="1"/>
          </p:cNvPicPr>
          <p:nvPr>
            <p:ph idx="1"/>
          </p:nvPr>
        </p:nvPicPr>
        <p:blipFill>
          <a:blip r:embed="rId2"/>
          <a:srcRect/>
          <a:stretch>
            <a:fillRect/>
          </a:stretch>
        </p:blipFill>
        <p:spPr bwMode="auto">
          <a:xfrm>
            <a:off x="1066800" y="1828800"/>
            <a:ext cx="6934200" cy="3962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1400" dirty="0" smtClean="0"/>
              <a:t/>
            </a:r>
            <a:br>
              <a:rPr lang="ka-GE" sz="1400" dirty="0" smtClean="0"/>
            </a:br>
            <a:r>
              <a:rPr lang="ka-GE" sz="1400" dirty="0" smtClean="0"/>
              <a:t/>
            </a:r>
            <a:br>
              <a:rPr lang="ka-GE" sz="1400" dirty="0" smtClean="0"/>
            </a:br>
            <a:r>
              <a:rPr lang="ka-GE" sz="1400" dirty="0" smtClean="0"/>
              <a:t>ცხრ.12.3–ში წარმოდგენილია ციფრული სიგნალის ამპლიტუდის და დროითი გაზომვების შესაძლებლობები თვალის დიაგრამის საშუალებით.</a:t>
            </a:r>
            <a:br>
              <a:rPr lang="ka-GE" sz="1400" dirty="0" smtClean="0"/>
            </a:br>
            <a:r>
              <a:rPr lang="ka-GE" sz="1400" dirty="0" smtClean="0"/>
              <a:t>ნახ.12.19.  თვალის დიაგრამა და მისი ძირითადი პარამეტრები</a:t>
            </a:r>
            <a:r>
              <a:rPr lang="en-US" sz="1400" dirty="0" smtClean="0"/>
              <a:t/>
            </a:r>
            <a:br>
              <a:rPr lang="en-US" sz="1400" dirty="0" smtClean="0"/>
            </a:br>
            <a:r>
              <a:rPr lang="en-US" sz="1400" dirty="0" smtClean="0"/>
              <a:t/>
            </a:r>
            <a:br>
              <a:rPr lang="en-US" sz="1400" dirty="0" smtClean="0"/>
            </a:br>
            <a:endParaRPr lang="en-US" sz="1400" dirty="0"/>
          </a:p>
        </p:txBody>
      </p:sp>
      <p:graphicFrame>
        <p:nvGraphicFramePr>
          <p:cNvPr id="16" name="Content Placeholder 15"/>
          <p:cNvGraphicFramePr>
            <a:graphicFrameLocks noGrp="1"/>
          </p:cNvGraphicFramePr>
          <p:nvPr>
            <p:ph idx="1"/>
          </p:nvPr>
        </p:nvGraphicFramePr>
        <p:xfrm>
          <a:off x="1600200" y="1447798"/>
          <a:ext cx="5562600" cy="4038602"/>
        </p:xfrm>
        <a:graphic>
          <a:graphicData uri="http://schemas.openxmlformats.org/drawingml/2006/table">
            <a:tbl>
              <a:tblPr/>
              <a:tblGrid>
                <a:gridCol w="2947405"/>
                <a:gridCol w="2615195"/>
              </a:tblGrid>
              <a:tr h="291489">
                <a:tc>
                  <a:txBody>
                    <a:bodyPr/>
                    <a:lstStyle/>
                    <a:p>
                      <a:pPr marL="0" marR="0" algn="ctr">
                        <a:lnSpc>
                          <a:spcPct val="115000"/>
                        </a:lnSpc>
                        <a:spcBef>
                          <a:spcPts val="0"/>
                        </a:spcBef>
                        <a:spcAft>
                          <a:spcPts val="1000"/>
                        </a:spcAft>
                      </a:pPr>
                      <a:r>
                        <a:rPr lang="kk-KZ" sz="1000" b="1">
                          <a:latin typeface="Sylfaen"/>
                          <a:ea typeface="Times New Roman"/>
                          <a:cs typeface="Times New Roman"/>
                        </a:rPr>
                        <a:t>ამპლიტუდის გაზომვა</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kk-KZ" sz="1000" b="1">
                          <a:latin typeface="Sylfaen"/>
                          <a:ea typeface="Times New Roman"/>
                          <a:cs typeface="Times New Roman"/>
                        </a:rPr>
                        <a:t>დროითი გაზომვები</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137">
                <a:tc>
                  <a:txBody>
                    <a:bodyPr/>
                    <a:lstStyle/>
                    <a:p>
                      <a:pPr marL="0" marR="0" algn="ctr">
                        <a:lnSpc>
                          <a:spcPct val="115000"/>
                        </a:lnSpc>
                        <a:spcBef>
                          <a:spcPts val="0"/>
                        </a:spcBef>
                        <a:spcAft>
                          <a:spcPts val="1000"/>
                        </a:spcAft>
                      </a:pPr>
                      <a:r>
                        <a:rPr lang="kk-KZ" sz="1000">
                          <a:latin typeface="Sylfaen"/>
                          <a:ea typeface="Times New Roman"/>
                          <a:cs typeface="Times New Roman"/>
                        </a:rPr>
                        <a:t>თვალის ამპლიტუდა</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kk-KZ" sz="1000">
                          <a:latin typeface="Sylfaen"/>
                          <a:ea typeface="Times New Roman"/>
                          <a:cs typeface="Times New Roman"/>
                        </a:rPr>
                        <a:t>თვალის გადაკვეთის პერიოდი</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157">
                <a:tc>
                  <a:txBody>
                    <a:bodyPr/>
                    <a:lstStyle/>
                    <a:p>
                      <a:pPr marL="0" marR="0" algn="ctr">
                        <a:lnSpc>
                          <a:spcPct val="115000"/>
                        </a:lnSpc>
                        <a:spcBef>
                          <a:spcPts val="0"/>
                        </a:spcBef>
                        <a:spcAft>
                          <a:spcPts val="1000"/>
                        </a:spcAft>
                      </a:pPr>
                      <a:r>
                        <a:rPr lang="kk-KZ" sz="1000">
                          <a:latin typeface="Sylfaen"/>
                          <a:ea typeface="Times New Roman"/>
                          <a:cs typeface="Times New Roman"/>
                        </a:rPr>
                        <a:t>თვალის გადაკვეთის ამპლიტუდა</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kk-KZ" sz="1000">
                          <a:latin typeface="Sylfaen"/>
                          <a:ea typeface="Times New Roman"/>
                          <a:cs typeface="Times New Roman"/>
                        </a:rPr>
                        <a:t>თვალის დაყოვნება</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978">
                <a:tc>
                  <a:txBody>
                    <a:bodyPr/>
                    <a:lstStyle/>
                    <a:p>
                      <a:pPr marL="0" marR="0" algn="ctr">
                        <a:lnSpc>
                          <a:spcPct val="115000"/>
                        </a:lnSpc>
                        <a:spcBef>
                          <a:spcPts val="0"/>
                        </a:spcBef>
                        <a:spcAft>
                          <a:spcPts val="1000"/>
                        </a:spcAft>
                      </a:pPr>
                      <a:r>
                        <a:rPr lang="kk-KZ" sz="1000">
                          <a:latin typeface="Sylfaen"/>
                          <a:ea typeface="Times New Roman"/>
                          <a:cs typeface="Times New Roman"/>
                        </a:rPr>
                        <a:t>თვალის გადაკვეთის პროცენტული თანაფარდობა</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kk-KZ" sz="1000">
                          <a:latin typeface="Sylfaen"/>
                          <a:ea typeface="Times New Roman"/>
                          <a:cs typeface="Times New Roman"/>
                        </a:rPr>
                        <a:t>თვალის მილევის დრო</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764">
                <a:tc>
                  <a:txBody>
                    <a:bodyPr/>
                    <a:lstStyle/>
                    <a:p>
                      <a:pPr marL="0" marR="0" algn="ctr">
                        <a:lnSpc>
                          <a:spcPct val="115000"/>
                        </a:lnSpc>
                        <a:spcBef>
                          <a:spcPts val="0"/>
                        </a:spcBef>
                        <a:spcAft>
                          <a:spcPts val="1000"/>
                        </a:spcAft>
                      </a:pPr>
                      <a:r>
                        <a:rPr lang="kk-KZ" sz="1000">
                          <a:latin typeface="Sylfaen"/>
                          <a:ea typeface="Times New Roman"/>
                          <a:cs typeface="Times New Roman"/>
                        </a:rPr>
                        <a:t>თვალის გადაკვეთის პროცენტული თანაფარდობა</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kk-KZ" sz="1000">
                          <a:latin typeface="Sylfaen"/>
                          <a:ea typeface="Times New Roman"/>
                          <a:cs typeface="Times New Roman"/>
                        </a:rPr>
                        <a:t>თვალის ზრდადობის დრო</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489">
                <a:tc>
                  <a:txBody>
                    <a:bodyPr/>
                    <a:lstStyle/>
                    <a:p>
                      <a:pPr marL="0" marR="0" algn="ctr">
                        <a:lnSpc>
                          <a:spcPct val="115000"/>
                        </a:lnSpc>
                        <a:spcBef>
                          <a:spcPts val="0"/>
                        </a:spcBef>
                        <a:spcAft>
                          <a:spcPts val="1000"/>
                        </a:spcAft>
                      </a:pPr>
                      <a:r>
                        <a:rPr lang="kk-KZ" sz="1000">
                          <a:latin typeface="Sylfaen"/>
                          <a:ea typeface="Times New Roman"/>
                          <a:cs typeface="Times New Roman"/>
                        </a:rPr>
                        <a:t>თვალის სიმაღლე</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kk-KZ" sz="1000">
                          <a:latin typeface="Sylfaen"/>
                          <a:ea typeface="Times New Roman"/>
                          <a:cs typeface="Times New Roman"/>
                        </a:rPr>
                        <a:t>თვალის სიგანე</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489">
                <a:tc>
                  <a:txBody>
                    <a:bodyPr/>
                    <a:lstStyle/>
                    <a:p>
                      <a:pPr marL="0" marR="0" algn="ctr">
                        <a:lnSpc>
                          <a:spcPct val="115000"/>
                        </a:lnSpc>
                        <a:spcBef>
                          <a:spcPts val="0"/>
                        </a:spcBef>
                        <a:spcAft>
                          <a:spcPts val="1000"/>
                        </a:spcAft>
                      </a:pPr>
                      <a:r>
                        <a:rPr lang="kk-KZ" sz="1000">
                          <a:latin typeface="Sylfaen"/>
                          <a:ea typeface="Times New Roman"/>
                          <a:cs typeface="Times New Roman"/>
                        </a:rPr>
                        <a:t>თვალის დონე</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kk-KZ" sz="1000">
                          <a:latin typeface="Sylfaen"/>
                          <a:ea typeface="Times New Roman"/>
                          <a:cs typeface="Times New Roman"/>
                        </a:rPr>
                        <a:t>თვალის ჰორიზონტალური გაღება</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978">
                <a:tc>
                  <a:txBody>
                    <a:bodyPr/>
                    <a:lstStyle/>
                    <a:p>
                      <a:pPr marL="0" marR="0" algn="ctr">
                        <a:lnSpc>
                          <a:spcPct val="115000"/>
                        </a:lnSpc>
                        <a:spcBef>
                          <a:spcPts val="0"/>
                        </a:spcBef>
                        <a:spcAft>
                          <a:spcPts val="1000"/>
                        </a:spcAft>
                      </a:pPr>
                      <a:r>
                        <a:rPr lang="kk-KZ" sz="1000">
                          <a:latin typeface="Sylfaen"/>
                          <a:ea typeface="Times New Roman"/>
                          <a:cs typeface="Times New Roman"/>
                        </a:rPr>
                        <a:t>თვალის თანაფარდობა სიგნალი/ხმაური</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kk-KZ" sz="1000">
                          <a:latin typeface="Sylfaen"/>
                          <a:ea typeface="Times New Roman"/>
                          <a:cs typeface="Times New Roman"/>
                        </a:rPr>
                        <a:t>სრული გაქანების ჯიტერი</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489">
                <a:tc>
                  <a:txBody>
                    <a:bodyPr/>
                    <a:lstStyle/>
                    <a:p>
                      <a:pPr marL="0" marR="0" algn="ctr">
                        <a:lnSpc>
                          <a:spcPct val="115000"/>
                        </a:lnSpc>
                        <a:spcBef>
                          <a:spcPts val="0"/>
                        </a:spcBef>
                        <a:spcAft>
                          <a:spcPts val="1000"/>
                        </a:spcAft>
                      </a:pPr>
                      <a:r>
                        <a:rPr lang="kk-KZ" sz="1000">
                          <a:latin typeface="Sylfaen"/>
                          <a:ea typeface="Times New Roman"/>
                          <a:cs typeface="Times New Roman"/>
                        </a:rPr>
                        <a:t>ვარგისობა</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kk-KZ" sz="1000">
                          <a:latin typeface="Sylfaen"/>
                          <a:ea typeface="Times New Roman"/>
                          <a:cs typeface="Times New Roman"/>
                        </a:rPr>
                        <a:t>შემთხვევითი ჯიტერი</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632">
                <a:tc>
                  <a:txBody>
                    <a:bodyPr/>
                    <a:lstStyle/>
                    <a:p>
                      <a:pPr marL="0" marR="0" algn="ctr">
                        <a:lnSpc>
                          <a:spcPct val="115000"/>
                        </a:lnSpc>
                        <a:spcBef>
                          <a:spcPts val="0"/>
                        </a:spcBef>
                        <a:spcAft>
                          <a:spcPts val="1000"/>
                        </a:spcAft>
                      </a:pPr>
                      <a:r>
                        <a:rPr lang="kk-KZ" sz="1000">
                          <a:latin typeface="Sylfaen"/>
                          <a:ea typeface="Times New Roman"/>
                          <a:cs typeface="Times New Roman"/>
                        </a:rPr>
                        <a:t>თვალის ვერტიკალური გაღება</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kk-KZ" sz="1000" dirty="0">
                          <a:latin typeface="Sylfaen"/>
                          <a:ea typeface="Times New Roman"/>
                          <a:cs typeface="Times New Roman"/>
                        </a:rPr>
                        <a:t>სრული ჯიტერი</a:t>
                      </a: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400" dirty="0" smtClean="0"/>
              <a:t>ნახ.12.19.  თვალის დიაგრამა და მისი ძირითადი პარამეტრები</a:t>
            </a:r>
            <a:r>
              <a:rPr lang="en-US" sz="1400" dirty="0" smtClean="0"/>
              <a:t/>
            </a:r>
            <a:br>
              <a:rPr lang="en-US" sz="1400" dirty="0" smtClean="0"/>
            </a:br>
            <a:endParaRPr lang="en-US" sz="1400" dirty="0"/>
          </a:p>
        </p:txBody>
      </p:sp>
      <p:graphicFrame>
        <p:nvGraphicFramePr>
          <p:cNvPr id="5" name="Content Placeholder 4"/>
          <p:cNvGraphicFramePr>
            <a:graphicFrameLocks noGrp="1"/>
          </p:cNvGraphicFramePr>
          <p:nvPr>
            <p:ph idx="1"/>
          </p:nvPr>
        </p:nvGraphicFramePr>
        <p:xfrm>
          <a:off x="304800" y="1600200"/>
          <a:ext cx="4323219" cy="4626864"/>
        </p:xfrm>
        <a:graphic>
          <a:graphicData uri="http://schemas.openxmlformats.org/drawingml/2006/table">
            <a:tbl>
              <a:tblPr/>
              <a:tblGrid>
                <a:gridCol w="298153"/>
                <a:gridCol w="1441073"/>
                <a:gridCol w="2583993"/>
              </a:tblGrid>
              <a:tr h="274301">
                <a:tc>
                  <a:txBody>
                    <a:bodyPr/>
                    <a:lstStyle/>
                    <a:p>
                      <a:pPr marL="0" marR="0" algn="just">
                        <a:lnSpc>
                          <a:spcPct val="115000"/>
                        </a:lnSpc>
                        <a:spcBef>
                          <a:spcPts val="0"/>
                        </a:spcBef>
                        <a:spcAft>
                          <a:spcPts val="0"/>
                        </a:spcAft>
                        <a:tabLst>
                          <a:tab pos="457200" algn="l"/>
                        </a:tabLst>
                      </a:pPr>
                      <a:r>
                        <a:rPr lang="ka-GE" sz="1000">
                          <a:latin typeface="Sylfaen"/>
                          <a:ea typeface="Times New Roman"/>
                        </a:rPr>
                        <a:t>1</a:t>
                      </a:r>
                      <a:endParaRPr lang="en-US" sz="1000">
                        <a:latin typeface="Times New Roman"/>
                        <a:ea typeface="Times New Roman"/>
                      </a:endParaRPr>
                    </a:p>
                  </a:txBody>
                  <a:tcPr marL="59631" marR="59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15000"/>
                        </a:lnSpc>
                        <a:spcBef>
                          <a:spcPts val="0"/>
                        </a:spcBef>
                        <a:spcAft>
                          <a:spcPts val="600"/>
                        </a:spcAft>
                      </a:pPr>
                      <a:r>
                        <a:rPr lang="en-US" sz="800">
                          <a:solidFill>
                            <a:srgbClr val="000000"/>
                          </a:solidFill>
                          <a:latin typeface="Calibri"/>
                          <a:ea typeface="Times New Roman"/>
                          <a:cs typeface="Times New Roman"/>
                        </a:rPr>
                        <a:t>Zero Level</a:t>
                      </a:r>
                      <a:r>
                        <a:rPr lang="ka-GE" sz="800">
                          <a:solidFill>
                            <a:srgbClr val="000000"/>
                          </a:solidFill>
                          <a:latin typeface="Sylfaen"/>
                          <a:ea typeface="Times New Roman"/>
                          <a:cs typeface="Arial"/>
                        </a:rPr>
                        <a:t> - ნულოვანი დონე</a:t>
                      </a:r>
                      <a:endParaRPr lang="en-US" sz="1000">
                        <a:latin typeface="Calibri"/>
                        <a:ea typeface="Times New Roman"/>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ka-GE" sz="800">
                          <a:latin typeface="Sylfaen"/>
                          <a:ea typeface="Times New Roman"/>
                          <a:cs typeface="Arial"/>
                        </a:rPr>
                        <a:t>წარმოადგენს თვალის დიაგრამის ლოგიკური „0“-ის საშუალო მნიშვნელობის ზომას</a:t>
                      </a:r>
                      <a:endParaRPr lang="en-US" sz="1000">
                        <a:latin typeface="Times New Roman"/>
                        <a:ea typeface="Times New Roman"/>
                      </a:endParaRPr>
                    </a:p>
                  </a:txBody>
                  <a:tcPr marL="59631" marR="59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01">
                <a:tc>
                  <a:txBody>
                    <a:bodyPr/>
                    <a:lstStyle/>
                    <a:p>
                      <a:pPr marL="0" marR="0" algn="just">
                        <a:lnSpc>
                          <a:spcPct val="115000"/>
                        </a:lnSpc>
                        <a:spcBef>
                          <a:spcPts val="0"/>
                        </a:spcBef>
                        <a:spcAft>
                          <a:spcPts val="0"/>
                        </a:spcAft>
                        <a:tabLst>
                          <a:tab pos="457200" algn="l"/>
                        </a:tabLst>
                      </a:pPr>
                      <a:r>
                        <a:rPr lang="ka-GE" sz="1000">
                          <a:latin typeface="Sylfaen"/>
                          <a:ea typeface="Times New Roman"/>
                        </a:rPr>
                        <a:t>2</a:t>
                      </a:r>
                      <a:endParaRPr lang="en-US" sz="1000">
                        <a:latin typeface="Times New Roman"/>
                        <a:ea typeface="Times New Roman"/>
                      </a:endParaRPr>
                    </a:p>
                  </a:txBody>
                  <a:tcPr marL="59631" marR="59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15000"/>
                        </a:lnSpc>
                        <a:spcBef>
                          <a:spcPts val="0"/>
                        </a:spcBef>
                        <a:spcAft>
                          <a:spcPts val="600"/>
                        </a:spcAft>
                      </a:pPr>
                      <a:r>
                        <a:rPr lang="en-US" sz="800">
                          <a:solidFill>
                            <a:srgbClr val="000000"/>
                          </a:solidFill>
                          <a:latin typeface="Calibri"/>
                          <a:ea typeface="Times New Roman"/>
                          <a:cs typeface="Times New Roman"/>
                        </a:rPr>
                        <a:t>One Level</a:t>
                      </a:r>
                      <a:r>
                        <a:rPr lang="ka-GE" sz="800">
                          <a:solidFill>
                            <a:srgbClr val="000000"/>
                          </a:solidFill>
                          <a:latin typeface="Sylfaen"/>
                          <a:ea typeface="Times New Roman"/>
                          <a:cs typeface="Arial"/>
                        </a:rPr>
                        <a:t> -</a:t>
                      </a:r>
                      <a:r>
                        <a:rPr lang="ka-GE" sz="800">
                          <a:solidFill>
                            <a:srgbClr val="000000"/>
                          </a:solidFill>
                          <a:latin typeface="Arial"/>
                          <a:ea typeface="Times New Roman"/>
                          <a:cs typeface="Times New Roman"/>
                        </a:rPr>
                        <a:t> </a:t>
                      </a:r>
                      <a:r>
                        <a:rPr lang="ka-GE" sz="800">
                          <a:solidFill>
                            <a:srgbClr val="000000"/>
                          </a:solidFill>
                          <a:latin typeface="Sylfaen"/>
                          <a:ea typeface="Times New Roman"/>
                          <a:cs typeface="Arial"/>
                        </a:rPr>
                        <a:t>ერთიანის დონე</a:t>
                      </a:r>
                      <a:endParaRPr lang="en-US" sz="1000">
                        <a:latin typeface="Calibri"/>
                        <a:ea typeface="Times New Roman"/>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ka-GE" sz="800">
                          <a:latin typeface="Sylfaen"/>
                          <a:ea typeface="Times New Roman"/>
                          <a:cs typeface="Arial"/>
                        </a:rPr>
                        <a:t>წარმოადგენს თვალის დიაგრამის ლოგიკური „1“-ის საშუალო მნიშვნელობის ზომას</a:t>
                      </a:r>
                      <a:endParaRPr lang="en-US" sz="1000">
                        <a:latin typeface="Times New Roman"/>
                        <a:ea typeface="Times New Roman"/>
                      </a:endParaRPr>
                    </a:p>
                  </a:txBody>
                  <a:tcPr marL="59631" marR="59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51">
                <a:tc>
                  <a:txBody>
                    <a:bodyPr/>
                    <a:lstStyle/>
                    <a:p>
                      <a:pPr marL="0" marR="0" algn="just">
                        <a:lnSpc>
                          <a:spcPct val="115000"/>
                        </a:lnSpc>
                        <a:spcBef>
                          <a:spcPts val="0"/>
                        </a:spcBef>
                        <a:spcAft>
                          <a:spcPts val="0"/>
                        </a:spcAft>
                        <a:tabLst>
                          <a:tab pos="457200" algn="l"/>
                        </a:tabLst>
                      </a:pPr>
                      <a:r>
                        <a:rPr lang="ka-GE" sz="1000">
                          <a:latin typeface="Sylfaen"/>
                          <a:ea typeface="Times New Roman"/>
                        </a:rPr>
                        <a:t>3</a:t>
                      </a:r>
                      <a:endParaRPr lang="en-US" sz="1000">
                        <a:latin typeface="Times New Roman"/>
                        <a:ea typeface="Times New Roman"/>
                      </a:endParaRPr>
                    </a:p>
                  </a:txBody>
                  <a:tcPr marL="59631" marR="59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15000"/>
                        </a:lnSpc>
                        <a:spcBef>
                          <a:spcPts val="0"/>
                        </a:spcBef>
                        <a:spcAft>
                          <a:spcPts val="600"/>
                        </a:spcAft>
                      </a:pPr>
                      <a:r>
                        <a:rPr lang="en-US" sz="800">
                          <a:solidFill>
                            <a:srgbClr val="000000"/>
                          </a:solidFill>
                          <a:latin typeface="Calibri"/>
                          <a:ea typeface="Times New Roman"/>
                          <a:cs typeface="Times New Roman"/>
                        </a:rPr>
                        <a:t>Rise Time</a:t>
                      </a:r>
                      <a:r>
                        <a:rPr lang="ka-GE" sz="800">
                          <a:solidFill>
                            <a:srgbClr val="000000"/>
                          </a:solidFill>
                          <a:latin typeface="Sylfaen"/>
                          <a:ea typeface="Times New Roman"/>
                          <a:cs typeface="Arial"/>
                        </a:rPr>
                        <a:t> -</a:t>
                      </a:r>
                      <a:r>
                        <a:rPr lang="ka-GE" sz="800">
                          <a:solidFill>
                            <a:srgbClr val="000000"/>
                          </a:solidFill>
                          <a:latin typeface="Arial"/>
                          <a:ea typeface="Times New Roman"/>
                          <a:cs typeface="Times New Roman"/>
                        </a:rPr>
                        <a:t> </a:t>
                      </a:r>
                      <a:r>
                        <a:rPr lang="ka-GE" sz="800">
                          <a:solidFill>
                            <a:srgbClr val="000000"/>
                          </a:solidFill>
                          <a:latin typeface="Sylfaen"/>
                          <a:ea typeface="Times New Roman"/>
                          <a:cs typeface="Arial"/>
                        </a:rPr>
                        <a:t>თვალის წინა ფრონტის ვარდნის დრო</a:t>
                      </a:r>
                      <a:endParaRPr lang="en-US" sz="1000">
                        <a:latin typeface="Calibri"/>
                        <a:ea typeface="Times New Roman"/>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ka-GE" sz="800">
                          <a:latin typeface="Sylfaen"/>
                          <a:ea typeface="Times New Roman"/>
                          <a:cs typeface="Arial"/>
                        </a:rPr>
                        <a:t>წინა ფრონტის ზეასვლის დრო - წარმოადგენს ციფრული სიგნალის იმპულსის დონის ასვლას 10%–დან 90%-მდე</a:t>
                      </a:r>
                      <a:endParaRPr lang="en-US" sz="1000">
                        <a:latin typeface="Times New Roman"/>
                        <a:ea typeface="Times New Roman"/>
                      </a:endParaRPr>
                    </a:p>
                  </a:txBody>
                  <a:tcPr marL="59631" marR="59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51">
                <a:tc>
                  <a:txBody>
                    <a:bodyPr/>
                    <a:lstStyle/>
                    <a:p>
                      <a:pPr marL="0" marR="0" algn="just">
                        <a:lnSpc>
                          <a:spcPct val="115000"/>
                        </a:lnSpc>
                        <a:spcBef>
                          <a:spcPts val="0"/>
                        </a:spcBef>
                        <a:spcAft>
                          <a:spcPts val="0"/>
                        </a:spcAft>
                        <a:tabLst>
                          <a:tab pos="457200" algn="l"/>
                        </a:tabLst>
                      </a:pPr>
                      <a:r>
                        <a:rPr lang="ka-GE" sz="1000">
                          <a:latin typeface="Sylfaen"/>
                          <a:ea typeface="Times New Roman"/>
                        </a:rPr>
                        <a:t>4</a:t>
                      </a:r>
                      <a:endParaRPr lang="en-US" sz="1000">
                        <a:latin typeface="Times New Roman"/>
                        <a:ea typeface="Times New Roman"/>
                      </a:endParaRPr>
                    </a:p>
                  </a:txBody>
                  <a:tcPr marL="59631" marR="59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15000"/>
                        </a:lnSpc>
                        <a:spcBef>
                          <a:spcPts val="0"/>
                        </a:spcBef>
                        <a:spcAft>
                          <a:spcPts val="600"/>
                        </a:spcAft>
                      </a:pPr>
                      <a:r>
                        <a:rPr lang="en-US" sz="800">
                          <a:solidFill>
                            <a:srgbClr val="000000"/>
                          </a:solidFill>
                          <a:latin typeface="Calibri"/>
                          <a:ea typeface="Times New Roman"/>
                          <a:cs typeface="Times New Roman"/>
                        </a:rPr>
                        <a:t>Fall Time</a:t>
                      </a:r>
                      <a:r>
                        <a:rPr lang="ka-GE" sz="800">
                          <a:solidFill>
                            <a:srgbClr val="000000"/>
                          </a:solidFill>
                          <a:latin typeface="Sylfaen"/>
                          <a:ea typeface="Times New Roman"/>
                          <a:cs typeface="Arial"/>
                        </a:rPr>
                        <a:t> -</a:t>
                      </a:r>
                      <a:r>
                        <a:rPr lang="ka-GE" sz="800">
                          <a:solidFill>
                            <a:srgbClr val="000000"/>
                          </a:solidFill>
                          <a:latin typeface="Arial"/>
                          <a:ea typeface="Times New Roman"/>
                          <a:cs typeface="Times New Roman"/>
                        </a:rPr>
                        <a:t> </a:t>
                      </a:r>
                      <a:r>
                        <a:rPr lang="ka-GE" sz="800">
                          <a:solidFill>
                            <a:srgbClr val="000000"/>
                          </a:solidFill>
                          <a:latin typeface="Sylfaen"/>
                          <a:ea typeface="Times New Roman"/>
                          <a:cs typeface="Arial"/>
                        </a:rPr>
                        <a:t>თვალის უკანა ფრონტის ვარდნის დრო</a:t>
                      </a:r>
                      <a:endParaRPr lang="en-US" sz="1000">
                        <a:latin typeface="Calibri"/>
                        <a:ea typeface="Times New Roman"/>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ka-GE" sz="800">
                          <a:latin typeface="Sylfaen"/>
                          <a:ea typeface="Times New Roman"/>
                          <a:cs typeface="Arial"/>
                        </a:rPr>
                        <a:t>უკანა ფრონტის ვარდნის დრო - წარმოადგენს ციფრული სიგნალის იმპულსის დონის დაღმასვლას  90%–დან 10%–მდე</a:t>
                      </a:r>
                      <a:endParaRPr lang="en-US" sz="1000">
                        <a:latin typeface="Times New Roman"/>
                        <a:ea typeface="Times New Roman"/>
                      </a:endParaRPr>
                    </a:p>
                  </a:txBody>
                  <a:tcPr marL="59631" marR="59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0053">
                <a:tc>
                  <a:txBody>
                    <a:bodyPr/>
                    <a:lstStyle/>
                    <a:p>
                      <a:pPr marL="0" marR="0" algn="just">
                        <a:lnSpc>
                          <a:spcPct val="115000"/>
                        </a:lnSpc>
                        <a:spcBef>
                          <a:spcPts val="0"/>
                        </a:spcBef>
                        <a:spcAft>
                          <a:spcPts val="0"/>
                        </a:spcAft>
                        <a:tabLst>
                          <a:tab pos="457200" algn="l"/>
                        </a:tabLst>
                      </a:pPr>
                      <a:r>
                        <a:rPr lang="ka-GE" sz="1000">
                          <a:latin typeface="Sylfaen"/>
                          <a:ea typeface="Times New Roman"/>
                        </a:rPr>
                        <a:t>5</a:t>
                      </a:r>
                      <a:endParaRPr lang="en-US" sz="1000">
                        <a:latin typeface="Times New Roman"/>
                        <a:ea typeface="Times New Roman"/>
                      </a:endParaRPr>
                    </a:p>
                  </a:txBody>
                  <a:tcPr marL="59631" marR="59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15000"/>
                        </a:lnSpc>
                        <a:spcBef>
                          <a:spcPts val="0"/>
                        </a:spcBef>
                        <a:spcAft>
                          <a:spcPts val="600"/>
                        </a:spcAft>
                      </a:pPr>
                      <a:r>
                        <a:rPr lang="en-US" sz="800">
                          <a:solidFill>
                            <a:srgbClr val="000000"/>
                          </a:solidFill>
                          <a:latin typeface="Calibri"/>
                          <a:ea typeface="Times New Roman"/>
                          <a:cs typeface="Times New Roman"/>
                        </a:rPr>
                        <a:t>Eye Height</a:t>
                      </a:r>
                      <a:r>
                        <a:rPr lang="ka-GE" sz="800">
                          <a:solidFill>
                            <a:srgbClr val="000000"/>
                          </a:solidFill>
                          <a:latin typeface="Sylfaen"/>
                          <a:ea typeface="Times New Roman"/>
                          <a:cs typeface="Arial"/>
                        </a:rPr>
                        <a:t> -</a:t>
                      </a:r>
                      <a:r>
                        <a:rPr lang="ka-GE" sz="800">
                          <a:solidFill>
                            <a:srgbClr val="000000"/>
                          </a:solidFill>
                          <a:latin typeface="Arial"/>
                          <a:ea typeface="Times New Roman"/>
                          <a:cs typeface="Times New Roman"/>
                        </a:rPr>
                        <a:t> </a:t>
                      </a:r>
                      <a:r>
                        <a:rPr lang="ka-GE" sz="800">
                          <a:solidFill>
                            <a:srgbClr val="000000"/>
                          </a:solidFill>
                          <a:latin typeface="Sylfaen"/>
                          <a:ea typeface="Times New Roman"/>
                          <a:cs typeface="Arial"/>
                        </a:rPr>
                        <a:t>თვალის სიმაღლე</a:t>
                      </a:r>
                      <a:endParaRPr lang="en-US" sz="1000">
                        <a:latin typeface="Calibri"/>
                        <a:ea typeface="Times New Roman"/>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ka-GE" sz="800">
                          <a:latin typeface="Sylfaen"/>
                          <a:ea typeface="Times New Roman"/>
                          <a:cs typeface="Arial"/>
                        </a:rPr>
                        <a:t>წარმოადგენს თვალის დიაგრამის ვერტიკალურად გახსნის ზომას. თვალის იდეალური გახსნა იზომება ლოგიკური ერთიანის („1“) დონიდან ლოგიკური ნულიანის („0“) დონემდე. რეალური თვალის სიმაღლე არის თვალის ვერტიკალური გახსნა ლოგიკური „1“ ქვედა დონესა და ლოგიკური „0“–ის ზედა დონეს შორის</a:t>
                      </a:r>
                      <a:endParaRPr lang="en-US" sz="1000">
                        <a:latin typeface="Times New Roman"/>
                        <a:ea typeface="Times New Roman"/>
                      </a:endParaRPr>
                    </a:p>
                  </a:txBody>
                  <a:tcPr marL="59631" marR="59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02">
                <a:tc>
                  <a:txBody>
                    <a:bodyPr/>
                    <a:lstStyle/>
                    <a:p>
                      <a:pPr marL="0" marR="0" algn="just">
                        <a:lnSpc>
                          <a:spcPct val="115000"/>
                        </a:lnSpc>
                        <a:spcBef>
                          <a:spcPts val="0"/>
                        </a:spcBef>
                        <a:spcAft>
                          <a:spcPts val="0"/>
                        </a:spcAft>
                        <a:tabLst>
                          <a:tab pos="457200" algn="l"/>
                        </a:tabLst>
                      </a:pPr>
                      <a:r>
                        <a:rPr lang="ka-GE" sz="1000">
                          <a:latin typeface="Sylfaen"/>
                          <a:ea typeface="Times New Roman"/>
                        </a:rPr>
                        <a:t>6</a:t>
                      </a:r>
                      <a:endParaRPr lang="en-US" sz="1000">
                        <a:latin typeface="Times New Roman"/>
                        <a:ea typeface="Times New Roman"/>
                      </a:endParaRPr>
                    </a:p>
                  </a:txBody>
                  <a:tcPr marL="59631" marR="59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15000"/>
                        </a:lnSpc>
                        <a:spcBef>
                          <a:spcPts val="0"/>
                        </a:spcBef>
                        <a:spcAft>
                          <a:spcPts val="600"/>
                        </a:spcAft>
                      </a:pPr>
                      <a:r>
                        <a:rPr lang="ka-GE" sz="800">
                          <a:solidFill>
                            <a:srgbClr val="000000"/>
                          </a:solidFill>
                          <a:latin typeface="Calibri"/>
                          <a:ea typeface="Times New Roman"/>
                          <a:cs typeface="Times New Roman"/>
                        </a:rPr>
                        <a:t>Eye Width</a:t>
                      </a:r>
                      <a:r>
                        <a:rPr lang="ka-GE" sz="800">
                          <a:solidFill>
                            <a:srgbClr val="000000"/>
                          </a:solidFill>
                          <a:latin typeface="Sylfaen"/>
                          <a:ea typeface="Times New Roman"/>
                          <a:cs typeface="Arial"/>
                        </a:rPr>
                        <a:t> - თვალის სიგანე</a:t>
                      </a:r>
                      <a:endParaRPr lang="en-US" sz="1000">
                        <a:latin typeface="Calibri"/>
                        <a:ea typeface="Times New Roman"/>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ka-GE" sz="800">
                          <a:latin typeface="Sylfaen"/>
                          <a:ea typeface="Times New Roman"/>
                          <a:cs typeface="Arial"/>
                        </a:rPr>
                        <a:t>წარმოადგენს თვალის ჰორიზონტალურად გახსნის ზომას. იდეალურ შემთხვევაში თვალის სიგანე  იზომება თვალის დიაგრამის შუა ჰოროზონტალური ღერძის გადაკვეთებს შორის მანძილით</a:t>
                      </a:r>
                      <a:endParaRPr lang="en-US" sz="1000">
                        <a:latin typeface="Times New Roman"/>
                        <a:ea typeface="Times New Roman"/>
                      </a:endParaRPr>
                    </a:p>
                  </a:txBody>
                  <a:tcPr marL="59631" marR="59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02">
                <a:tc>
                  <a:txBody>
                    <a:bodyPr/>
                    <a:lstStyle/>
                    <a:p>
                      <a:pPr marL="0" marR="0" algn="just">
                        <a:lnSpc>
                          <a:spcPct val="115000"/>
                        </a:lnSpc>
                        <a:spcBef>
                          <a:spcPts val="0"/>
                        </a:spcBef>
                        <a:spcAft>
                          <a:spcPts val="0"/>
                        </a:spcAft>
                        <a:tabLst>
                          <a:tab pos="457200" algn="l"/>
                        </a:tabLst>
                      </a:pPr>
                      <a:r>
                        <a:rPr lang="ka-GE" sz="1000">
                          <a:latin typeface="Sylfaen"/>
                          <a:ea typeface="Times New Roman"/>
                        </a:rPr>
                        <a:t>7</a:t>
                      </a:r>
                      <a:endParaRPr lang="en-US" sz="1000">
                        <a:latin typeface="Times New Roman"/>
                        <a:ea typeface="Times New Roman"/>
                      </a:endParaRPr>
                    </a:p>
                  </a:txBody>
                  <a:tcPr marL="59631" marR="59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15000"/>
                        </a:lnSpc>
                        <a:spcBef>
                          <a:spcPts val="0"/>
                        </a:spcBef>
                        <a:spcAft>
                          <a:spcPts val="600"/>
                        </a:spcAft>
                      </a:pPr>
                      <a:r>
                        <a:rPr lang="ka-GE" sz="800">
                          <a:solidFill>
                            <a:srgbClr val="000000"/>
                          </a:solidFill>
                          <a:latin typeface="Calibri"/>
                          <a:ea typeface="Times New Roman"/>
                          <a:cs typeface="Times New Roman"/>
                        </a:rPr>
                        <a:t>Deterministic Jitter</a:t>
                      </a:r>
                      <a:r>
                        <a:rPr lang="ka-GE" sz="800">
                          <a:solidFill>
                            <a:srgbClr val="000000"/>
                          </a:solidFill>
                          <a:latin typeface="Arial"/>
                          <a:ea typeface="Times New Roman"/>
                          <a:cs typeface="Times New Roman"/>
                        </a:rPr>
                        <a:t> </a:t>
                      </a:r>
                      <a:r>
                        <a:rPr lang="ka-GE" sz="800">
                          <a:solidFill>
                            <a:srgbClr val="000000"/>
                          </a:solidFill>
                          <a:latin typeface="Sylfaen"/>
                          <a:ea typeface="Times New Roman"/>
                          <a:cs typeface="Arial"/>
                        </a:rPr>
                        <a:t>-</a:t>
                      </a:r>
                      <a:br>
                        <a:rPr lang="ka-GE" sz="800">
                          <a:solidFill>
                            <a:srgbClr val="000000"/>
                          </a:solidFill>
                          <a:latin typeface="Sylfaen"/>
                          <a:ea typeface="Times New Roman"/>
                          <a:cs typeface="Arial"/>
                        </a:rPr>
                      </a:br>
                      <a:r>
                        <a:rPr lang="ka-GE" sz="800">
                          <a:solidFill>
                            <a:srgbClr val="000000"/>
                          </a:solidFill>
                          <a:latin typeface="Sylfaen"/>
                          <a:ea typeface="Times New Roman"/>
                          <a:cs typeface="Arial"/>
                        </a:rPr>
                        <a:t>დეტერმინირებული ჯიტერი</a:t>
                      </a:r>
                      <a:endParaRPr lang="en-US" sz="1000">
                        <a:latin typeface="Calibri"/>
                        <a:ea typeface="Times New Roman"/>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ka-GE" sz="800">
                          <a:latin typeface="Sylfaen"/>
                          <a:ea typeface="Times New Roman"/>
                          <a:cs typeface="Arial"/>
                        </a:rPr>
                        <a:t>წარმოადგენს თვალის დიაგრამის შუა ჰოროზონტალურ ღერძის იდეალური წერტილიდან (შესაბამისი  ფიქსირებული   დროის იდეალური მომენტიდან) გადახრას</a:t>
                      </a:r>
                      <a:endParaRPr lang="en-US" sz="1000">
                        <a:latin typeface="Times New Roman"/>
                        <a:ea typeface="Times New Roman"/>
                      </a:endParaRPr>
                    </a:p>
                  </a:txBody>
                  <a:tcPr marL="59631" marR="59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51">
                <a:tc>
                  <a:txBody>
                    <a:bodyPr/>
                    <a:lstStyle/>
                    <a:p>
                      <a:pPr marL="0" marR="0" algn="just">
                        <a:lnSpc>
                          <a:spcPct val="115000"/>
                        </a:lnSpc>
                        <a:spcBef>
                          <a:spcPts val="0"/>
                        </a:spcBef>
                        <a:spcAft>
                          <a:spcPts val="0"/>
                        </a:spcAft>
                        <a:tabLst>
                          <a:tab pos="457200" algn="l"/>
                        </a:tabLst>
                      </a:pPr>
                      <a:r>
                        <a:rPr lang="ka-GE" sz="1000">
                          <a:latin typeface="Sylfaen"/>
                          <a:ea typeface="Times New Roman"/>
                        </a:rPr>
                        <a:t>8</a:t>
                      </a:r>
                      <a:endParaRPr lang="en-US" sz="1000">
                        <a:latin typeface="Times New Roman"/>
                        <a:ea typeface="Times New Roman"/>
                      </a:endParaRPr>
                    </a:p>
                  </a:txBody>
                  <a:tcPr marL="59631" marR="59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15000"/>
                        </a:lnSpc>
                        <a:spcBef>
                          <a:spcPts val="0"/>
                        </a:spcBef>
                        <a:spcAft>
                          <a:spcPts val="600"/>
                        </a:spcAft>
                      </a:pPr>
                      <a:r>
                        <a:rPr lang="ka-GE" sz="800">
                          <a:solidFill>
                            <a:srgbClr val="000000"/>
                          </a:solidFill>
                          <a:latin typeface="Calibri"/>
                          <a:ea typeface="Times New Roman"/>
                          <a:cs typeface="Times New Roman"/>
                        </a:rPr>
                        <a:t>Eye Amplitude</a:t>
                      </a:r>
                      <a:r>
                        <a:rPr lang="ka-GE" sz="800">
                          <a:solidFill>
                            <a:srgbClr val="000000"/>
                          </a:solidFill>
                          <a:latin typeface="Sylfaen"/>
                          <a:ea typeface="Times New Roman"/>
                          <a:cs typeface="Arial"/>
                        </a:rPr>
                        <a:t> -</a:t>
                      </a:r>
                      <a:r>
                        <a:rPr lang="ka-GE" sz="800">
                          <a:solidFill>
                            <a:srgbClr val="000000"/>
                          </a:solidFill>
                          <a:latin typeface="Arial"/>
                          <a:ea typeface="Times New Roman"/>
                          <a:cs typeface="Times New Roman"/>
                        </a:rPr>
                        <a:t> </a:t>
                      </a:r>
                      <a:r>
                        <a:rPr lang="ka-GE" sz="800">
                          <a:solidFill>
                            <a:srgbClr val="000000"/>
                          </a:solidFill>
                          <a:latin typeface="Sylfaen"/>
                          <a:ea typeface="Times New Roman"/>
                          <a:cs typeface="Arial"/>
                        </a:rPr>
                        <a:t/>
                      </a:r>
                      <a:br>
                        <a:rPr lang="ka-GE" sz="800">
                          <a:solidFill>
                            <a:srgbClr val="000000"/>
                          </a:solidFill>
                          <a:latin typeface="Sylfaen"/>
                          <a:ea typeface="Times New Roman"/>
                          <a:cs typeface="Arial"/>
                        </a:rPr>
                      </a:br>
                      <a:r>
                        <a:rPr lang="ka-GE" sz="800">
                          <a:solidFill>
                            <a:srgbClr val="000000"/>
                          </a:solidFill>
                          <a:latin typeface="Sylfaen"/>
                          <a:ea typeface="Times New Roman"/>
                          <a:cs typeface="Arial"/>
                        </a:rPr>
                        <a:t>თვალის ამპლიტუდა</a:t>
                      </a:r>
                      <a:endParaRPr lang="en-US" sz="1000">
                        <a:latin typeface="Calibri"/>
                        <a:ea typeface="Times New Roman"/>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ka-GE" sz="800">
                          <a:latin typeface="Sylfaen"/>
                          <a:ea typeface="Times New Roman"/>
                          <a:cs typeface="Arial"/>
                        </a:rPr>
                        <a:t>წარმოადგენს სხვაობას ლოგიკური „1“-ის და ლოგიკური „0“-ის დონეების ჰისტოგრამების საშუალო მნიშვნელობებს შორის</a:t>
                      </a:r>
                      <a:endParaRPr lang="en-US" sz="1000">
                        <a:latin typeface="Times New Roman"/>
                        <a:ea typeface="Times New Roman"/>
                      </a:endParaRPr>
                    </a:p>
                  </a:txBody>
                  <a:tcPr marL="59631" marR="59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752">
                <a:tc>
                  <a:txBody>
                    <a:bodyPr/>
                    <a:lstStyle/>
                    <a:p>
                      <a:pPr marL="0" marR="0" algn="just">
                        <a:lnSpc>
                          <a:spcPct val="115000"/>
                        </a:lnSpc>
                        <a:spcBef>
                          <a:spcPts val="0"/>
                        </a:spcBef>
                        <a:spcAft>
                          <a:spcPts val="0"/>
                        </a:spcAft>
                        <a:tabLst>
                          <a:tab pos="457200" algn="l"/>
                        </a:tabLst>
                      </a:pPr>
                      <a:r>
                        <a:rPr lang="ka-GE" sz="1000">
                          <a:latin typeface="Sylfaen"/>
                          <a:ea typeface="Times New Roman"/>
                        </a:rPr>
                        <a:t>9</a:t>
                      </a:r>
                      <a:endParaRPr lang="en-US" sz="1000">
                        <a:latin typeface="Times New Roman"/>
                        <a:ea typeface="Times New Roman"/>
                      </a:endParaRPr>
                    </a:p>
                  </a:txBody>
                  <a:tcPr marL="59631" marR="59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15000"/>
                        </a:lnSpc>
                        <a:spcBef>
                          <a:spcPts val="0"/>
                        </a:spcBef>
                        <a:spcAft>
                          <a:spcPts val="600"/>
                        </a:spcAft>
                      </a:pPr>
                      <a:r>
                        <a:rPr lang="en-US" sz="800">
                          <a:solidFill>
                            <a:srgbClr val="000000"/>
                          </a:solidFill>
                          <a:latin typeface="Calibri"/>
                          <a:ea typeface="Times New Roman"/>
                          <a:cs typeface="Times New Roman"/>
                        </a:rPr>
                        <a:t>Bit Rate</a:t>
                      </a:r>
                      <a:r>
                        <a:rPr lang="ka-GE" sz="800">
                          <a:solidFill>
                            <a:srgbClr val="000000"/>
                          </a:solidFill>
                          <a:latin typeface="Sylfaen"/>
                          <a:ea typeface="Times New Roman"/>
                          <a:cs typeface="Arial"/>
                        </a:rPr>
                        <a:t> - მონაცემების გადაცემის სიჩქარე</a:t>
                      </a:r>
                      <a:endParaRPr lang="en-US" sz="1000">
                        <a:latin typeface="Calibri"/>
                        <a:ea typeface="Times New Roman"/>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ka-GE" sz="800" dirty="0">
                          <a:latin typeface="Sylfaen"/>
                          <a:ea typeface="Times New Roman"/>
                        </a:rPr>
                        <a:t>წარმოადგენს პერიოდის შებრუნებულ სიდიდეს (1/ბიტი). პერიოდი წარმოადგენს თვალის დიაგრამაზე თვალის ჰორიზონტალური გახსნის (შუა ჰორიზონტალურ გადაკვეთებს შორის მანძილის) ზომას.</a:t>
                      </a:r>
                      <a:endParaRPr lang="en-US" sz="1000" dirty="0">
                        <a:latin typeface="Times New Roman"/>
                        <a:ea typeface="Times New Roman"/>
                      </a:endParaRPr>
                    </a:p>
                  </a:txBody>
                  <a:tcPr marL="59631" marR="59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pic>
        <p:nvPicPr>
          <p:cNvPr id="6" name="Picture 5" descr="statia1-nax16.jpg"/>
          <p:cNvPicPr/>
          <p:nvPr/>
        </p:nvPicPr>
        <p:blipFill>
          <a:blip r:embed="rId2" cstate="print"/>
          <a:srcRect/>
          <a:stretch>
            <a:fillRect/>
          </a:stretch>
        </p:blipFill>
        <p:spPr bwMode="auto">
          <a:xfrm>
            <a:off x="4953000" y="1752600"/>
            <a:ext cx="3581400" cy="4038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1800" b="1" dirty="0" smtClean="0"/>
              <a:t/>
            </a:r>
            <a:br>
              <a:rPr lang="ka-GE" sz="1800" b="1" dirty="0" smtClean="0"/>
            </a:br>
            <a:r>
              <a:rPr lang="ka-GE" sz="1800" b="1" dirty="0" smtClean="0"/>
              <a:t/>
            </a:r>
            <a:br>
              <a:rPr lang="ka-GE" sz="1800" b="1" dirty="0" smtClean="0"/>
            </a:br>
            <a:r>
              <a:rPr lang="ka-GE" sz="1800" b="1" dirty="0" smtClean="0"/>
              <a:t/>
            </a:r>
            <a:br>
              <a:rPr lang="ka-GE" sz="1800" b="1" dirty="0" smtClean="0"/>
            </a:br>
            <a:r>
              <a:rPr lang="ka-GE" sz="1800" b="1" dirty="0" smtClean="0"/>
              <a:t/>
            </a:r>
            <a:br>
              <a:rPr lang="ka-GE" sz="1800" b="1" dirty="0" smtClean="0"/>
            </a:br>
            <a:r>
              <a:rPr lang="ka-GE" sz="1600" b="1" dirty="0" smtClean="0"/>
              <a:t>12.5. თვალის დიაგრამები. ჯიტერის გაზომვის ხერხები. ჯიტერის ჰისტოგრამა</a:t>
            </a:r>
            <a:r>
              <a:rPr lang="en-US" sz="1600" dirty="0" smtClean="0"/>
              <a:t/>
            </a:r>
            <a:br>
              <a:rPr lang="en-US" sz="1600" dirty="0" smtClean="0"/>
            </a:br>
            <a:r>
              <a:rPr lang="ka-GE" sz="1200" b="1" dirty="0" smtClean="0"/>
              <a:t>12.5.1.  ჯიტერის გაზომვის ხერხები</a:t>
            </a:r>
            <a:r>
              <a:rPr lang="ka-GE" sz="1600" b="1" dirty="0" smtClean="0"/>
              <a:t/>
            </a:r>
            <a:br>
              <a:rPr lang="ka-GE" sz="1600" b="1" dirty="0" smtClean="0"/>
            </a:br>
            <a:r>
              <a:rPr lang="ka-GE" sz="1100" dirty="0" smtClean="0"/>
              <a:t> ნახ.12.20.  ჯიტერის ჰისტოგრამები. თვალის დიაგრამის ოსცილოგრამა  </a:t>
            </a:r>
            <a:r>
              <a:rPr lang="en-US" sz="1100" dirty="0" smtClean="0"/>
              <a:t/>
            </a:r>
            <a:br>
              <a:rPr lang="en-US" sz="1100" dirty="0" smtClean="0"/>
            </a:br>
            <a:r>
              <a:rPr lang="ka-GE" sz="1100" dirty="0" smtClean="0"/>
              <a:t>                               და შემთხვევითი ჯიტერის განაწილება თვალის დიაგრამის   </a:t>
            </a:r>
            <a:r>
              <a:rPr lang="en-US" sz="1100" dirty="0" smtClean="0"/>
              <a:t/>
            </a:r>
            <a:br>
              <a:rPr lang="en-US" sz="1100" dirty="0" smtClean="0"/>
            </a:br>
            <a:r>
              <a:rPr lang="ka-GE" sz="1100" dirty="0" smtClean="0"/>
              <a:t>                               სხვადასხვა წერტილებში</a:t>
            </a:r>
            <a:br>
              <a:rPr lang="ka-GE" sz="1100" dirty="0" smtClean="0"/>
            </a:br>
            <a:r>
              <a:rPr lang="ka-GE" sz="1100" dirty="0" smtClean="0"/>
              <a:t> ნახ.12.21.  თვალის დიაგრამა და მასთან დაკავშირებული TIE </a:t>
            </a:r>
            <a:r>
              <a:rPr lang="en-US" sz="1100" dirty="0" smtClean="0"/>
              <a:t/>
            </a:r>
            <a:br>
              <a:rPr lang="en-US" sz="1100" dirty="0" smtClean="0"/>
            </a:br>
            <a:r>
              <a:rPr lang="en-US" sz="1100" dirty="0" smtClean="0"/>
              <a:t>                               </a:t>
            </a:r>
            <a:r>
              <a:rPr lang="ka-GE" sz="1100" dirty="0" smtClean="0"/>
              <a:t>ჰისტოგრამა</a:t>
            </a:r>
            <a:r>
              <a:rPr lang="en-US" sz="1200" dirty="0" smtClean="0"/>
              <a:t/>
            </a:r>
            <a:br>
              <a:rPr lang="en-US" sz="1200" dirty="0" smtClean="0"/>
            </a:br>
            <a:r>
              <a:rPr lang="en-US" sz="1400" dirty="0" smtClean="0"/>
              <a:t/>
            </a:r>
            <a:br>
              <a:rPr lang="en-US" sz="1400" dirty="0" smtClean="0"/>
            </a:br>
            <a:r>
              <a:rPr lang="en-US" sz="1600" dirty="0" smtClean="0"/>
              <a:t/>
            </a:r>
            <a:br>
              <a:rPr lang="en-US" sz="1600" dirty="0" smtClean="0"/>
            </a:br>
            <a:endParaRPr lang="en-US" sz="1600" dirty="0"/>
          </a:p>
        </p:txBody>
      </p:sp>
      <p:pic>
        <p:nvPicPr>
          <p:cNvPr id="4" name="Content Placeholder 3" descr="nax_02_mokle.JPG"/>
          <p:cNvPicPr>
            <a:picLocks noGrp="1"/>
          </p:cNvPicPr>
          <p:nvPr>
            <p:ph idx="1"/>
          </p:nvPr>
        </p:nvPicPr>
        <p:blipFill>
          <a:blip r:embed="rId2"/>
          <a:srcRect/>
          <a:stretch>
            <a:fillRect/>
          </a:stretch>
        </p:blipFill>
        <p:spPr bwMode="auto">
          <a:xfrm>
            <a:off x="721789" y="2057400"/>
            <a:ext cx="3316811" cy="2743200"/>
          </a:xfrm>
          <a:prstGeom prst="rect">
            <a:avLst/>
          </a:prstGeom>
          <a:noFill/>
          <a:ln w="9525">
            <a:noFill/>
            <a:miter lim="800000"/>
            <a:headEnd/>
            <a:tailEnd/>
          </a:ln>
        </p:spPr>
      </p:pic>
      <p:pic>
        <p:nvPicPr>
          <p:cNvPr id="5" name="Picture 4" descr="Рисунок 3. Глазковая диаграмма и связанная с ней гистограмма TIE"/>
          <p:cNvPicPr/>
          <p:nvPr/>
        </p:nvPicPr>
        <p:blipFill>
          <a:blip r:embed="rId3"/>
          <a:srcRect/>
          <a:stretch>
            <a:fillRect/>
          </a:stretch>
        </p:blipFill>
        <p:spPr bwMode="auto">
          <a:xfrm>
            <a:off x="5181600" y="2133600"/>
            <a:ext cx="2438400" cy="243839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1600" b="1" dirty="0" smtClean="0"/>
              <a:t/>
            </a:r>
            <a:br>
              <a:rPr lang="ka-GE" sz="1600" b="1" dirty="0" smtClean="0"/>
            </a:br>
            <a:r>
              <a:rPr lang="ka-GE" sz="1600" b="1" dirty="0" smtClean="0"/>
              <a:t/>
            </a:r>
            <a:br>
              <a:rPr lang="ka-GE" sz="1600" b="1" dirty="0" smtClean="0"/>
            </a:br>
            <a:r>
              <a:rPr lang="ka-GE" sz="1600" b="1" dirty="0" smtClean="0"/>
              <a:t/>
            </a:r>
            <a:br>
              <a:rPr lang="ka-GE" sz="1600" b="1" dirty="0" smtClean="0"/>
            </a:br>
            <a:r>
              <a:rPr lang="ka-GE" sz="1600" b="1" dirty="0" smtClean="0"/>
              <a:t>12. 5.2. შემთხვევითი და დეტერმინირებული ჯიტერის გაყოფა</a:t>
            </a:r>
            <a:br>
              <a:rPr lang="ka-GE" sz="1600" b="1" dirty="0" smtClean="0"/>
            </a:br>
            <a:r>
              <a:rPr lang="ka-GE" sz="1600" dirty="0" smtClean="0"/>
              <a:t> </a:t>
            </a:r>
            <a:r>
              <a:rPr lang="ka-GE" sz="1100" dirty="0" smtClean="0"/>
              <a:t>ნახ.12.22.  ჰისტოგრამები თვალის დიაგრამის 0–UI  წერტილებში გადასვლის </a:t>
            </a:r>
            <a:r>
              <a:rPr lang="en-US" sz="1100" dirty="0" smtClean="0"/>
              <a:t/>
            </a:r>
            <a:br>
              <a:rPr lang="en-US" sz="1100" dirty="0" smtClean="0"/>
            </a:br>
            <a:r>
              <a:rPr lang="ka-GE" sz="1100" dirty="0" smtClean="0"/>
              <a:t>                               ადგილებში და ამ ჰისტოგრამებში გაუსის ფუნქციის „ჩაწერა“</a:t>
            </a:r>
            <a:br>
              <a:rPr lang="ka-GE" sz="1100" dirty="0" smtClean="0"/>
            </a:br>
            <a:r>
              <a:rPr lang="ka-GE" sz="1050" dirty="0" smtClean="0"/>
              <a:t> ნახ.12.23.  ჯიტერის კლასიფიკაცია  სხვადსხვა სახის ჯიტერების </a:t>
            </a:r>
            <a:r>
              <a:rPr lang="en-US" sz="1050" dirty="0" smtClean="0"/>
              <a:t/>
            </a:r>
            <a:br>
              <a:rPr lang="en-US" sz="1050" dirty="0" smtClean="0"/>
            </a:br>
            <a:r>
              <a:rPr lang="ka-GE" sz="1050" dirty="0" smtClean="0"/>
              <a:t>                              მითითებით</a:t>
            </a:r>
            <a:r>
              <a:rPr lang="en-US" sz="1050" dirty="0" smtClean="0"/>
              <a:t/>
            </a:r>
            <a:br>
              <a:rPr lang="en-US" sz="1050" dirty="0" smtClean="0"/>
            </a:br>
            <a:r>
              <a:rPr lang="ka-GE" sz="1050" dirty="0" smtClean="0"/>
              <a:t> </a:t>
            </a:r>
            <a:r>
              <a:rPr lang="en-US" sz="1050" dirty="0" smtClean="0"/>
              <a:t/>
            </a:r>
            <a:br>
              <a:rPr lang="en-US" sz="1050" dirty="0" smtClean="0"/>
            </a:br>
            <a:r>
              <a:rPr lang="en-US" sz="1100" dirty="0" smtClean="0"/>
              <a:t/>
            </a:r>
            <a:br>
              <a:rPr lang="en-US" sz="1100" dirty="0" smtClean="0"/>
            </a:br>
            <a:r>
              <a:rPr lang="ka-GE" sz="1600" dirty="0" smtClean="0"/>
              <a:t>	</a:t>
            </a:r>
            <a:r>
              <a:rPr lang="en-US" sz="1600" dirty="0" smtClean="0"/>
              <a:t/>
            </a:r>
            <a:br>
              <a:rPr lang="en-US" sz="1600" dirty="0" smtClean="0"/>
            </a:br>
            <a:endParaRPr lang="en-US" sz="1600" dirty="0"/>
          </a:p>
        </p:txBody>
      </p:sp>
      <p:pic>
        <p:nvPicPr>
          <p:cNvPr id="4" name="Content Placeholder 3" descr="Гистограмма области перехода глазковой диаграммы">
            <a:hlinkClick r:id="rId2" tgtFrame="_blank"/>
          </p:cNvPr>
          <p:cNvPicPr>
            <a:picLocks noGrp="1"/>
          </p:cNvPicPr>
          <p:nvPr>
            <p:ph idx="1"/>
          </p:nvPr>
        </p:nvPicPr>
        <p:blipFill>
          <a:blip r:embed="rId3"/>
          <a:srcRect/>
          <a:stretch>
            <a:fillRect/>
          </a:stretch>
        </p:blipFill>
        <p:spPr bwMode="auto">
          <a:xfrm>
            <a:off x="685800" y="1828801"/>
            <a:ext cx="2667000" cy="1904999"/>
          </a:xfrm>
          <a:prstGeom prst="rect">
            <a:avLst/>
          </a:prstGeom>
          <a:noFill/>
          <a:ln w="9525">
            <a:noFill/>
            <a:miter lim="800000"/>
            <a:headEnd/>
            <a:tailEnd/>
          </a:ln>
        </p:spPr>
      </p:pic>
      <p:pic>
        <p:nvPicPr>
          <p:cNvPr id="5" name="Picture 4" descr="nax_02+_mokle.JPG"/>
          <p:cNvPicPr/>
          <p:nvPr/>
        </p:nvPicPr>
        <p:blipFill>
          <a:blip r:embed="rId4"/>
          <a:srcRect/>
          <a:stretch>
            <a:fillRect/>
          </a:stretch>
        </p:blipFill>
        <p:spPr bwMode="auto">
          <a:xfrm>
            <a:off x="3657600" y="1295400"/>
            <a:ext cx="4876800" cy="4267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ka-GE" sz="1800" b="1" dirty="0" smtClean="0"/>
              <a:t/>
            </a:r>
            <a:br>
              <a:rPr lang="ka-GE" sz="1800" b="1" dirty="0" smtClean="0"/>
            </a:br>
            <a:r>
              <a:rPr lang="ka-GE" sz="1800" b="1" dirty="0" smtClean="0">
                <a:solidFill>
                  <a:srgbClr val="FF0000"/>
                </a:solidFill>
              </a:rPr>
              <a:t>თავი </a:t>
            </a:r>
            <a:r>
              <a:rPr lang="ka-GE" sz="1800" b="1" dirty="0">
                <a:solidFill>
                  <a:srgbClr val="FF0000"/>
                </a:solidFill>
              </a:rPr>
              <a:t>12. ჯიტერი, მისი გაზომვისა და შეფასების ასპექტები გადაცემის ციფრულ ბოჭკოვან–ოპტიკურ სისტემებში (გცბოს) [99,100,103]</a:t>
            </a:r>
            <a:r>
              <a:rPr lang="en-US" sz="1800" dirty="0">
                <a:solidFill>
                  <a:srgbClr val="FF0000"/>
                </a:solidFill>
              </a:rPr>
              <a:t/>
            </a:r>
            <a:br>
              <a:rPr lang="en-US" sz="1800" dirty="0">
                <a:solidFill>
                  <a:srgbClr val="FF0000"/>
                </a:solidFill>
              </a:rPr>
            </a:br>
            <a:endParaRPr lang="en-US" sz="1100" dirty="0"/>
          </a:p>
        </p:txBody>
      </p:sp>
      <p:sp>
        <p:nvSpPr>
          <p:cNvPr id="3" name="Content Placeholder 2"/>
          <p:cNvSpPr>
            <a:spLocks noGrp="1"/>
          </p:cNvSpPr>
          <p:nvPr>
            <p:ph idx="1"/>
          </p:nvPr>
        </p:nvSpPr>
        <p:spPr/>
        <p:txBody>
          <a:bodyPr>
            <a:normAutofit/>
          </a:bodyPr>
          <a:lstStyle/>
          <a:p>
            <a:pPr marL="0" indent="0">
              <a:buNone/>
            </a:pPr>
            <a:r>
              <a:rPr lang="ka-GE" sz="1600" dirty="0" smtClean="0"/>
              <a:t>ანოტაცია</a:t>
            </a:r>
            <a:endParaRPr lang="en-US" sz="1600" dirty="0"/>
          </a:p>
        </p:txBody>
      </p:sp>
    </p:spTree>
    <p:extLst>
      <p:ext uri="{BB962C8B-B14F-4D97-AF65-F5344CB8AC3E}">
        <p14:creationId xmlns:p14="http://schemas.microsoft.com/office/powerpoint/2010/main" val="924570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1400" b="1" dirty="0" smtClean="0"/>
              <a:t/>
            </a:r>
            <a:br>
              <a:rPr lang="ka-GE" sz="1400" b="1" dirty="0" smtClean="0"/>
            </a:br>
            <a:r>
              <a:rPr lang="ka-GE" sz="1400" b="1" dirty="0" smtClean="0"/>
              <a:t/>
            </a:r>
            <a:br>
              <a:rPr lang="ka-GE" sz="1400" b="1" dirty="0" smtClean="0"/>
            </a:br>
            <a:r>
              <a:rPr lang="ka-GE" sz="1400" b="1" dirty="0" smtClean="0"/>
              <a:t>12.6. ჯიტერის გაზომვის მეთოდები</a:t>
            </a:r>
            <a:br>
              <a:rPr lang="ka-GE" sz="1400" b="1" dirty="0" smtClean="0"/>
            </a:br>
            <a:r>
              <a:rPr lang="ka-GE" sz="1400" dirty="0" smtClean="0"/>
              <a:t> ნახ.12.24.  ჯიტერის გაზომვის  ხერხები, დამუშავებული  კომპანია </a:t>
            </a:r>
            <a:r>
              <a:rPr lang="en-US" sz="1400" dirty="0" smtClean="0"/>
              <a:t/>
            </a:r>
            <a:br>
              <a:rPr lang="en-US" sz="1400" dirty="0" smtClean="0"/>
            </a:br>
            <a:r>
              <a:rPr lang="ka-GE" sz="1400" dirty="0" smtClean="0"/>
              <a:t>                               Agilent Technologies  მიერ</a:t>
            </a:r>
            <a:r>
              <a:rPr lang="en-US" sz="1400" dirty="0" smtClean="0"/>
              <a:t/>
            </a:r>
            <a:br>
              <a:rPr lang="en-US" sz="1400" dirty="0" smtClean="0"/>
            </a:br>
            <a:r>
              <a:rPr lang="ka-GE" sz="1400" dirty="0" smtClean="0"/>
              <a:t> </a:t>
            </a:r>
            <a:r>
              <a:rPr lang="en-US" sz="1400" dirty="0" smtClean="0"/>
              <a:t/>
            </a:r>
            <a:br>
              <a:rPr lang="en-US" sz="1400" dirty="0" smtClean="0"/>
            </a:br>
            <a:r>
              <a:rPr lang="en-US" sz="1400" dirty="0" smtClean="0"/>
              <a:t/>
            </a:r>
            <a:br>
              <a:rPr lang="en-US" sz="1400" dirty="0" smtClean="0"/>
            </a:br>
            <a:endParaRPr lang="en-US" sz="1400" dirty="0"/>
          </a:p>
        </p:txBody>
      </p:sp>
      <p:pic>
        <p:nvPicPr>
          <p:cNvPr id="4" name="Content Placeholder 3" descr="nax_17.JPG"/>
          <p:cNvPicPr>
            <a:picLocks noGrp="1"/>
          </p:cNvPicPr>
          <p:nvPr>
            <p:ph idx="1"/>
          </p:nvPr>
        </p:nvPicPr>
        <p:blipFill>
          <a:blip r:embed="rId2"/>
          <a:srcRect/>
          <a:stretch>
            <a:fillRect/>
          </a:stretch>
        </p:blipFill>
        <p:spPr bwMode="auto">
          <a:xfrm>
            <a:off x="554769" y="1600200"/>
            <a:ext cx="7827231" cy="4267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600" b="1" dirty="0" smtClean="0"/>
              <a:t>12.6.1. ორმაგი-დირაკის   მოდელი (მეთოდი)</a:t>
            </a:r>
            <a:r>
              <a:rPr lang="ka-GE" sz="1600" dirty="0" smtClean="0"/>
              <a:t> (The Dual-Dirac Model) </a:t>
            </a:r>
            <a:r>
              <a:rPr lang="en-US" sz="1600" dirty="0" smtClean="0"/>
              <a:t/>
            </a:r>
            <a:br>
              <a:rPr lang="en-US" sz="1600" dirty="0" smtClean="0"/>
            </a:br>
            <a:endParaRPr lang="en-US" sz="1600" dirty="0"/>
          </a:p>
        </p:txBody>
      </p:sp>
      <p:sp>
        <p:nvSpPr>
          <p:cNvPr id="3" name="Content Placeholder 2"/>
          <p:cNvSpPr>
            <a:spLocks noGrp="1"/>
          </p:cNvSpPr>
          <p:nvPr>
            <p:ph idx="1"/>
          </p:nvPr>
        </p:nvSpPr>
        <p:spPr/>
        <p:txBody>
          <a:bodyPr>
            <a:normAutofit/>
          </a:bodyPr>
          <a:lstStyle/>
          <a:p>
            <a:r>
              <a:rPr lang="ka-GE" sz="1600" dirty="0" smtClean="0"/>
              <a:t>ორმაგი დირაკის მეთოდს აქვს შემდეგი ძირითადი დაშვებები:</a:t>
            </a:r>
            <a:endParaRPr lang="en-US" sz="1600" dirty="0" smtClean="0"/>
          </a:p>
          <a:p>
            <a:r>
              <a:rPr lang="ka-GE" sz="1600" dirty="0" smtClean="0"/>
              <a:t>1. ჯიტერი შესაძლებელია დაყოფილ იქნას ორ კატეგორიად: შემთხვევითი ჯიტერი – (RJ) და დეტერმინირებული ჯიტერი (DJ);</a:t>
            </a:r>
            <a:endParaRPr lang="en-US" sz="1600" dirty="0" smtClean="0"/>
          </a:p>
          <a:p>
            <a:r>
              <a:rPr lang="ka-GE" sz="1600" dirty="0" smtClean="0"/>
              <a:t>2. RJ-ს გააჩნია გაუსის (ნორმალური) განაწილება და შესაძლებელია სრულად აღიწეროს შემთხვევითი განაწილების შესაბამისი პარამეტრებით – საშუალო მნიშვნელობით (მათემატიკური მოლოდინი) და საშუალო კვადრატული გადახრით (დისპერსიით);</a:t>
            </a:r>
            <a:endParaRPr lang="en-US" sz="1600" dirty="0" smtClean="0"/>
          </a:p>
          <a:p>
            <a:r>
              <a:rPr lang="ka-GE" sz="1600" dirty="0" smtClean="0"/>
              <a:t>3. DJ-ს გააჩნია არაგაუსის შეზღუდული განაწილება;</a:t>
            </a:r>
            <a:endParaRPr lang="en-US" sz="1600" dirty="0" smtClean="0"/>
          </a:p>
          <a:p>
            <a:r>
              <a:rPr lang="ka-GE" sz="1600" dirty="0" smtClean="0"/>
              <a:t>4. DJ-ის განაწილება შექმნილია ორმაგი-დირაკის დელტა ფუნქციებით;</a:t>
            </a:r>
            <a:endParaRPr lang="en-US" sz="1600" dirty="0" smtClean="0"/>
          </a:p>
          <a:p>
            <a:r>
              <a:rPr lang="ka-GE" sz="1600" dirty="0" smtClean="0"/>
              <a:t>5. ჯიტერი (ციმციმი) წარმოადგენს სტაციონარულ პროცესს. ეს ნიშნავს, რომ ჯიტერის გაზომვა შესაბამისი დროის ინტერვალის განმავლობაში იძლევა ერთნაირ შედეგს, იმისდა მიუხედავად დროის რომელ ინტერვალში დაიწყო გაზომვა.</a:t>
            </a:r>
            <a:endParaRPr lang="en-US" sz="1600" dirty="0" smtClean="0"/>
          </a:p>
          <a:p>
            <a:endParaRPr lang="en-US"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1600" dirty="0" smtClean="0"/>
              <a:t/>
            </a:r>
            <a:br>
              <a:rPr lang="ka-GE" sz="1600" dirty="0" smtClean="0"/>
            </a:br>
            <a:r>
              <a:rPr lang="ka-GE" sz="1600" dirty="0" smtClean="0"/>
              <a:t/>
            </a:r>
            <a:br>
              <a:rPr lang="ka-GE" sz="1600" dirty="0" smtClean="0"/>
            </a:br>
            <a:r>
              <a:rPr lang="ka-GE" sz="1600" dirty="0" smtClean="0"/>
              <a:t>ნახ.</a:t>
            </a:r>
            <a:r>
              <a:rPr lang="en-US" sz="1600" dirty="0" smtClean="0"/>
              <a:t>4</a:t>
            </a:r>
            <a:r>
              <a:rPr lang="ka-GE" sz="1600" dirty="0" smtClean="0"/>
              <a:t>.25</a:t>
            </a:r>
            <a:r>
              <a:rPr lang="en-US" sz="1600" dirty="0" smtClean="0"/>
              <a:t>-</a:t>
            </a:r>
            <a:r>
              <a:rPr lang="ka-GE" sz="1600" dirty="0" smtClean="0"/>
              <a:t>ზე წარმოდგენილია ორმაგი-დირაკის მოდელის ახსნა იდეალური მოდელის საფუძველზე, </a:t>
            </a:r>
            <a:br>
              <a:rPr lang="ka-GE" sz="1600" dirty="0" smtClean="0"/>
            </a:br>
            <a:r>
              <a:rPr lang="ka-GE" sz="1600" dirty="0" smtClean="0"/>
              <a:t> ნახ.12.25.  ორმაგი დირაკის მოდელის ახსნა იდეალური მოდელის </a:t>
            </a:r>
            <a:r>
              <a:rPr lang="en-US" sz="1600" dirty="0" smtClean="0"/>
              <a:t/>
            </a:r>
            <a:br>
              <a:rPr lang="en-US" sz="1600" dirty="0" smtClean="0"/>
            </a:br>
            <a:r>
              <a:rPr lang="ka-GE" sz="1600" dirty="0" smtClean="0"/>
              <a:t>                               საფუძველზე, </a:t>
            </a:r>
            <a:r>
              <a:rPr lang="en-US" sz="1600" dirty="0" smtClean="0"/>
              <a:t/>
            </a:r>
            <a:br>
              <a:rPr lang="en-US" sz="1600" dirty="0" smtClean="0"/>
            </a:br>
            <a:r>
              <a:rPr lang="ka-GE" sz="1600" dirty="0" smtClean="0"/>
              <a:t> </a:t>
            </a:r>
            <a:r>
              <a:rPr lang="en-US" sz="1600" dirty="0" smtClean="0"/>
              <a:t/>
            </a:r>
            <a:br>
              <a:rPr lang="en-US" sz="1600" dirty="0" smtClean="0"/>
            </a:br>
            <a:endParaRPr lang="en-US" sz="1600" dirty="0"/>
          </a:p>
        </p:txBody>
      </p:sp>
      <p:pic>
        <p:nvPicPr>
          <p:cNvPr id="4" name="Content Placeholder 3" descr="nax_12.JPG"/>
          <p:cNvPicPr>
            <a:picLocks noGrp="1"/>
          </p:cNvPicPr>
          <p:nvPr>
            <p:ph idx="1"/>
          </p:nvPr>
        </p:nvPicPr>
        <p:blipFill>
          <a:blip r:embed="rId2"/>
          <a:srcRect/>
          <a:stretch>
            <a:fillRect/>
          </a:stretch>
        </p:blipFill>
        <p:spPr bwMode="auto">
          <a:xfrm>
            <a:off x="577850" y="2351881"/>
            <a:ext cx="7988300" cy="3022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1600" dirty="0" smtClean="0"/>
              <a:t/>
            </a:r>
            <a:br>
              <a:rPr lang="ka-GE" sz="1600" dirty="0" smtClean="0"/>
            </a:br>
            <a:r>
              <a:rPr lang="ka-GE" sz="1600" dirty="0" smtClean="0"/>
              <a:t/>
            </a:r>
            <a:br>
              <a:rPr lang="ka-GE" sz="1600" dirty="0" smtClean="0"/>
            </a:br>
            <a:r>
              <a:rPr lang="ka-GE" sz="1600" dirty="0" smtClean="0"/>
              <a:t/>
            </a:r>
            <a:br>
              <a:rPr lang="ka-GE" sz="1600" dirty="0" smtClean="0"/>
            </a:br>
            <a:r>
              <a:rPr lang="ka-GE" sz="1600" dirty="0" smtClean="0"/>
              <a:t/>
            </a:r>
            <a:br>
              <a:rPr lang="ka-GE" sz="1600" dirty="0" smtClean="0"/>
            </a:br>
            <a:r>
              <a:rPr lang="ka-GE" sz="1600" dirty="0" smtClean="0"/>
              <a:t/>
            </a:r>
            <a:br>
              <a:rPr lang="ka-GE" sz="1600" dirty="0" smtClean="0"/>
            </a:br>
            <a:r>
              <a:rPr lang="ka-GE" sz="1600" dirty="0" smtClean="0"/>
              <a:t>ნახ.12.26. ორმაგი–დირაკის იდეალური  მოდელის  ახსნა </a:t>
            </a:r>
            <a:br>
              <a:rPr lang="ka-GE" sz="1600" dirty="0" smtClean="0"/>
            </a:br>
            <a:r>
              <a:rPr lang="ka-GE" sz="1600" dirty="0" smtClean="0"/>
              <a:t/>
            </a:r>
            <a:br>
              <a:rPr lang="ka-GE" sz="1600" dirty="0" smtClean="0"/>
            </a:br>
            <a:r>
              <a:rPr lang="ka-GE" sz="1400" dirty="0" smtClean="0"/>
              <a:t> ნახ.12.27. ალბათობის ჰისტოგრამა, რომელიც აჩვენებს დეტერმინირებულ </a:t>
            </a:r>
            <a:r>
              <a:rPr lang="en-US" sz="1400" dirty="0" smtClean="0"/>
              <a:t/>
            </a:r>
            <a:br>
              <a:rPr lang="en-US" sz="1400" dirty="0" smtClean="0"/>
            </a:br>
            <a:r>
              <a:rPr lang="ka-GE" sz="1400" dirty="0" smtClean="0"/>
              <a:t>                              და შემთხვევით კომპონენტებს	</a:t>
            </a:r>
            <a:r>
              <a:rPr lang="en-US" sz="1400" dirty="0" smtClean="0"/>
              <a:t/>
            </a:r>
            <a:br>
              <a:rPr lang="en-US" sz="1400" dirty="0" smtClean="0"/>
            </a:br>
            <a:r>
              <a:rPr lang="ka-GE" sz="1400" dirty="0" smtClean="0"/>
              <a:t> </a:t>
            </a:r>
            <a:r>
              <a:rPr lang="en-US" sz="1400" dirty="0" smtClean="0"/>
              <a:t/>
            </a:r>
            <a:br>
              <a:rPr lang="en-US" sz="1400" dirty="0" smtClean="0"/>
            </a:br>
            <a:r>
              <a:rPr lang="ka-GE" sz="1600" dirty="0" smtClean="0"/>
              <a:t> </a:t>
            </a:r>
            <a:r>
              <a:rPr lang="en-US" sz="1600" dirty="0" smtClean="0"/>
              <a:t/>
            </a:r>
            <a:br>
              <a:rPr lang="en-US" sz="1600" dirty="0" smtClean="0"/>
            </a:br>
            <a:r>
              <a:rPr lang="ka-GE" sz="1600" dirty="0" smtClean="0"/>
              <a:t>                             </a:t>
            </a:r>
            <a:r>
              <a:rPr lang="en-US" sz="1600" dirty="0" smtClean="0"/>
              <a:t/>
            </a:r>
            <a:br>
              <a:rPr lang="en-US" sz="1600" dirty="0" smtClean="0"/>
            </a:br>
            <a:r>
              <a:rPr lang="ka-GE" sz="1600" dirty="0" smtClean="0"/>
              <a:t> </a:t>
            </a:r>
            <a:r>
              <a:rPr lang="en-US" sz="1600" dirty="0" smtClean="0"/>
              <a:t/>
            </a:r>
            <a:br>
              <a:rPr lang="en-US" sz="1600" dirty="0" smtClean="0"/>
            </a:br>
            <a:endParaRPr lang="en-US" sz="1600" dirty="0"/>
          </a:p>
        </p:txBody>
      </p:sp>
      <p:pic>
        <p:nvPicPr>
          <p:cNvPr id="4" name="Content Placeholder 3" descr="nax_09.JPG"/>
          <p:cNvPicPr>
            <a:picLocks noGrp="1"/>
          </p:cNvPicPr>
          <p:nvPr>
            <p:ph idx="1"/>
          </p:nvPr>
        </p:nvPicPr>
        <p:blipFill>
          <a:blip r:embed="rId2"/>
          <a:srcRect/>
          <a:stretch>
            <a:fillRect/>
          </a:stretch>
        </p:blipFill>
        <p:spPr bwMode="auto">
          <a:xfrm>
            <a:off x="685800" y="1752600"/>
            <a:ext cx="3657600" cy="2819399"/>
          </a:xfrm>
          <a:prstGeom prst="rect">
            <a:avLst/>
          </a:prstGeom>
          <a:noFill/>
          <a:ln w="9525">
            <a:noFill/>
            <a:miter lim="800000"/>
            <a:headEnd/>
            <a:tailEnd/>
          </a:ln>
        </p:spPr>
      </p:pic>
      <p:pic>
        <p:nvPicPr>
          <p:cNvPr id="5" name="Picture 4" descr="nax_08.JPG"/>
          <p:cNvPicPr/>
          <p:nvPr/>
        </p:nvPicPr>
        <p:blipFill>
          <a:blip r:embed="rId3"/>
          <a:srcRect/>
          <a:stretch>
            <a:fillRect/>
          </a:stretch>
        </p:blipFill>
        <p:spPr bwMode="auto">
          <a:xfrm>
            <a:off x="4343400" y="1981200"/>
            <a:ext cx="3505200" cy="2667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ნახ.12.28. დეტერმინირებული და შემთხვევითი ჯიტერების ხვეული </a:t>
            </a:r>
            <a:r>
              <a:rPr lang="en-US" sz="1400" dirty="0" smtClean="0"/>
              <a:t/>
            </a:r>
            <a:br>
              <a:rPr lang="en-US" sz="1400" dirty="0" smtClean="0"/>
            </a:br>
            <a:r>
              <a:rPr lang="en-US" sz="1400" dirty="0" smtClean="0"/>
              <a:t>                             </a:t>
            </a:r>
            <a:r>
              <a:rPr lang="ka-GE" sz="1400" dirty="0" smtClean="0"/>
              <a:t>(გამრავლება)</a:t>
            </a:r>
            <a:r>
              <a:rPr lang="en-US" sz="1400" dirty="0" smtClean="0"/>
              <a:t>, </a:t>
            </a:r>
            <a:r>
              <a:rPr lang="ka-GE" sz="1400" dirty="0" smtClean="0"/>
              <a:t> და </a:t>
            </a:r>
            <a:r>
              <a:rPr lang="ru-RU" sz="1400" dirty="0" smtClean="0"/>
              <a:t> </a:t>
            </a:r>
            <a:r>
              <a:rPr lang="ka-GE" sz="1400" dirty="0" smtClean="0"/>
              <a:t>პარამეტრებით აგებული ტესტების </a:t>
            </a:r>
            <a:r>
              <a:rPr lang="en-US" sz="1400" dirty="0" smtClean="0"/>
              <a:t/>
            </a:r>
            <a:br>
              <a:rPr lang="en-US" sz="1400" dirty="0" smtClean="0"/>
            </a:br>
            <a:r>
              <a:rPr lang="en-US" sz="1400" dirty="0" smtClean="0"/>
              <a:t>                             </a:t>
            </a:r>
            <a:r>
              <a:rPr lang="ka-GE" sz="1400" dirty="0" smtClean="0"/>
              <a:t>ტიპების განაწილება</a:t>
            </a:r>
            <a:br>
              <a:rPr lang="ka-GE" sz="1400" dirty="0" smtClean="0"/>
            </a:br>
            <a:r>
              <a:rPr lang="en-US" sz="1200" dirty="0" smtClean="0"/>
              <a:t> 	</a:t>
            </a:r>
            <a:r>
              <a:rPr lang="ka-GE" sz="1200" dirty="0" smtClean="0"/>
              <a:t>ცხრ.12.5–ში მოყვანილია შემთხვევითი პროცესის ტიპები და მათი დახასიათება.</a:t>
            </a:r>
            <a:r>
              <a:rPr lang="en-US" sz="1200" dirty="0" smtClean="0"/>
              <a:t/>
            </a:r>
            <a:br>
              <a:rPr lang="en-US" sz="1200" dirty="0" smtClean="0"/>
            </a:br>
            <a:r>
              <a:rPr lang="en-US" sz="1400" dirty="0" smtClean="0"/>
              <a:t/>
            </a:r>
            <a:br>
              <a:rPr lang="en-US" sz="1400" dirty="0" smtClean="0"/>
            </a:br>
            <a:r>
              <a:rPr lang="en-US" sz="1400" dirty="0" smtClean="0"/>
              <a:t> </a:t>
            </a:r>
            <a:br>
              <a:rPr lang="en-US" sz="1400" dirty="0" smtClean="0"/>
            </a:br>
            <a:endParaRPr lang="en-US" sz="1400" dirty="0"/>
          </a:p>
        </p:txBody>
      </p:sp>
      <p:pic>
        <p:nvPicPr>
          <p:cNvPr id="4" name="Content Placeholder 3" descr="nax_01.JPG"/>
          <p:cNvPicPr>
            <a:picLocks noGrp="1"/>
          </p:cNvPicPr>
          <p:nvPr>
            <p:ph idx="1"/>
          </p:nvPr>
        </p:nvPicPr>
        <p:blipFill>
          <a:blip r:embed="rId2"/>
          <a:srcRect/>
          <a:stretch>
            <a:fillRect/>
          </a:stretch>
        </p:blipFill>
        <p:spPr bwMode="auto">
          <a:xfrm>
            <a:off x="990600" y="1981201"/>
            <a:ext cx="3200400" cy="2971799"/>
          </a:xfrm>
          <a:prstGeom prst="rect">
            <a:avLst/>
          </a:prstGeom>
          <a:noFill/>
          <a:ln w="9525">
            <a:noFill/>
            <a:miter lim="800000"/>
            <a:headEnd/>
            <a:tailEnd/>
          </a:ln>
        </p:spPr>
      </p:pic>
      <p:pic>
        <p:nvPicPr>
          <p:cNvPr id="5" name="Picture 4" descr="nax_01+.jpg"/>
          <p:cNvPicPr/>
          <p:nvPr/>
        </p:nvPicPr>
        <p:blipFill>
          <a:blip r:embed="rId3"/>
          <a:srcRect/>
          <a:stretch>
            <a:fillRect/>
          </a:stretch>
        </p:blipFill>
        <p:spPr bwMode="auto">
          <a:xfrm>
            <a:off x="4800600" y="2286000"/>
            <a:ext cx="3657600" cy="2057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800" b="1" dirty="0" smtClean="0"/>
              <a:t>12.7. ჯიტერის შეფასების მეთოდოლოგია</a:t>
            </a:r>
            <a:endParaRPr lang="en-US" sz="1800" dirty="0"/>
          </a:p>
        </p:txBody>
      </p:sp>
      <p:sp>
        <p:nvSpPr>
          <p:cNvPr id="3" name="Content Placeholder 2"/>
          <p:cNvSpPr>
            <a:spLocks noGrp="1"/>
          </p:cNvSpPr>
          <p:nvPr>
            <p:ph idx="1"/>
          </p:nvPr>
        </p:nvSpPr>
        <p:spPr/>
        <p:txBody>
          <a:bodyPr/>
          <a:lstStyle/>
          <a:p>
            <a:r>
              <a:rPr lang="ka-GE" dirty="0" smtClean="0"/>
              <a:t>ზოგად შემთხვევაში საერთო (ტოტალური, ჯამური) ჯიტერი (TJ) შესაძლებელია გამოისახოს როგორც დეტერმინირებული და შემთხვევითი ჯიტერების სტანდარტულ გადახრათა  ჯამით</a:t>
            </a:r>
            <a:r>
              <a:rPr lang="en-US" dirty="0" smtClean="0"/>
              <a:t> [9</a:t>
            </a:r>
            <a:r>
              <a:rPr lang="ka-GE" dirty="0" smtClean="0"/>
              <a:t>2</a:t>
            </a:r>
            <a:r>
              <a:rPr lang="en-US" dirty="0" smtClean="0"/>
              <a:t>]</a:t>
            </a:r>
            <a:r>
              <a:rPr lang="ka-GE" dirty="0" smtClean="0"/>
              <a:t>:</a:t>
            </a:r>
            <a:endParaRPr lang="en-US" dirty="0" smtClean="0"/>
          </a:p>
          <a:p>
            <a:r>
              <a:rPr lang="en-US" dirty="0" smtClean="0"/>
              <a:t>	</a:t>
            </a:r>
            <a:r>
              <a:rPr lang="ru-RU" dirty="0" smtClean="0"/>
              <a:t> </a:t>
            </a:r>
            <a:r>
              <a:rPr lang="en-US" dirty="0" smtClean="0"/>
              <a:t>                            </a:t>
            </a:r>
            <a:r>
              <a:rPr lang="ka-GE" dirty="0" smtClean="0"/>
              <a:t>             </a:t>
            </a:r>
            <a:r>
              <a:rPr lang="en-US" dirty="0" smtClean="0"/>
              <a:t>(</a:t>
            </a:r>
            <a:r>
              <a:rPr lang="ka-GE" dirty="0" smtClean="0"/>
              <a:t>12</a:t>
            </a:r>
            <a:r>
              <a:rPr lang="en-US" dirty="0" smtClean="0"/>
              <a:t>.3)</a:t>
            </a:r>
          </a:p>
          <a:p>
            <a:endParaRPr lang="en-US" dirty="0"/>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697" name="Object 1"/>
          <p:cNvGraphicFramePr>
            <a:graphicFrameLocks noChangeAspect="1"/>
          </p:cNvGraphicFramePr>
          <p:nvPr/>
        </p:nvGraphicFramePr>
        <p:xfrm>
          <a:off x="1143000" y="4724400"/>
          <a:ext cx="3733800" cy="533400"/>
        </p:xfrm>
        <a:graphic>
          <a:graphicData uri="http://schemas.openxmlformats.org/presentationml/2006/ole">
            <mc:AlternateContent xmlns:mc="http://schemas.openxmlformats.org/markup-compatibility/2006">
              <mc:Choice xmlns:v="urn:schemas-microsoft-com:vml" Requires="v">
                <p:oleObj spid="_x0000_s29701" name="Equation" r:id="rId3" imgW="2260600" imgH="203200" progId="Equation.DSMT4">
                  <p:embed/>
                </p:oleObj>
              </mc:Choice>
              <mc:Fallback>
                <p:oleObj name="Equation" r:id="rId3" imgW="2260600" imgH="2032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724400"/>
                        <a:ext cx="37338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600" dirty="0" smtClean="0"/>
              <a:t>სტანდარტულ გადახრათა რიცხვი მოყვანილია ცხრ</a:t>
            </a:r>
            <a:r>
              <a:rPr lang="en-US" sz="1600" dirty="0" smtClean="0"/>
              <a:t>.4</a:t>
            </a:r>
            <a:r>
              <a:rPr lang="ka-GE" sz="1600" dirty="0" smtClean="0"/>
              <a:t>.6</a:t>
            </a:r>
            <a:r>
              <a:rPr lang="en-US" sz="1600" dirty="0" smtClean="0"/>
              <a:t>-</a:t>
            </a:r>
            <a:r>
              <a:rPr lang="ka-GE" sz="1600" dirty="0" smtClean="0"/>
              <a:t>ში.</a:t>
            </a:r>
            <a:r>
              <a:rPr lang="en-US" sz="1600" dirty="0" smtClean="0"/>
              <a:t/>
            </a:r>
            <a:br>
              <a:rPr lang="en-US" sz="1600" dirty="0" smtClean="0"/>
            </a:br>
            <a:endParaRPr lang="en-US" sz="1600" dirty="0"/>
          </a:p>
        </p:txBody>
      </p:sp>
      <p:sp>
        <p:nvSpPr>
          <p:cNvPr id="3" name="Content Placeholder 2"/>
          <p:cNvSpPr>
            <a:spLocks noGrp="1"/>
          </p:cNvSpPr>
          <p:nvPr>
            <p:ph idx="1"/>
          </p:nvPr>
        </p:nvSpPr>
        <p:spPr/>
        <p:txBody>
          <a:bodyPr/>
          <a:lstStyle/>
          <a:p>
            <a:pPr lvl="0"/>
            <a:r>
              <a:rPr lang="ka-GE" sz="1400" dirty="0" smtClean="0">
                <a:latin typeface="Sylfaen" pitchFamily="18" charset="0"/>
                <a:ea typeface="Times New Roman" pitchFamily="18" charset="0"/>
                <a:cs typeface="Arial" pitchFamily="34" charset="0"/>
              </a:rPr>
              <a:t>                                                                  ბიტურ შეცომათა კოეფიციენტი  (</a:t>
            </a:r>
            <a:r>
              <a:rPr lang="ka-GE" sz="1400" dirty="0" smtClean="0">
                <a:latin typeface="Arial" pitchFamily="34" charset="0"/>
                <a:ea typeface="Times New Roman" pitchFamily="18" charset="0"/>
                <a:cs typeface="Arial" pitchFamily="34" charset="0"/>
              </a:rPr>
              <a:t>BER</a:t>
            </a:r>
            <a:r>
              <a:rPr lang="ka-GE" sz="1400" dirty="0" smtClean="0">
                <a:latin typeface="Sylfaen" pitchFamily="18" charset="0"/>
                <a:ea typeface="Times New Roman" pitchFamily="18" charset="0"/>
                <a:cs typeface="Arial" pitchFamily="34" charset="0"/>
              </a:rPr>
              <a:t>).</a:t>
            </a:r>
            <a:endParaRPr lang="en-US" sz="1400" dirty="0" smtClean="0">
              <a:latin typeface="Arial" pitchFamily="34" charset="0"/>
              <a:cs typeface="Arial" pitchFamily="34" charset="0"/>
            </a:endParaRPr>
          </a:p>
          <a:p>
            <a:endParaRPr lang="ka-GE" dirty="0" smtClean="0"/>
          </a:p>
          <a:p>
            <a:endParaRPr lang="ka-GE" dirty="0" smtClean="0"/>
          </a:p>
          <a:p>
            <a:endParaRPr lang="ka-GE" dirty="0" smtClean="0"/>
          </a:p>
          <a:p>
            <a:endParaRPr lang="ka-GE" dirty="0" smtClean="0"/>
          </a:p>
          <a:p>
            <a:r>
              <a:rPr lang="en-US" dirty="0" smtClean="0"/>
              <a:t>	</a:t>
            </a:r>
            <a:r>
              <a:rPr lang="ka-GE" sz="1200" dirty="0" smtClean="0"/>
              <a:t>შემთხვევითი სტანდარტულ გადახრათა რაოდენობა (</a:t>
            </a:r>
            <a:r>
              <a:rPr lang="ru-RU" sz="1200" dirty="0" smtClean="0"/>
              <a:t> </a:t>
            </a:r>
            <a:r>
              <a:rPr lang="ka-GE" sz="1200" dirty="0" smtClean="0"/>
              <a:t>), რომელმაც უნდა გამოიწვიოს ეს შეცდომები გაუსის განაწილებისათვის ტოლია   </a:t>
            </a:r>
            <a:endParaRPr lang="ru-RU" sz="1200" dirty="0" smtClean="0"/>
          </a:p>
          <a:p>
            <a:endParaRPr lang="en-US" sz="1200" dirty="0" smtClean="0"/>
          </a:p>
          <a:p>
            <a:endParaRPr lang="en-US" dirty="0"/>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7889" name="Object 1"/>
          <p:cNvGraphicFramePr>
            <a:graphicFrameLocks noChangeAspect="1"/>
          </p:cNvGraphicFramePr>
          <p:nvPr/>
        </p:nvGraphicFramePr>
        <p:xfrm>
          <a:off x="1447800" y="2133600"/>
          <a:ext cx="1239921" cy="2438400"/>
        </p:xfrm>
        <a:graphic>
          <a:graphicData uri="http://schemas.openxmlformats.org/presentationml/2006/ole">
            <mc:AlternateContent xmlns:mc="http://schemas.openxmlformats.org/markup-compatibility/2006">
              <mc:Choice xmlns:v="urn:schemas-microsoft-com:vml" Requires="v">
                <p:oleObj spid="_x0000_s37908" name="Equation" r:id="rId3" imgW="1130300" imgH="2476500" progId="Equation.DSMT4">
                  <p:embed/>
                </p:oleObj>
              </mc:Choice>
              <mc:Fallback>
                <p:oleObj name="Equation" r:id="rId3" imgW="1130300" imgH="24765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133600"/>
                        <a:ext cx="1239921" cy="243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2" name="Object 4"/>
          <p:cNvGraphicFramePr>
            <a:graphicFrameLocks noChangeAspect="1"/>
          </p:cNvGraphicFramePr>
          <p:nvPr/>
        </p:nvGraphicFramePr>
        <p:xfrm>
          <a:off x="3886200" y="2133600"/>
          <a:ext cx="2819400" cy="209550"/>
        </p:xfrm>
        <a:graphic>
          <a:graphicData uri="http://schemas.openxmlformats.org/presentationml/2006/ole">
            <mc:AlternateContent xmlns:mc="http://schemas.openxmlformats.org/markup-compatibility/2006">
              <mc:Choice xmlns:v="urn:schemas-microsoft-com:vml" Requires="v">
                <p:oleObj spid="_x0000_s37909" name="Equation" r:id="rId5" imgW="2819400" imgH="203200" progId="Equation.DSMT4">
                  <p:embed/>
                </p:oleObj>
              </mc:Choice>
              <mc:Fallback>
                <p:oleObj name="Equation" r:id="rId5" imgW="2819400" imgH="2032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2133600"/>
                        <a:ext cx="2819400" cy="20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1" name="Object 3"/>
          <p:cNvGraphicFramePr>
            <a:graphicFrameLocks noChangeAspect="1"/>
          </p:cNvGraphicFramePr>
          <p:nvPr/>
        </p:nvGraphicFramePr>
        <p:xfrm>
          <a:off x="3886200" y="2514600"/>
          <a:ext cx="2971800" cy="228600"/>
        </p:xfrm>
        <a:graphic>
          <a:graphicData uri="http://schemas.openxmlformats.org/presentationml/2006/ole">
            <mc:AlternateContent xmlns:mc="http://schemas.openxmlformats.org/markup-compatibility/2006">
              <mc:Choice xmlns:v="urn:schemas-microsoft-com:vml" Requires="v">
                <p:oleObj spid="_x0000_s37910" name="Equation" r:id="rId7" imgW="2971800" imgH="228600" progId="Equation.DSMT4">
                  <p:embed/>
                </p:oleObj>
              </mc:Choice>
              <mc:Fallback>
                <p:oleObj name="Equation" r:id="rId7" imgW="297180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2514600"/>
                        <a:ext cx="2971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3" name="Rectangle 5"/>
          <p:cNvSpPr>
            <a:spLocks noChangeArrowheads="1"/>
          </p:cNvSpPr>
          <p:nvPr/>
        </p:nvSpPr>
        <p:spPr bwMode="auto">
          <a:xfrm>
            <a:off x="0" y="0"/>
            <a:ext cx="64633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894" name="Rectangle 6"/>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ka-GE" sz="1100" b="0" i="0" u="none" strike="noStrike" cap="none" normalizeH="0" baseline="0" smtClean="0">
                <a:ln>
                  <a:noFill/>
                </a:ln>
                <a:solidFill>
                  <a:schemeClr val="tx1"/>
                </a:solidFill>
                <a:effectLst/>
                <a:latin typeface="Sylfaen" pitchFamily="18" charset="0"/>
                <a:ea typeface="Times New Roman" pitchFamily="18" charset="0"/>
                <a:cs typeface="Times New Roman" pitchFamily="18" charset="0"/>
              </a:rPr>
              <a:t>	        </a:t>
            </a:r>
            <a:endParaRPr kumimoji="0" lang="ka-GE" sz="1800" b="0" i="0" u="none" strike="noStrike" cap="none" normalizeH="0" baseline="0" smtClean="0">
              <a:ln>
                <a:noFill/>
              </a:ln>
              <a:solidFill>
                <a:schemeClr val="tx1"/>
              </a:solidFill>
              <a:effectLst/>
              <a:latin typeface="Arial" pitchFamily="34" charset="0"/>
              <a:cs typeface="Arial" pitchFamily="34" charset="0"/>
            </a:endParaRPr>
          </a:p>
        </p:txBody>
      </p:sp>
      <p:sp>
        <p:nvSpPr>
          <p:cNvPr id="378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7895" name="Object 7"/>
          <p:cNvGraphicFramePr>
            <a:graphicFrameLocks noChangeAspect="1"/>
          </p:cNvGraphicFramePr>
          <p:nvPr/>
        </p:nvGraphicFramePr>
        <p:xfrm>
          <a:off x="3429000" y="4800600"/>
          <a:ext cx="647700" cy="209550"/>
        </p:xfrm>
        <a:graphic>
          <a:graphicData uri="http://schemas.openxmlformats.org/presentationml/2006/ole">
            <mc:AlternateContent xmlns:mc="http://schemas.openxmlformats.org/markup-compatibility/2006">
              <mc:Choice xmlns:v="urn:schemas-microsoft-com:vml" Requires="v">
                <p:oleObj spid="_x0000_s37911" name="Equation" r:id="rId9" imgW="647419" imgH="203112" progId="Equation.DSMT4">
                  <p:embed/>
                </p:oleObj>
              </mc:Choice>
              <mc:Fallback>
                <p:oleObj name="Equation" r:id="rId9" imgW="647419" imgH="203112"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4800600"/>
                        <a:ext cx="647700" cy="20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400" dirty="0" smtClean="0"/>
              <a:t>ნახ.12.29. სტანდარტული გადახრების მნიშვნელობები  გაუსის</a:t>
            </a:r>
            <a:r>
              <a:rPr lang="en-US" sz="1400" dirty="0" smtClean="0"/>
              <a:t/>
            </a:r>
            <a:br>
              <a:rPr lang="en-US" sz="1400" dirty="0" smtClean="0"/>
            </a:br>
            <a:r>
              <a:rPr lang="en-US" sz="1400" dirty="0" smtClean="0"/>
              <a:t>                             </a:t>
            </a:r>
            <a:r>
              <a:rPr lang="ka-GE" sz="1400" dirty="0" smtClean="0"/>
              <a:t>(ნორმალურ) განაწილებაზე</a:t>
            </a:r>
            <a:r>
              <a:rPr lang="en-US" sz="1400" dirty="0" smtClean="0"/>
              <a:t/>
            </a:r>
            <a:br>
              <a:rPr lang="en-US" sz="1400" dirty="0" smtClean="0"/>
            </a:br>
            <a:r>
              <a:rPr lang="ka-GE" sz="1400" dirty="0" smtClean="0"/>
              <a:t> </a:t>
            </a:r>
            <a:r>
              <a:rPr lang="en-US" sz="1400" dirty="0" smtClean="0"/>
              <a:t/>
            </a:r>
            <a:br>
              <a:rPr lang="en-US" sz="1400" dirty="0" smtClean="0"/>
            </a:br>
            <a:endParaRPr lang="en-US" sz="1400" dirty="0"/>
          </a:p>
        </p:txBody>
      </p:sp>
      <p:pic>
        <p:nvPicPr>
          <p:cNvPr id="4" name="Content Placeholder 3" descr="sigma.JPG"/>
          <p:cNvPicPr>
            <a:picLocks noGrp="1"/>
          </p:cNvPicPr>
          <p:nvPr>
            <p:ph idx="1"/>
          </p:nvPr>
        </p:nvPicPr>
        <p:blipFill>
          <a:blip r:embed="rId2" cstate="print"/>
          <a:srcRect/>
          <a:stretch>
            <a:fillRect/>
          </a:stretch>
        </p:blipFill>
        <p:spPr bwMode="auto">
          <a:xfrm>
            <a:off x="1219200" y="1905000"/>
            <a:ext cx="5943600" cy="37338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rmAutofit fontScale="90000"/>
          </a:bodyPr>
          <a:lstStyle/>
          <a:p>
            <a:r>
              <a:rPr lang="ka-GE" sz="2000" dirty="0" smtClean="0"/>
              <a:t>ნახ.12.30.  ბიტურ შეცდომათა კოეფიციენტის (BER) დამოკიდებულება </a:t>
            </a:r>
            <a:r>
              <a:rPr lang="en-US" sz="2000" dirty="0" smtClean="0"/>
              <a:t/>
            </a:r>
            <a:br>
              <a:rPr lang="en-US" sz="2000" dirty="0" smtClean="0"/>
            </a:br>
            <a:r>
              <a:rPr lang="en-US" sz="2000" dirty="0" smtClean="0"/>
              <a:t>                              </a:t>
            </a:r>
            <a:r>
              <a:rPr lang="ka-GE" sz="2000" dirty="0" smtClean="0"/>
              <a:t>დეტერმინირებული და შემთხვევითი ჯიტერების სხვადასხვა </a:t>
            </a:r>
            <a:r>
              <a:rPr lang="en-US" sz="2000" dirty="0" smtClean="0"/>
              <a:t/>
            </a:r>
            <a:br>
              <a:rPr lang="en-US" sz="2000" dirty="0" smtClean="0"/>
            </a:br>
            <a:r>
              <a:rPr lang="en-US" sz="2000" dirty="0" smtClean="0"/>
              <a:t>                              </a:t>
            </a:r>
            <a:r>
              <a:rPr lang="ka-GE" sz="2000" dirty="0" smtClean="0"/>
              <a:t>მნიშვნელობებისათვის ერთეულოვან ინტერვალში  (UI). </a:t>
            </a:r>
            <a:r>
              <a:rPr lang="en-US" sz="2000" dirty="0" smtClean="0"/>
              <a:t/>
            </a:r>
            <a:br>
              <a:rPr lang="en-US" sz="2000" dirty="0" smtClean="0"/>
            </a:br>
            <a:r>
              <a:rPr lang="en-US" sz="2000" dirty="0" smtClean="0"/>
              <a:t>                              </a:t>
            </a:r>
            <a:r>
              <a:rPr lang="ka-GE" sz="2000" dirty="0" smtClean="0"/>
              <a:t>ა) DJ</a:t>
            </a:r>
            <a:r>
              <a:rPr lang="ka-GE" sz="2000" baseline="-25000" dirty="0" smtClean="0"/>
              <a:t>T</a:t>
            </a:r>
            <a:r>
              <a:rPr lang="ka-GE" sz="2000" dirty="0" smtClean="0"/>
              <a:t>= 0,3Up-p; RJ=0,05; ბ) DJ</a:t>
            </a:r>
            <a:r>
              <a:rPr lang="ka-GE" sz="2000" baseline="-25000" dirty="0" smtClean="0"/>
              <a:t>T </a:t>
            </a:r>
            <a:r>
              <a:rPr lang="ka-GE" sz="2000" dirty="0" smtClean="0"/>
              <a:t>=</a:t>
            </a:r>
            <a:r>
              <a:rPr lang="ka-GE" sz="2000" baseline="-25000" dirty="0" smtClean="0"/>
              <a:t> </a:t>
            </a:r>
            <a:r>
              <a:rPr lang="ka-GE" sz="2000" dirty="0" smtClean="0"/>
              <a:t>0,3 Up-p; RJ=0,09</a:t>
            </a:r>
            <a:r>
              <a:rPr lang="en-US" sz="2000" dirty="0" smtClean="0"/>
              <a:t/>
            </a:r>
            <a:br>
              <a:rPr lang="en-US" sz="2000" dirty="0" smtClean="0"/>
            </a:br>
            <a:endParaRPr lang="en-US" sz="2000" dirty="0"/>
          </a:p>
        </p:txBody>
      </p:sp>
      <p:pic>
        <p:nvPicPr>
          <p:cNvPr id="4" name="Content Placeholder 3" descr="nax_24.JPG"/>
          <p:cNvPicPr>
            <a:picLocks noGrp="1"/>
          </p:cNvPicPr>
          <p:nvPr>
            <p:ph idx="1"/>
          </p:nvPr>
        </p:nvPicPr>
        <p:blipFill>
          <a:blip r:embed="rId2"/>
          <a:srcRect/>
          <a:stretch>
            <a:fillRect/>
          </a:stretch>
        </p:blipFill>
        <p:spPr bwMode="auto">
          <a:xfrm>
            <a:off x="762000" y="1905000"/>
            <a:ext cx="7239000" cy="3429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1400" dirty="0" smtClean="0"/>
              <a:t/>
            </a:r>
            <a:br>
              <a:rPr lang="ka-GE" sz="1400" dirty="0" smtClean="0"/>
            </a:br>
            <a:r>
              <a:rPr lang="ka-GE" sz="1400" dirty="0" smtClean="0"/>
              <a:t/>
            </a:r>
            <a:br>
              <a:rPr lang="ka-GE" sz="1400" dirty="0" smtClean="0"/>
            </a:br>
            <a:r>
              <a:rPr lang="ka-GE" sz="1400" dirty="0" smtClean="0"/>
              <a:t>ნახ12.31.  ბიტურ შეცდომათა კოეფიციენტის (BER) დამოკიდებულება </a:t>
            </a:r>
            <a:r>
              <a:rPr lang="en-US" sz="1400" dirty="0" smtClean="0"/>
              <a:t/>
            </a:r>
            <a:br>
              <a:rPr lang="en-US" sz="1400" dirty="0" smtClean="0"/>
            </a:br>
            <a:r>
              <a:rPr lang="ka-GE" sz="1400" dirty="0" smtClean="0"/>
              <a:t>                               დეტერმინირებული და შემთხვევითი ჯიტერების სხვადასხვა </a:t>
            </a:r>
            <a:r>
              <a:rPr lang="en-US" sz="1400" dirty="0" smtClean="0"/>
              <a:t/>
            </a:r>
            <a:br>
              <a:rPr lang="en-US" sz="1400" dirty="0" smtClean="0"/>
            </a:br>
            <a:r>
              <a:rPr lang="ka-GE" sz="1400" dirty="0" smtClean="0"/>
              <a:t>                               მნიშვნელობებისათვის  ერთეულოვან ინტერვალში  (UI).  </a:t>
            </a:r>
            <a:r>
              <a:rPr lang="en-US" sz="1400" dirty="0" smtClean="0"/>
              <a:t/>
            </a:r>
            <a:br>
              <a:rPr lang="en-US" sz="1400" dirty="0" smtClean="0"/>
            </a:br>
            <a:r>
              <a:rPr lang="ka-GE" sz="1400" dirty="0" smtClean="0"/>
              <a:t>                               1) DJ</a:t>
            </a:r>
            <a:r>
              <a:rPr lang="ka-GE" sz="1400" baseline="-25000" dirty="0" smtClean="0"/>
              <a:t>T</a:t>
            </a:r>
            <a:r>
              <a:rPr lang="ka-GE" sz="1400" dirty="0" smtClean="0"/>
              <a:t>= 0,3 Up-p, RJ=0.05;  2) DJ</a:t>
            </a:r>
            <a:r>
              <a:rPr lang="ka-GE" sz="1400" baseline="-25000" dirty="0" smtClean="0"/>
              <a:t>პერ.სინუსოიდ</a:t>
            </a:r>
            <a:r>
              <a:rPr lang="ka-GE" sz="1400" dirty="0" smtClean="0"/>
              <a:t>=0.1Up-p, RJ=0.05.</a:t>
            </a:r>
            <a:r>
              <a:rPr lang="en-US" sz="1400" dirty="0" smtClean="0"/>
              <a:t/>
            </a:r>
            <a:br>
              <a:rPr lang="en-US" sz="1400" dirty="0" smtClean="0"/>
            </a:br>
            <a:r>
              <a:rPr lang="ka-GE" sz="1400" dirty="0" smtClean="0"/>
              <a:t> </a:t>
            </a:r>
            <a:r>
              <a:rPr lang="en-US" sz="1400" dirty="0" smtClean="0"/>
              <a:t/>
            </a:r>
            <a:br>
              <a:rPr lang="en-US" sz="1400" dirty="0" smtClean="0"/>
            </a:br>
            <a:endParaRPr lang="en-US" sz="1400" dirty="0"/>
          </a:p>
        </p:txBody>
      </p:sp>
      <p:pic>
        <p:nvPicPr>
          <p:cNvPr id="4" name="Content Placeholder 3" descr="BER_UI55.jpg"/>
          <p:cNvPicPr>
            <a:picLocks noGrp="1"/>
          </p:cNvPicPr>
          <p:nvPr>
            <p:ph idx="1"/>
          </p:nvPr>
        </p:nvPicPr>
        <p:blipFill>
          <a:blip r:embed="rId2"/>
          <a:srcRect/>
          <a:stretch>
            <a:fillRect/>
          </a:stretch>
        </p:blipFill>
        <p:spPr bwMode="auto">
          <a:xfrm>
            <a:off x="1581813" y="1600200"/>
            <a:ext cx="5980374" cy="45259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2000" dirty="0" smtClean="0"/>
              <a:t/>
            </a:r>
            <a:br>
              <a:rPr lang="ka-GE" sz="2000" dirty="0" smtClean="0"/>
            </a:br>
            <a:r>
              <a:rPr lang="ka-GE" sz="2400" b="1" dirty="0"/>
              <a:t> 12.1. ჯიტერის გამომწვევი მიზეზები</a:t>
            </a:r>
            <a:br>
              <a:rPr lang="ka-GE" sz="2400" b="1" dirty="0"/>
            </a:br>
            <a:r>
              <a:rPr lang="ka-GE" sz="2000" dirty="0"/>
              <a:t> </a:t>
            </a:r>
            <a:r>
              <a:rPr lang="ka-GE" sz="1600" dirty="0"/>
              <a:t>ნახ.12.1. ა)</a:t>
            </a:r>
            <a:r>
              <a:rPr lang="ka-GE" sz="1600" b="1" dirty="0"/>
              <a:t> </a:t>
            </a:r>
            <a:r>
              <a:rPr lang="ka-GE" sz="1600" dirty="0"/>
              <a:t>ჯიტერი, ხმაური და სიგნალის მთლიანობის დარღვევა</a:t>
            </a:r>
            <a:r>
              <a:rPr lang="en-US" sz="1600" dirty="0"/>
              <a:t/>
            </a:r>
            <a:br>
              <a:rPr lang="en-US" sz="1600" dirty="0"/>
            </a:br>
            <a:r>
              <a:rPr lang="en-US" sz="1600" dirty="0"/>
              <a:t>                           </a:t>
            </a:r>
            <a:r>
              <a:rPr lang="ka-GE" sz="1600" dirty="0"/>
              <a:t>გადაცემის ციფრულ სისტემებში.  ციფრული სიგნალის </a:t>
            </a:r>
            <a:r>
              <a:rPr lang="en-US" sz="1600" dirty="0"/>
              <a:t/>
            </a:r>
            <a:br>
              <a:rPr lang="en-US" sz="1600" dirty="0"/>
            </a:br>
            <a:r>
              <a:rPr lang="en-US" sz="1600" dirty="0"/>
              <a:t>                           </a:t>
            </a:r>
            <a:r>
              <a:rPr lang="ka-GE" sz="1600" dirty="0"/>
              <a:t>იდეალური მდგომარეობიდან გადახრის </a:t>
            </a:r>
            <a:r>
              <a:rPr lang="ka-GE" sz="1600" dirty="0" smtClean="0"/>
              <a:t>მიზეზები</a:t>
            </a:r>
            <a:br>
              <a:rPr lang="ka-GE" sz="1600" dirty="0" smtClean="0"/>
            </a:br>
            <a:r>
              <a:rPr lang="ka-GE" sz="1600" dirty="0"/>
              <a:t>ბ) ხმაურისა და ჯიტერის წარმოშობის ბუნება</a:t>
            </a:r>
            <a:r>
              <a:rPr lang="en-US" sz="1600" dirty="0" smtClean="0"/>
              <a:t/>
            </a:r>
            <a:br>
              <a:rPr lang="en-US" sz="1600" dirty="0" smtClean="0"/>
            </a:br>
            <a:r>
              <a:rPr lang="en-US" sz="2000" dirty="0" smtClean="0"/>
              <a:t> </a:t>
            </a:r>
            <a:br>
              <a:rPr lang="en-US" sz="2000" dirty="0" smtClean="0"/>
            </a:br>
            <a:endParaRPr lang="en-US" sz="2000" dirty="0"/>
          </a:p>
        </p:txBody>
      </p:sp>
      <p:pic>
        <p:nvPicPr>
          <p:cNvPr id="4" name="Content Placeholder 3" descr="statia1-bloksqema2.JPG"/>
          <p:cNvPicPr>
            <a:picLocks noGrp="1"/>
          </p:cNvPicPr>
          <p:nvPr>
            <p:ph idx="1"/>
          </p:nvPr>
        </p:nvPicPr>
        <p:blipFill>
          <a:blip r:embed="rId2"/>
          <a:srcRect/>
          <a:stretch>
            <a:fillRect/>
          </a:stretch>
        </p:blipFill>
        <p:spPr bwMode="auto">
          <a:xfrm>
            <a:off x="1219200" y="1600200"/>
            <a:ext cx="6397439" cy="452596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1800" b="1" dirty="0" smtClean="0"/>
              <a:t>12</a:t>
            </a:r>
            <a:r>
              <a:rPr lang="en-US" sz="1800" b="1" dirty="0" smtClean="0"/>
              <a:t>.</a:t>
            </a:r>
            <a:r>
              <a:rPr lang="ka-GE" sz="1800" b="1" dirty="0" smtClean="0"/>
              <a:t>8. ოპტიკურ კაბელში გავრცელებული სიგნალების ფორმები</a:t>
            </a:r>
            <a:br>
              <a:rPr lang="ka-GE" sz="1800" b="1" dirty="0" smtClean="0"/>
            </a:br>
            <a:r>
              <a:rPr lang="ka-GE" sz="1800" b="1" dirty="0" smtClean="0"/>
              <a:t/>
            </a:r>
            <a:br>
              <a:rPr lang="ka-GE" sz="1800" b="1" dirty="0" smtClean="0"/>
            </a:br>
            <a:r>
              <a:rPr lang="ka-GE" sz="1600" dirty="0" smtClean="0"/>
              <a:t> გაუსის იმპულსი                           </a:t>
            </a:r>
            <a:r>
              <a:rPr lang="ka-GE" sz="1400" dirty="0" smtClean="0"/>
              <a:t>სუპერგაუსის იმპულსი</a:t>
            </a:r>
            <a:r>
              <a:rPr lang="en-US" sz="1800" dirty="0" smtClean="0"/>
              <a:t/>
            </a:r>
            <a:br>
              <a:rPr lang="en-US" sz="1800" dirty="0" smtClean="0"/>
            </a:br>
            <a:endParaRPr lang="en-US" sz="1800" dirty="0"/>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8913" name="Object 1"/>
          <p:cNvGraphicFramePr>
            <a:graphicFrameLocks noChangeAspect="1"/>
          </p:cNvGraphicFramePr>
          <p:nvPr/>
        </p:nvGraphicFramePr>
        <p:xfrm>
          <a:off x="838200" y="1676400"/>
          <a:ext cx="1981200" cy="990600"/>
        </p:xfrm>
        <a:graphic>
          <a:graphicData uri="http://schemas.openxmlformats.org/presentationml/2006/ole">
            <mc:AlternateContent xmlns:mc="http://schemas.openxmlformats.org/markup-compatibility/2006">
              <mc:Choice xmlns:v="urn:schemas-microsoft-com:vml" Requires="v">
                <p:oleObj spid="_x0000_s38922" name="Equation" r:id="rId3" imgW="1460500" imgH="558800" progId="Equation.DSMT4">
                  <p:embed/>
                </p:oleObj>
              </mc:Choice>
              <mc:Fallback>
                <p:oleObj name="Equation" r:id="rId3" imgW="1460500" imgH="558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76400"/>
                        <a:ext cx="19812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Content Placeholder 5" descr="nax_26.JPG"/>
          <p:cNvPicPr>
            <a:picLocks noGrp="1"/>
          </p:cNvPicPr>
          <p:nvPr>
            <p:ph idx="1"/>
          </p:nvPr>
        </p:nvPicPr>
        <p:blipFill>
          <a:blip r:embed="rId5"/>
          <a:srcRect/>
          <a:stretch>
            <a:fillRect/>
          </a:stretch>
        </p:blipFill>
        <p:spPr bwMode="auto">
          <a:xfrm>
            <a:off x="1447800" y="3200400"/>
            <a:ext cx="5943600" cy="2133599"/>
          </a:xfrm>
          <a:prstGeom prst="rect">
            <a:avLst/>
          </a:prstGeom>
          <a:noFill/>
          <a:ln w="9525">
            <a:noFill/>
            <a:miter lim="800000"/>
            <a:headEnd/>
            <a:tailEnd/>
          </a:ln>
        </p:spPr>
      </p:pic>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8915" name="Object 3"/>
          <p:cNvGraphicFramePr>
            <a:graphicFrameLocks noChangeAspect="1"/>
          </p:cNvGraphicFramePr>
          <p:nvPr/>
        </p:nvGraphicFramePr>
        <p:xfrm>
          <a:off x="5105400" y="1905000"/>
          <a:ext cx="1981200" cy="771525"/>
        </p:xfrm>
        <a:graphic>
          <a:graphicData uri="http://schemas.openxmlformats.org/presentationml/2006/ole">
            <mc:AlternateContent xmlns:mc="http://schemas.openxmlformats.org/markup-compatibility/2006">
              <mc:Choice xmlns:v="urn:schemas-microsoft-com:vml" Requires="v">
                <p:oleObj spid="_x0000_s38923" name="Equation" r:id="rId6" imgW="1307532" imgH="482391" progId="Equation.DSMT4">
                  <p:embed/>
                </p:oleObj>
              </mc:Choice>
              <mc:Fallback>
                <p:oleObj name="Equation" r:id="rId6" imgW="1307532" imgH="482391"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1905000"/>
                        <a:ext cx="19812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1800" dirty="0" smtClean="0"/>
              <a:t>ნახ.12.33. ნორმირებული გაუსის იმპულსების ფორმები m-ის სხვადასხვა </a:t>
            </a:r>
            <a:r>
              <a:rPr lang="en-US" sz="1800" dirty="0" smtClean="0"/>
              <a:t/>
            </a:r>
            <a:br>
              <a:rPr lang="en-US" sz="1800" dirty="0" smtClean="0"/>
            </a:br>
            <a:r>
              <a:rPr lang="ka-GE" sz="1800" dirty="0" smtClean="0"/>
              <a:t>                              მნიშვნელობებისათვის (m=1,2,3,4,5)</a:t>
            </a:r>
            <a:r>
              <a:rPr lang="en-US" sz="1800" dirty="0" smtClean="0"/>
              <a:t/>
            </a:r>
            <a:br>
              <a:rPr lang="en-US" sz="1800" dirty="0" smtClean="0"/>
            </a:br>
            <a:r>
              <a:rPr lang="ka-GE" sz="1800" dirty="0" smtClean="0"/>
              <a:t> </a:t>
            </a:r>
            <a:r>
              <a:rPr lang="en-US" sz="1800" dirty="0" smtClean="0"/>
              <a:t/>
            </a:r>
            <a:br>
              <a:rPr lang="en-US" sz="1800" dirty="0" smtClean="0"/>
            </a:br>
            <a:endParaRPr lang="en-US" sz="1800" dirty="0"/>
          </a:p>
        </p:txBody>
      </p:sp>
      <p:pic>
        <p:nvPicPr>
          <p:cNvPr id="4" name="Content Placeholder 3" descr="nax6"/>
          <p:cNvPicPr>
            <a:picLocks noGrp="1"/>
          </p:cNvPicPr>
          <p:nvPr>
            <p:ph idx="1"/>
          </p:nvPr>
        </p:nvPicPr>
        <p:blipFill>
          <a:blip r:embed="rId2"/>
          <a:srcRect/>
          <a:stretch>
            <a:fillRect/>
          </a:stretch>
        </p:blipFill>
        <p:spPr bwMode="auto">
          <a:xfrm>
            <a:off x="1757680" y="1688941"/>
            <a:ext cx="5405120" cy="3873659"/>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400" b="1" dirty="0" smtClean="0"/>
              <a:t>12</a:t>
            </a:r>
            <a:r>
              <a:rPr lang="en-US" sz="2400" b="1" dirty="0" smtClean="0"/>
              <a:t>.9</a:t>
            </a:r>
            <a:r>
              <a:rPr lang="ka-GE" sz="2400" b="1" dirty="0" smtClean="0"/>
              <a:t>. მოთხოვნები ჯიტერის პარამეტრების მიმართ</a:t>
            </a:r>
            <a:r>
              <a:rPr lang="en-US" sz="2400" dirty="0" smtClean="0"/>
              <a:t/>
            </a:r>
            <a:br>
              <a:rPr lang="en-US" sz="2400" dirty="0" smtClean="0"/>
            </a:br>
            <a:endParaRPr lang="en-US" sz="2400" dirty="0"/>
          </a:p>
        </p:txBody>
      </p:sp>
      <p:sp>
        <p:nvSpPr>
          <p:cNvPr id="3" name="Content Placeholder 2"/>
          <p:cNvSpPr>
            <a:spLocks noGrp="1"/>
          </p:cNvSpPr>
          <p:nvPr>
            <p:ph idx="1"/>
          </p:nvPr>
        </p:nvSpPr>
        <p:spPr/>
        <p:txBody>
          <a:bodyPr>
            <a:normAutofit/>
          </a:bodyPr>
          <a:lstStyle/>
          <a:p>
            <a:r>
              <a:rPr lang="ka-GE" sz="2000" b="1" dirty="0" smtClean="0"/>
              <a:t>12.9.1. ჯიტერის ნორმები</a:t>
            </a:r>
            <a:endParaRPr lang="en-US" sz="2000" dirty="0" smtClean="0"/>
          </a:p>
          <a:p>
            <a:r>
              <a:rPr lang="ka-GE" sz="2000" b="1" dirty="0" smtClean="0"/>
              <a:t>	</a:t>
            </a:r>
            <a:r>
              <a:rPr lang="ka-GE" sz="2000" dirty="0" smtClean="0"/>
              <a:t>ჯიტერის ნორმირებული მახასითებლები მოყვანილია  რეკომენდაციებში: ITU-T G.823 და G.825 შესაბამისად PDH და SDH სინქრონული  სისტემებისათვის [95 –97]. მაგალითად, მოთხოვნილება STM-1–ის ინტერფეისის შესასვლელი ჯიტერის პარამეტრების მიმართ </a:t>
            </a:r>
            <a:r>
              <a:rPr lang="en-US" sz="2000" dirty="0" smtClean="0"/>
              <a:t> </a:t>
            </a:r>
            <a:r>
              <a:rPr lang="ka-GE" sz="2000" dirty="0" smtClean="0"/>
              <a:t>ჰც სიხშირის დიაპაზონში შეადგენს 38.9UI(0,25მკწმ); </a:t>
            </a:r>
            <a:r>
              <a:rPr lang="en-US" sz="2000" dirty="0" smtClean="0"/>
              <a:t> </a:t>
            </a:r>
            <a:r>
              <a:rPr lang="ka-GE" sz="2000" dirty="0" smtClean="0"/>
              <a:t>ჰც სიხშირის დიაპაზონში 0.15UI, სადაც, ერთეულოვანი ინტერვალი UI = 6.43 ნწმ; ხოლო  მოთხოვნილება STM-64–ის ინტერფეისის შესასვლელი ჯიტერის პარამეტრების მიმართ ჰც სიხშირის დიაპაზონში შეადგენს 2490UI(0.25მკწმ); ხოლო </a:t>
            </a:r>
            <a:r>
              <a:rPr lang="en-US" sz="2000" b="1" dirty="0" smtClean="0"/>
              <a:t> </a:t>
            </a:r>
            <a:r>
              <a:rPr lang="ka-GE" sz="2000" dirty="0" smtClean="0"/>
              <a:t>ჰც დიაპაზონში – 0,15UI, სადაც, ერთეულოვანი ინტერვალი  UI=0,10 ნწმ</a:t>
            </a:r>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400" dirty="0" smtClean="0"/>
              <a:t>ITU-Т G.959 ნორმები</a:t>
            </a:r>
            <a:endParaRPr lang="en-US" sz="2400" dirty="0"/>
          </a:p>
        </p:txBody>
      </p:sp>
      <p:sp>
        <p:nvSpPr>
          <p:cNvPr id="3" name="Content Placeholder 2"/>
          <p:cNvSpPr>
            <a:spLocks noGrp="1"/>
          </p:cNvSpPr>
          <p:nvPr>
            <p:ph idx="1"/>
          </p:nvPr>
        </p:nvSpPr>
        <p:spPr/>
        <p:txBody>
          <a:bodyPr>
            <a:normAutofit/>
          </a:bodyPr>
          <a:lstStyle/>
          <a:p>
            <a:r>
              <a:rPr lang="ka-GE" sz="2000" dirty="0" smtClean="0"/>
              <a:t>ნორმები მოცემულია ITU-Т G.959 რეკომენდაციებში PDH  რეგენერატორების ორი ტიპისათვის (A და B). ამასთან, ერთად რეგენერატორის ტიპი განისაზღვრება გადამცემი მახასიათებლის ტიპით. B ტიპის რეგენერატორის ნორმები არ არის დამოკიდებული გადაცემის სიჩქარეზე. რეგენერატორის წრედში ფაზური ციმციმის დაგროვების შესაფასებლად რეკომენდირებულია შემდეგი ფორმულის გამოყენება:</a:t>
            </a:r>
            <a:endParaRPr lang="en-US" sz="2000" dirty="0" smtClean="0"/>
          </a:p>
          <a:p>
            <a:r>
              <a:rPr lang="en-US" sz="2000" dirty="0" smtClean="0"/>
              <a:t>			</a:t>
            </a:r>
            <a:r>
              <a:rPr lang="ru-RU" sz="2000" dirty="0" smtClean="0"/>
              <a:t> </a:t>
            </a:r>
            <a:endParaRPr lang="en-US" sz="2000" dirty="0" smtClean="0"/>
          </a:p>
          <a:p>
            <a:r>
              <a:rPr lang="en-US" sz="2000" dirty="0" smtClean="0"/>
              <a:t>	</a:t>
            </a:r>
            <a:r>
              <a:rPr lang="ka-GE" sz="2000" dirty="0" smtClean="0"/>
              <a:t>სადაც, </a:t>
            </a:r>
            <a:r>
              <a:rPr lang="en-US" sz="2000" dirty="0" smtClean="0"/>
              <a:t>A</a:t>
            </a:r>
            <a:r>
              <a:rPr lang="ka-GE" sz="2000" dirty="0" smtClean="0"/>
              <a:t> - ციმციმის  ამპლიტუდაა ერთი რეგენერატორის გამოსასვლელზე. </a:t>
            </a:r>
            <a:r>
              <a:rPr lang="en-US" sz="2000" dirty="0" smtClean="0"/>
              <a:t>    - </a:t>
            </a:r>
            <a:r>
              <a:rPr lang="ka-GE" sz="2000" dirty="0" smtClean="0"/>
              <a:t>ციმციმია </a:t>
            </a:r>
            <a:r>
              <a:rPr lang="en-US" sz="2000" dirty="0" smtClean="0"/>
              <a:t>N</a:t>
            </a:r>
            <a:r>
              <a:rPr lang="ka-GE" sz="2000" dirty="0" smtClean="0"/>
              <a:t> რეგენერატორების წრედის გამოსასვლელზე. როდესაც რეგენერატორების რაოდენობა არის 20, ჯიტერის ამპლიტუდა იზრდება 2.11-ჯერ.</a:t>
            </a:r>
            <a:endParaRPr lang="en-US" sz="2000" dirty="0" smtClean="0"/>
          </a:p>
          <a:p>
            <a:endParaRPr lang="en-US" sz="2000" dirty="0"/>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3009" name="Object 1"/>
          <p:cNvGraphicFramePr>
            <a:graphicFrameLocks noChangeAspect="1"/>
          </p:cNvGraphicFramePr>
          <p:nvPr/>
        </p:nvGraphicFramePr>
        <p:xfrm>
          <a:off x="3519311" y="3810000"/>
          <a:ext cx="938389" cy="333375"/>
        </p:xfrm>
        <a:graphic>
          <a:graphicData uri="http://schemas.openxmlformats.org/presentationml/2006/ole">
            <mc:AlternateContent xmlns:mc="http://schemas.openxmlformats.org/markup-compatibility/2006">
              <mc:Choice xmlns:v="urn:schemas-microsoft-com:vml" Requires="v">
                <p:oleObj spid="_x0000_s43018" name="Equation" r:id="rId3" imgW="723586" imgH="253890" progId="Equation.DSMT4">
                  <p:embed/>
                </p:oleObj>
              </mc:Choice>
              <mc:Fallback>
                <p:oleObj name="Equation" r:id="rId3" imgW="723586" imgH="25389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9311" y="3810000"/>
                        <a:ext cx="938389"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3011" name="Object 3"/>
          <p:cNvGraphicFramePr>
            <a:graphicFrameLocks noChangeAspect="1"/>
          </p:cNvGraphicFramePr>
          <p:nvPr/>
        </p:nvGraphicFramePr>
        <p:xfrm>
          <a:off x="2895600" y="4572000"/>
          <a:ext cx="219075" cy="238125"/>
        </p:xfrm>
        <a:graphic>
          <a:graphicData uri="http://schemas.openxmlformats.org/presentationml/2006/ole">
            <mc:AlternateContent xmlns:mc="http://schemas.openxmlformats.org/markup-compatibility/2006">
              <mc:Choice xmlns:v="urn:schemas-microsoft-com:vml" Requires="v">
                <p:oleObj spid="_x0000_s43019" name="Equation" r:id="rId5" imgW="215806" imgH="228501" progId="Equation.DSMT4">
                  <p:embed/>
                </p:oleObj>
              </mc:Choice>
              <mc:Fallback>
                <p:oleObj name="Equation" r:id="rId5" imgW="215806" imgH="228501"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572000"/>
                        <a:ext cx="2190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ka-GE" sz="1800" b="1" dirty="0" smtClean="0"/>
              <a:t>12.10. თვალის დიაგრამის ნიღაბი (შაბლონი)</a:t>
            </a:r>
            <a:r>
              <a:rPr lang="en-US" sz="1800" b="1" dirty="0" smtClean="0"/>
              <a:t/>
            </a:r>
            <a:br>
              <a:rPr lang="en-US" sz="1800" b="1" dirty="0" smtClean="0"/>
            </a:br>
            <a:r>
              <a:rPr lang="ka-GE" sz="1200" dirty="0" smtClean="0"/>
              <a:t> ნახ.12.34.  თვალის დიაგრმის  სტანდარტული ნიღაბი (შაბლონი)  ITU-T </a:t>
            </a:r>
            <a:r>
              <a:rPr lang="en-US" sz="1200" dirty="0" smtClean="0"/>
              <a:t/>
            </a:r>
            <a:br>
              <a:rPr lang="en-US" sz="1200" dirty="0" smtClean="0"/>
            </a:br>
            <a:r>
              <a:rPr lang="ka-GE" sz="1200" dirty="0" smtClean="0"/>
              <a:t>                            G.957 რეკომენდაციის მიხედვით SDH გადაცემის ციფრული </a:t>
            </a:r>
            <a:r>
              <a:rPr lang="en-US" sz="1200" dirty="0" smtClean="0"/>
              <a:t/>
            </a:r>
            <a:br>
              <a:rPr lang="en-US" sz="1200" dirty="0" smtClean="0"/>
            </a:br>
            <a:r>
              <a:rPr lang="ka-GE" sz="1200" dirty="0" smtClean="0"/>
              <a:t>                               სისტემებისათვის . UI-ერთეულოვანი ინტერვალი</a:t>
            </a:r>
            <a:r>
              <a:rPr lang="en-US" sz="1800" dirty="0" smtClean="0"/>
              <a:t/>
            </a:r>
            <a:br>
              <a:rPr lang="en-US" sz="1800" dirty="0" smtClean="0"/>
            </a:br>
            <a:r>
              <a:rPr lang="ka-GE" sz="1300" dirty="0" smtClean="0"/>
              <a:t>სტანდარტული თვალის დიაგრამის პარამეტრები ITU-T G.957 რეკომენდაციის [106] მიხედვით SDH გადაცემის ციფრული სისტემების სხვადასხვა იერარქიისათვის მოყვანილია ცხრ.</a:t>
            </a:r>
            <a:r>
              <a:rPr lang="en-US" sz="1300" dirty="0" smtClean="0"/>
              <a:t>4</a:t>
            </a:r>
            <a:r>
              <a:rPr lang="ka-GE" sz="1300" dirty="0" smtClean="0"/>
              <a:t>.7–ში.</a:t>
            </a:r>
            <a:r>
              <a:rPr lang="en-US" sz="1300" dirty="0" smtClean="0"/>
              <a:t/>
            </a:r>
            <a:br>
              <a:rPr lang="en-US" sz="1300" dirty="0" smtClean="0"/>
            </a:br>
            <a:r>
              <a:rPr lang="en-US" sz="1300" dirty="0" smtClean="0"/>
              <a:t/>
            </a:r>
            <a:br>
              <a:rPr lang="en-US" sz="1300" dirty="0" smtClean="0"/>
            </a:br>
            <a:r>
              <a:rPr lang="en-US" sz="1800" dirty="0" smtClean="0"/>
              <a:t/>
            </a:r>
            <a:br>
              <a:rPr lang="en-US" sz="1800" dirty="0" smtClean="0"/>
            </a:br>
            <a:endParaRPr lang="en-US" sz="1800" dirty="0"/>
          </a:p>
        </p:txBody>
      </p:sp>
      <p:pic>
        <p:nvPicPr>
          <p:cNvPr id="4" name="Content Placeholder 3" descr="nax_18"/>
          <p:cNvPicPr>
            <a:picLocks noGrp="1"/>
          </p:cNvPicPr>
          <p:nvPr>
            <p:ph idx="1"/>
          </p:nvPr>
        </p:nvPicPr>
        <p:blipFill>
          <a:blip r:embed="rId2"/>
          <a:srcRect/>
          <a:stretch>
            <a:fillRect/>
          </a:stretch>
        </p:blipFill>
        <p:spPr bwMode="auto">
          <a:xfrm>
            <a:off x="381000" y="1981200"/>
            <a:ext cx="4876800" cy="3916363"/>
          </a:xfrm>
          <a:prstGeom prst="rect">
            <a:avLst/>
          </a:prstGeom>
          <a:noFill/>
          <a:ln w="9525">
            <a:noFill/>
            <a:miter lim="800000"/>
            <a:headEnd/>
            <a:tailEnd/>
          </a:ln>
        </p:spPr>
      </p:pic>
      <p:graphicFrame>
        <p:nvGraphicFramePr>
          <p:cNvPr id="5" name="Table 4"/>
          <p:cNvGraphicFramePr>
            <a:graphicFrameLocks noGrp="1"/>
          </p:cNvGraphicFramePr>
          <p:nvPr/>
        </p:nvGraphicFramePr>
        <p:xfrm>
          <a:off x="4724400" y="3047998"/>
          <a:ext cx="3505201" cy="1676401"/>
        </p:xfrm>
        <a:graphic>
          <a:graphicData uri="http://schemas.openxmlformats.org/drawingml/2006/table">
            <a:tbl>
              <a:tblPr/>
              <a:tblGrid>
                <a:gridCol w="645695"/>
                <a:gridCol w="737937"/>
                <a:gridCol w="737937"/>
                <a:gridCol w="737937"/>
                <a:gridCol w="645695"/>
              </a:tblGrid>
              <a:tr h="478972">
                <a:tc>
                  <a:txBody>
                    <a:bodyPr/>
                    <a:lstStyle/>
                    <a:p>
                      <a:pPr marL="0" marR="0" algn="ctr">
                        <a:lnSpc>
                          <a:spcPct val="150000"/>
                        </a:lnSpc>
                        <a:spcBef>
                          <a:spcPts val="0"/>
                        </a:spcBef>
                        <a:spcAft>
                          <a:spcPts val="0"/>
                        </a:spcAft>
                        <a:tabLst>
                          <a:tab pos="457200" algn="l"/>
                        </a:tabLs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57200" algn="l"/>
                        </a:tabLst>
                      </a:pPr>
                      <a:r>
                        <a:rPr lang="en-US" sz="1000">
                          <a:latin typeface="Sylfaen"/>
                          <a:ea typeface="Times New Roman"/>
                          <a:cs typeface="Arial"/>
                        </a:rPr>
                        <a:t>X1/X2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57200" algn="l"/>
                        </a:tabLst>
                      </a:pPr>
                      <a:r>
                        <a:rPr lang="en-US" sz="1000">
                          <a:latin typeface="Sylfaen"/>
                          <a:ea typeface="Times New Roman"/>
                          <a:cs typeface="Arial"/>
                        </a:rPr>
                        <a:t>X2/X3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57200" algn="l"/>
                        </a:tabLst>
                      </a:pPr>
                      <a:r>
                        <a:rPr lang="en-US" sz="1000">
                          <a:latin typeface="Sylfaen"/>
                          <a:ea typeface="Times New Roman"/>
                          <a:cs typeface="Arial"/>
                        </a:rPr>
                        <a:t>Y1/Y2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57200" algn="l"/>
                        </a:tabLst>
                      </a:pPr>
                      <a:r>
                        <a:rPr lang="en-US" sz="1000">
                          <a:latin typeface="Sylfaen"/>
                          <a:ea typeface="Times New Roman"/>
                          <a:cs typeface="Arial"/>
                        </a:rPr>
                        <a:t>X1/X3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143">
                <a:tc>
                  <a:txBody>
                    <a:bodyPr/>
                    <a:lstStyle/>
                    <a:p>
                      <a:pPr marL="0" marR="0" algn="ctr">
                        <a:lnSpc>
                          <a:spcPct val="150000"/>
                        </a:lnSpc>
                        <a:spcBef>
                          <a:spcPts val="0"/>
                        </a:spcBef>
                        <a:spcAft>
                          <a:spcPts val="0"/>
                        </a:spcAft>
                        <a:tabLst>
                          <a:tab pos="457200" algn="l"/>
                        </a:tabLst>
                      </a:pPr>
                      <a:r>
                        <a:rPr lang="en-US" sz="1000">
                          <a:latin typeface="Sylfaen"/>
                          <a:ea typeface="Times New Roman"/>
                          <a:cs typeface="Arial"/>
                        </a:rPr>
                        <a:t>STM-1</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57200" algn="l"/>
                        </a:tabLst>
                      </a:pPr>
                      <a:r>
                        <a:rPr lang="en-US" sz="1000">
                          <a:latin typeface="Sylfaen"/>
                          <a:ea typeface="Times New Roman"/>
                          <a:cs typeface="Arial"/>
                        </a:rPr>
                        <a:t>0.15/0.85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57200" algn="l"/>
                        </a:tabLst>
                      </a:pPr>
                      <a:r>
                        <a:rPr lang="en-US" sz="1000" dirty="0">
                          <a:latin typeface="Sylfaen"/>
                          <a:ea typeface="Times New Roman"/>
                          <a:cs typeface="Arial"/>
                        </a:rPr>
                        <a:t>0.35/0.65</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57200" algn="l"/>
                        </a:tabLst>
                      </a:pPr>
                      <a:r>
                        <a:rPr lang="en-US" sz="1000">
                          <a:latin typeface="Sylfaen"/>
                          <a:ea typeface="Times New Roman"/>
                          <a:cs typeface="Arial"/>
                        </a:rPr>
                        <a:t>0.2/0.8</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57200" algn="l"/>
                        </a:tabLst>
                      </a:pPr>
                      <a:r>
                        <a:rPr lang="en-US" sz="1000">
                          <a:latin typeface="Sylfaen"/>
                          <a:ea typeface="Times New Roman"/>
                          <a:cs typeface="Arial"/>
                        </a:rPr>
                        <a:t>-</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143">
                <a:tc>
                  <a:txBody>
                    <a:bodyPr/>
                    <a:lstStyle/>
                    <a:p>
                      <a:pPr marL="0" marR="0" algn="ctr">
                        <a:lnSpc>
                          <a:spcPct val="150000"/>
                        </a:lnSpc>
                        <a:spcBef>
                          <a:spcPts val="0"/>
                        </a:spcBef>
                        <a:spcAft>
                          <a:spcPts val="0"/>
                        </a:spcAft>
                        <a:tabLst>
                          <a:tab pos="457200" algn="l"/>
                        </a:tabLst>
                      </a:pPr>
                      <a:r>
                        <a:rPr lang="en-US" sz="1000">
                          <a:latin typeface="Sylfaen"/>
                          <a:ea typeface="Times New Roman"/>
                          <a:cs typeface="Arial"/>
                        </a:rPr>
                        <a:t>STM-4</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57200" algn="l"/>
                        </a:tabLst>
                      </a:pPr>
                      <a:r>
                        <a:rPr lang="en-US" sz="1000">
                          <a:latin typeface="Sylfaen"/>
                          <a:ea typeface="Times New Roman"/>
                          <a:cs typeface="Arial"/>
                        </a:rPr>
                        <a:t>0.25/0.75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57200" algn="l"/>
                        </a:tabLst>
                      </a:pPr>
                      <a:r>
                        <a:rPr lang="en-US" sz="1000">
                          <a:latin typeface="Sylfaen"/>
                          <a:ea typeface="Times New Roman"/>
                          <a:cs typeface="Arial"/>
                        </a:rPr>
                        <a:t>0.4/0.6</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57200" algn="l"/>
                        </a:tabLst>
                      </a:pPr>
                      <a:r>
                        <a:rPr lang="en-US" sz="1000">
                          <a:latin typeface="Sylfaen"/>
                          <a:ea typeface="Times New Roman"/>
                          <a:cs typeface="Arial"/>
                        </a:rPr>
                        <a:t>0.2/0.8</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57200" algn="l"/>
                        </a:tabLst>
                      </a:pPr>
                      <a:r>
                        <a:rPr lang="en-US" sz="1000">
                          <a:latin typeface="Sylfaen"/>
                          <a:ea typeface="Times New Roman"/>
                          <a:cs typeface="Arial"/>
                        </a:rPr>
                        <a:t>-</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143">
                <a:tc>
                  <a:txBody>
                    <a:bodyPr/>
                    <a:lstStyle/>
                    <a:p>
                      <a:pPr marL="0" marR="0" algn="ctr">
                        <a:lnSpc>
                          <a:spcPct val="150000"/>
                        </a:lnSpc>
                        <a:spcBef>
                          <a:spcPts val="0"/>
                        </a:spcBef>
                        <a:spcAft>
                          <a:spcPts val="0"/>
                        </a:spcAft>
                        <a:tabLst>
                          <a:tab pos="457200" algn="l"/>
                        </a:tabLst>
                      </a:pPr>
                      <a:r>
                        <a:rPr lang="en-US" sz="1000">
                          <a:latin typeface="Sylfaen"/>
                          <a:ea typeface="Times New Roman"/>
                          <a:cs typeface="Arial"/>
                        </a:rPr>
                        <a:t>STM-16</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57200" algn="l"/>
                        </a:tabLst>
                      </a:pPr>
                      <a:r>
                        <a:rPr lang="en-US" sz="1000">
                          <a:latin typeface="Sylfaen"/>
                          <a:ea typeface="Times New Roman"/>
                          <a:cs typeface="Arial"/>
                        </a:rPr>
                        <a:t>-</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57200" algn="l"/>
                        </a:tabLst>
                      </a:pPr>
                      <a:r>
                        <a:rPr lang="en-US" sz="1000">
                          <a:latin typeface="Sylfaen"/>
                          <a:ea typeface="Times New Roman"/>
                          <a:cs typeface="Arial"/>
                        </a:rPr>
                        <a:t>-</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57200" algn="l"/>
                        </a:tabLst>
                      </a:pPr>
                      <a:r>
                        <a:rPr lang="en-US" sz="1000">
                          <a:latin typeface="Sylfaen"/>
                          <a:ea typeface="Times New Roman"/>
                          <a:cs typeface="Arial"/>
                        </a:rPr>
                        <a:t>0.25/0.75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57200" algn="l"/>
                        </a:tabLst>
                      </a:pPr>
                      <a:r>
                        <a:rPr lang="en-US" sz="1000" dirty="0">
                          <a:latin typeface="Sylfaen"/>
                          <a:ea typeface="Times New Roman"/>
                          <a:cs typeface="Arial"/>
                        </a:rPr>
                        <a:t>0.2</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710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800" b="1" dirty="0" smtClean="0"/>
              <a:t>12.11. ჯიტერის შეფასება თვალის დიაგრამის ანიმაციური მოდელით [</a:t>
            </a:r>
            <a:r>
              <a:rPr lang="en-US" sz="1800" b="1" dirty="0" smtClean="0"/>
              <a:t>103</a:t>
            </a:r>
            <a:r>
              <a:rPr lang="ka-GE" sz="1800" b="1" dirty="0" smtClean="0"/>
              <a:t>]</a:t>
            </a:r>
            <a:r>
              <a:rPr lang="en-US" sz="1800" dirty="0" smtClean="0"/>
              <a:t/>
            </a:r>
            <a:br>
              <a:rPr lang="en-US" sz="1800" dirty="0" smtClean="0"/>
            </a:br>
            <a:endParaRPr lang="en-US" sz="1800" dirty="0"/>
          </a:p>
        </p:txBody>
      </p:sp>
      <p:sp>
        <p:nvSpPr>
          <p:cNvPr id="3" name="Content Placeholder 2"/>
          <p:cNvSpPr>
            <a:spLocks noGrp="1"/>
          </p:cNvSpPr>
          <p:nvPr>
            <p:ph idx="1"/>
          </p:nvPr>
        </p:nvSpPr>
        <p:spPr/>
        <p:txBody>
          <a:bodyPr/>
          <a:lstStyle/>
          <a:p>
            <a:pPr>
              <a:buNone/>
            </a:pPr>
            <a:r>
              <a:rPr lang="ka-GE" dirty="0" smtClean="0"/>
              <a:t>                                                </a:t>
            </a:r>
          </a:p>
          <a:p>
            <a:pPr>
              <a:buNone/>
            </a:pPr>
            <a:endParaRPr lang="ka-GE" dirty="0" smtClean="0"/>
          </a:p>
          <a:p>
            <a:pPr>
              <a:buNone/>
            </a:pPr>
            <a:r>
              <a:rPr lang="ka-GE" dirty="0" smtClean="0"/>
              <a:t>                                           </a:t>
            </a:r>
            <a:r>
              <a:rPr lang="ka-GE" sz="1600" dirty="0" smtClean="0"/>
              <a:t> დბს                                                                 ნწმ</a:t>
            </a:r>
          </a:p>
          <a:p>
            <a:pPr>
              <a:buNone/>
            </a:pPr>
            <a:endParaRPr lang="ka-GE" sz="1600" dirty="0" smtClean="0"/>
          </a:p>
          <a:p>
            <a:pPr>
              <a:buNone/>
            </a:pPr>
            <a:r>
              <a:rPr lang="ka-GE" sz="1600" dirty="0" smtClean="0"/>
              <a:t>                                                                                      დბს</a:t>
            </a:r>
            <a:endParaRPr lang="en-US" sz="1600" dirty="0"/>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8129" name="Object 1"/>
          <p:cNvGraphicFramePr>
            <a:graphicFrameLocks noChangeAspect="1"/>
          </p:cNvGraphicFramePr>
          <p:nvPr/>
        </p:nvGraphicFramePr>
        <p:xfrm>
          <a:off x="685800" y="2286000"/>
          <a:ext cx="3429000" cy="990600"/>
        </p:xfrm>
        <a:graphic>
          <a:graphicData uri="http://schemas.openxmlformats.org/presentationml/2006/ole">
            <mc:AlternateContent xmlns:mc="http://schemas.openxmlformats.org/markup-compatibility/2006">
              <mc:Choice xmlns:v="urn:schemas-microsoft-com:vml" Requires="v">
                <p:oleObj spid="_x0000_s48143" name="Equation" r:id="rId3" imgW="2882900" imgH="533400" progId="Equation.DSMT4">
                  <p:embed/>
                </p:oleObj>
              </mc:Choice>
              <mc:Fallback>
                <p:oleObj name="Equation" r:id="rId3" imgW="2882900" imgH="5334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86000"/>
                        <a:ext cx="34290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8131" name="Object 3"/>
          <p:cNvGraphicFramePr>
            <a:graphicFrameLocks noChangeAspect="1"/>
          </p:cNvGraphicFramePr>
          <p:nvPr/>
        </p:nvGraphicFramePr>
        <p:xfrm>
          <a:off x="685800" y="3429000"/>
          <a:ext cx="3429000" cy="762000"/>
        </p:xfrm>
        <a:graphic>
          <a:graphicData uri="http://schemas.openxmlformats.org/presentationml/2006/ole">
            <mc:AlternateContent xmlns:mc="http://schemas.openxmlformats.org/markup-compatibility/2006">
              <mc:Choice xmlns:v="urn:schemas-microsoft-com:vml" Requires="v">
                <p:oleObj spid="_x0000_s48144" name="Equation" r:id="rId5" imgW="2882900" imgH="533400" progId="Equation.DSMT4">
                  <p:embed/>
                </p:oleObj>
              </mc:Choice>
              <mc:Fallback>
                <p:oleObj name="Equation" r:id="rId5" imgW="2882900" imgH="533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429000"/>
                        <a:ext cx="3429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8133" name="Object 5"/>
          <p:cNvGraphicFramePr>
            <a:graphicFrameLocks noChangeAspect="1"/>
          </p:cNvGraphicFramePr>
          <p:nvPr/>
        </p:nvGraphicFramePr>
        <p:xfrm>
          <a:off x="5715000" y="2743200"/>
          <a:ext cx="1857375" cy="981075"/>
        </p:xfrm>
        <a:graphic>
          <a:graphicData uri="http://schemas.openxmlformats.org/presentationml/2006/ole">
            <mc:AlternateContent xmlns:mc="http://schemas.openxmlformats.org/markup-compatibility/2006">
              <mc:Choice xmlns:v="urn:schemas-microsoft-com:vml" Requires="v">
                <p:oleObj spid="_x0000_s48145" name="Equation" r:id="rId7" imgW="1993900" imgH="1041400" progId="Equation.DSMT4">
                  <p:embed/>
                </p:oleObj>
              </mc:Choice>
              <mc:Fallback>
                <p:oleObj name="Equation" r:id="rId7" imgW="1993900" imgH="1041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2743200"/>
                        <a:ext cx="1857375"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1800" dirty="0" smtClean="0"/>
              <a:t/>
            </a:r>
            <a:br>
              <a:rPr lang="ka-GE" sz="1800" dirty="0" smtClean="0"/>
            </a:br>
            <a:r>
              <a:rPr lang="ka-GE" sz="1800" dirty="0" smtClean="0"/>
              <a:t/>
            </a:r>
            <a:br>
              <a:rPr lang="ka-GE" sz="1800" dirty="0" smtClean="0"/>
            </a:br>
            <a:r>
              <a:rPr lang="ka-GE" sz="1800" dirty="0" smtClean="0"/>
              <a:t/>
            </a:r>
            <a:br>
              <a:rPr lang="ka-GE" sz="1800" dirty="0" smtClean="0"/>
            </a:br>
            <a:r>
              <a:rPr lang="ka-GE" sz="1800" dirty="0" smtClean="0"/>
              <a:t>ნახ.12.36. თვალის დიაგრამა. მრუდი 1 -</a:t>
            </a:r>
            <a:r>
              <a:rPr lang="ru-RU" sz="1800" dirty="0" smtClean="0"/>
              <a:t> </a:t>
            </a:r>
            <a:r>
              <a:rPr lang="ka-GE" sz="1800" dirty="0" smtClean="0"/>
              <a:t>მვტ, </a:t>
            </a:r>
            <a:r>
              <a:rPr lang="en-US" sz="1800" dirty="0" smtClean="0"/>
              <a:t/>
            </a:r>
            <a:br>
              <a:rPr lang="en-US" sz="1800" dirty="0" smtClean="0"/>
            </a:br>
            <a:r>
              <a:rPr lang="ka-GE" sz="1800" dirty="0" smtClean="0"/>
              <a:t>                             მვტ;  მრუდი 2 – მვტ, </a:t>
            </a:r>
            <a:r>
              <a:rPr lang="en-US" sz="1800" dirty="0" smtClean="0"/>
              <a:t/>
            </a:r>
            <a:br>
              <a:rPr lang="en-US" sz="1800" dirty="0" smtClean="0"/>
            </a:br>
            <a:r>
              <a:rPr lang="ka-GE" sz="1800" dirty="0" smtClean="0"/>
              <a:t>                             მვტ; მრუდი 3 –</a:t>
            </a:r>
            <a:r>
              <a:rPr lang="ru-RU" sz="1800" dirty="0" smtClean="0"/>
              <a:t> </a:t>
            </a:r>
            <a:r>
              <a:rPr lang="ka-GE" sz="1800" dirty="0" smtClean="0"/>
              <a:t>მვტ, </a:t>
            </a:r>
            <a:r>
              <a:rPr lang="en-US" sz="1800" dirty="0" smtClean="0"/>
              <a:t/>
            </a:r>
            <a:br>
              <a:rPr lang="en-US" sz="1800" dirty="0" smtClean="0"/>
            </a:br>
            <a:r>
              <a:rPr lang="ka-GE" sz="1800" dirty="0" smtClean="0"/>
              <a:t>                            მვტ,</a:t>
            </a:r>
            <a:r>
              <a:rPr lang="ru-RU" sz="1800" dirty="0" smtClean="0"/>
              <a:t> </a:t>
            </a:r>
            <a:r>
              <a:rPr lang="ka-GE" sz="1800" dirty="0" smtClean="0"/>
              <a:t>–ჯიტერი.	      </a:t>
            </a:r>
            <a:r>
              <a:rPr lang="en-US" sz="1800" dirty="0" smtClean="0"/>
              <a:t/>
            </a:r>
            <a:br>
              <a:rPr lang="en-US" sz="1800" dirty="0" smtClean="0"/>
            </a:br>
            <a:r>
              <a:rPr lang="ka-GE" sz="1800" dirty="0" smtClean="0"/>
              <a:t> </a:t>
            </a:r>
            <a:r>
              <a:rPr lang="en-US" sz="1800" dirty="0" smtClean="0"/>
              <a:t/>
            </a:r>
            <a:br>
              <a:rPr lang="en-US" sz="1800" dirty="0" smtClean="0"/>
            </a:br>
            <a:endParaRPr lang="en-US" sz="1800" dirty="0"/>
          </a:p>
        </p:txBody>
      </p:sp>
      <p:pic>
        <p:nvPicPr>
          <p:cNvPr id="4" name="Content Placeholder 3" descr="nax10+"/>
          <p:cNvPicPr>
            <a:picLocks noGrp="1"/>
          </p:cNvPicPr>
          <p:nvPr>
            <p:ph idx="1"/>
          </p:nvPr>
        </p:nvPicPr>
        <p:blipFill>
          <a:blip r:embed="rId2" cstate="print"/>
          <a:srcRect/>
          <a:stretch>
            <a:fillRect/>
          </a:stretch>
        </p:blipFill>
        <p:spPr bwMode="auto">
          <a:xfrm>
            <a:off x="1066800" y="1752600"/>
            <a:ext cx="6858000" cy="38862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ka-GE" sz="1200" dirty="0" smtClean="0"/>
              <a:t>ნახ.12. 39.  თვალის დიაგრამის სტანდარტული ნიღაბი (შაბლონი)   ITU-T </a:t>
            </a:r>
            <a:r>
              <a:rPr lang="en-US" sz="1200" dirty="0" smtClean="0"/>
              <a:t/>
            </a:r>
            <a:br>
              <a:rPr lang="en-US" sz="1200" dirty="0" smtClean="0"/>
            </a:br>
            <a:r>
              <a:rPr lang="ka-GE" sz="1200" dirty="0" smtClean="0"/>
              <a:t>                              G.957 რეკომენდაციების მიხედვით გადაცემის SDH ციფრული </a:t>
            </a:r>
            <a:r>
              <a:rPr lang="en-US" sz="1200" dirty="0" smtClean="0"/>
              <a:t/>
            </a:r>
            <a:br>
              <a:rPr lang="en-US" sz="1200" dirty="0" smtClean="0"/>
            </a:br>
            <a:r>
              <a:rPr lang="ka-GE" sz="1200" dirty="0" smtClean="0"/>
              <a:t>                              სისტემის STM-1 იერარქიისათვის ერთეულოვან UI ინტერვალში </a:t>
            </a:r>
            <a:r>
              <a:rPr lang="en-US" sz="1200" dirty="0" smtClean="0"/>
              <a:t/>
            </a:r>
            <a:br>
              <a:rPr lang="en-US" sz="1200" dirty="0" smtClean="0"/>
            </a:br>
            <a:r>
              <a:rPr lang="ka-GE" sz="1200" dirty="0" smtClean="0"/>
              <a:t>                              და თვალის დიაგრამა – მრუდი 1 -</a:t>
            </a:r>
            <a:r>
              <a:rPr lang="ru-RU" sz="1200" dirty="0" smtClean="0"/>
              <a:t> </a:t>
            </a:r>
            <a:r>
              <a:rPr lang="ka-GE" sz="1200" dirty="0" smtClean="0"/>
              <a:t>მვტ, </a:t>
            </a:r>
            <a:r>
              <a:rPr lang="en-US" sz="1200" dirty="0" smtClean="0"/>
              <a:t/>
            </a:r>
            <a:br>
              <a:rPr lang="en-US" sz="1200" dirty="0" smtClean="0"/>
            </a:br>
            <a:r>
              <a:rPr lang="en-US" sz="1200" dirty="0" smtClean="0"/>
              <a:t>                             </a:t>
            </a:r>
            <a:r>
              <a:rPr lang="ru-RU" sz="1200" dirty="0" smtClean="0"/>
              <a:t> </a:t>
            </a:r>
            <a:r>
              <a:rPr lang="ka-GE" sz="1200" dirty="0" smtClean="0"/>
              <a:t>მვტ; მრუდი 2 -</a:t>
            </a:r>
            <a:r>
              <a:rPr lang="ru-RU" sz="1200" dirty="0" smtClean="0"/>
              <a:t> </a:t>
            </a:r>
            <a:r>
              <a:rPr lang="ka-GE" sz="1200" dirty="0" smtClean="0"/>
              <a:t>მვტ, </a:t>
            </a:r>
            <a:r>
              <a:rPr lang="en-US" sz="1200" dirty="0" smtClean="0"/>
              <a:t> </a:t>
            </a:r>
            <a:br>
              <a:rPr lang="en-US" sz="1200" dirty="0" smtClean="0"/>
            </a:br>
            <a:r>
              <a:rPr lang="en-US" sz="1200" dirty="0" smtClean="0"/>
              <a:t>                            </a:t>
            </a:r>
            <a:r>
              <a:rPr lang="ka-GE" sz="1200" dirty="0" smtClean="0"/>
              <a:t>მვტ.</a:t>
            </a:r>
            <a:r>
              <a:rPr lang="en-US" sz="1200" dirty="0" smtClean="0"/>
              <a:t/>
            </a:r>
            <a:br>
              <a:rPr lang="en-US" sz="1200" dirty="0" smtClean="0"/>
            </a:br>
            <a:endParaRPr lang="en-US" sz="1200" dirty="0"/>
          </a:p>
        </p:txBody>
      </p:sp>
      <p:pic>
        <p:nvPicPr>
          <p:cNvPr id="4" name="Content Placeholder 3" descr="tvalis nigabi5.JPG"/>
          <p:cNvPicPr>
            <a:picLocks noGrp="1"/>
          </p:cNvPicPr>
          <p:nvPr>
            <p:ph idx="1"/>
          </p:nvPr>
        </p:nvPicPr>
        <p:blipFill>
          <a:blip r:embed="rId2" cstate="print"/>
          <a:srcRect/>
          <a:stretch>
            <a:fillRect/>
          </a:stretch>
        </p:blipFill>
        <p:spPr bwMode="auto">
          <a:xfrm>
            <a:off x="1143000" y="1752600"/>
            <a:ext cx="6324599" cy="36576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1200" dirty="0" smtClean="0"/>
              <a:t/>
            </a:r>
            <a:br>
              <a:rPr lang="ka-GE" sz="1200" dirty="0" smtClean="0"/>
            </a:br>
            <a:r>
              <a:rPr lang="ka-GE" sz="1200" dirty="0" smtClean="0"/>
              <a:t/>
            </a:r>
            <a:br>
              <a:rPr lang="ka-GE" sz="1200" dirty="0" smtClean="0"/>
            </a:br>
            <a:r>
              <a:rPr lang="ka-GE" sz="1200" dirty="0" smtClean="0"/>
              <a:t/>
            </a:r>
            <a:br>
              <a:rPr lang="ka-GE" sz="1200" dirty="0" smtClean="0"/>
            </a:br>
            <a:r>
              <a:rPr lang="ka-GE" sz="1200" dirty="0" smtClean="0"/>
              <a:t>ნახ.12.40</a:t>
            </a:r>
            <a:r>
              <a:rPr lang="en-US" sz="1200" dirty="0" smtClean="0"/>
              <a:t>.</a:t>
            </a:r>
            <a:r>
              <a:rPr lang="ka-GE" sz="1200" dirty="0" smtClean="0"/>
              <a:t>   თვალის დიაგრამის სტანდარტული ნიღაბი (შაბლონი)   ITU-T </a:t>
            </a:r>
            <a:r>
              <a:rPr lang="en-US" sz="1200" dirty="0" smtClean="0"/>
              <a:t/>
            </a:r>
            <a:br>
              <a:rPr lang="en-US" sz="1200" dirty="0" smtClean="0"/>
            </a:br>
            <a:r>
              <a:rPr lang="en-US" sz="1200" dirty="0" smtClean="0"/>
              <a:t>                               </a:t>
            </a:r>
            <a:r>
              <a:rPr lang="ka-GE" sz="1200" dirty="0" smtClean="0"/>
              <a:t>G.957 რეკომენდაციების მიხედვით გადაცემის SDH ციფრული </a:t>
            </a:r>
            <a:r>
              <a:rPr lang="en-US" sz="1200" dirty="0" smtClean="0"/>
              <a:t/>
            </a:r>
            <a:br>
              <a:rPr lang="en-US" sz="1200" dirty="0" smtClean="0"/>
            </a:br>
            <a:r>
              <a:rPr lang="en-US" sz="1200" dirty="0" smtClean="0"/>
              <a:t>                               </a:t>
            </a:r>
            <a:r>
              <a:rPr lang="ka-GE" sz="1200" dirty="0" smtClean="0"/>
              <a:t>სისტემის STM-1 იერარქიისათვის ერთეულოვან UI ინტერვალში </a:t>
            </a:r>
            <a:r>
              <a:rPr lang="en-US" sz="1200" dirty="0" smtClean="0"/>
              <a:t/>
            </a:r>
            <a:br>
              <a:rPr lang="en-US" sz="1200" dirty="0" smtClean="0"/>
            </a:br>
            <a:r>
              <a:rPr lang="en-US" sz="1200" dirty="0" smtClean="0"/>
              <a:t>                               </a:t>
            </a:r>
            <a:r>
              <a:rPr lang="ka-GE" sz="1200" dirty="0" smtClean="0"/>
              <a:t>და თვალის დიაგრამა – მრუდი 1 -</a:t>
            </a:r>
            <a:r>
              <a:rPr lang="ru-RU" sz="1200" dirty="0" smtClean="0"/>
              <a:t> </a:t>
            </a:r>
            <a:r>
              <a:rPr lang="ka-GE" sz="1200" dirty="0" smtClean="0"/>
              <a:t>მვტ, </a:t>
            </a:r>
            <a:r>
              <a:rPr lang="en-US" sz="1200" dirty="0" smtClean="0"/>
              <a:t/>
            </a:r>
            <a:br>
              <a:rPr lang="en-US" sz="1200" dirty="0" smtClean="0"/>
            </a:br>
            <a:r>
              <a:rPr lang="en-US" sz="1200" dirty="0" smtClean="0"/>
              <a:t>                              </a:t>
            </a:r>
            <a:r>
              <a:rPr lang="ka-GE" sz="1200" dirty="0" smtClean="0"/>
              <a:t>მვტ; მრუდი 2 -</a:t>
            </a:r>
            <a:r>
              <a:rPr lang="ru-RU" sz="1200" dirty="0" smtClean="0"/>
              <a:t> </a:t>
            </a:r>
            <a:r>
              <a:rPr lang="ka-GE" sz="1200" dirty="0" smtClean="0"/>
              <a:t>მვტ, </a:t>
            </a:r>
            <a:r>
              <a:rPr lang="en-US" sz="1200" dirty="0" smtClean="0"/>
              <a:t/>
            </a:r>
            <a:br>
              <a:rPr lang="en-US" sz="1200" dirty="0" smtClean="0"/>
            </a:br>
            <a:r>
              <a:rPr lang="en-US" sz="1200" dirty="0" smtClean="0"/>
              <a:t>                              </a:t>
            </a:r>
            <a:r>
              <a:rPr lang="ka-GE" sz="1200" dirty="0" smtClean="0"/>
              <a:t>მვტ.</a:t>
            </a:r>
            <a:r>
              <a:rPr lang="en-US" sz="1200" dirty="0" smtClean="0"/>
              <a:t/>
            </a:r>
            <a:br>
              <a:rPr lang="en-US" sz="1200" dirty="0" smtClean="0"/>
            </a:br>
            <a:r>
              <a:rPr lang="en-US" sz="1200" dirty="0" smtClean="0"/>
              <a:t> </a:t>
            </a:r>
            <a:br>
              <a:rPr lang="en-US" sz="1200" dirty="0" smtClean="0"/>
            </a:br>
            <a:endParaRPr lang="en-US" sz="1200" dirty="0"/>
          </a:p>
        </p:txBody>
      </p:sp>
      <p:pic>
        <p:nvPicPr>
          <p:cNvPr id="4" name="Content Placeholder 3" descr="tvalis nigabi4.JPG"/>
          <p:cNvPicPr>
            <a:picLocks noGrp="1"/>
          </p:cNvPicPr>
          <p:nvPr>
            <p:ph idx="1"/>
          </p:nvPr>
        </p:nvPicPr>
        <p:blipFill>
          <a:blip r:embed="rId2" cstate="print"/>
          <a:srcRect/>
          <a:stretch>
            <a:fillRect/>
          </a:stretch>
        </p:blipFill>
        <p:spPr bwMode="auto">
          <a:xfrm>
            <a:off x="1828800" y="2057400"/>
            <a:ext cx="5333999" cy="35052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ka-GE" dirty="0" smtClean="0"/>
          </a:p>
          <a:p>
            <a:r>
              <a:rPr lang="ka-GE" dirty="0" smtClean="0"/>
              <a:t> </a:t>
            </a:r>
            <a:endParaRPr lang="en-US" sz="1400" dirty="0" smtClean="0"/>
          </a:p>
          <a:p>
            <a:r>
              <a:rPr lang="ka-GE" sz="1300" dirty="0" smtClean="0"/>
              <a:t>სადაც,           – თვალის დიაგრამის გახსნის მაქსიმალური მნიშვნელობაა ელემენტარული იმპულსის სტრობირების (ანათვალის აღების მომენტში) – იდეალური შემთხვევა;         – თვალის დიაგრამის გახსნის მნიშვნელობაა (ელემენტარული იმპულსის რეგისტრაციის მომენტში) – პრაქტიკული შემთხვევა.</a:t>
            </a:r>
            <a:endParaRPr lang="en-US" sz="1300" dirty="0"/>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9153" name="Object 1"/>
          <p:cNvGraphicFramePr>
            <a:graphicFrameLocks noChangeAspect="1"/>
          </p:cNvGraphicFramePr>
          <p:nvPr/>
        </p:nvGraphicFramePr>
        <p:xfrm>
          <a:off x="762000" y="1905000"/>
          <a:ext cx="1323975" cy="504825"/>
        </p:xfrm>
        <a:graphic>
          <a:graphicData uri="http://schemas.openxmlformats.org/presentationml/2006/ole">
            <mc:AlternateContent xmlns:mc="http://schemas.openxmlformats.org/markup-compatibility/2006">
              <mc:Choice xmlns:v="urn:schemas-microsoft-com:vml" Requires="v">
                <p:oleObj spid="_x0000_s49167" name="Equation" r:id="rId3" imgW="1282700" imgH="482600" progId="Equation.DSMT4">
                  <p:embed/>
                </p:oleObj>
              </mc:Choice>
              <mc:Fallback>
                <p:oleObj name="Equation" r:id="rId3" imgW="1282700" imgH="482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05000"/>
                        <a:ext cx="132397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9155" name="Object 3"/>
          <p:cNvGraphicFramePr>
            <a:graphicFrameLocks noChangeAspect="1"/>
          </p:cNvGraphicFramePr>
          <p:nvPr/>
        </p:nvGraphicFramePr>
        <p:xfrm>
          <a:off x="1524000" y="2743200"/>
          <a:ext cx="171450" cy="200025"/>
        </p:xfrm>
        <a:graphic>
          <a:graphicData uri="http://schemas.openxmlformats.org/presentationml/2006/ole">
            <mc:AlternateContent xmlns:mc="http://schemas.openxmlformats.org/markup-compatibility/2006">
              <mc:Choice xmlns:v="urn:schemas-microsoft-com:vml" Requires="v">
                <p:oleObj spid="_x0000_s49168" name="Equation" r:id="rId5" imgW="164957" imgH="190335" progId="Equation.DSMT4">
                  <p:embed/>
                </p:oleObj>
              </mc:Choice>
              <mc:Fallback>
                <p:oleObj name="Equation" r:id="rId5" imgW="164957" imgH="190335"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743200"/>
                        <a:ext cx="171450"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9157" name="Object 5"/>
          <p:cNvGraphicFramePr>
            <a:graphicFrameLocks noChangeAspect="1"/>
          </p:cNvGraphicFramePr>
          <p:nvPr/>
        </p:nvGraphicFramePr>
        <p:xfrm>
          <a:off x="6248400" y="2971800"/>
          <a:ext cx="152400" cy="171450"/>
        </p:xfrm>
        <a:graphic>
          <a:graphicData uri="http://schemas.openxmlformats.org/presentationml/2006/ole">
            <mc:AlternateContent xmlns:mc="http://schemas.openxmlformats.org/markup-compatibility/2006">
              <mc:Choice xmlns:v="urn:schemas-microsoft-com:vml" Requires="v">
                <p:oleObj spid="_x0000_s49169" name="Equation" r:id="rId7" imgW="152268" imgH="164957" progId="Equation.DSMT4">
                  <p:embed/>
                </p:oleObj>
              </mc:Choice>
              <mc:Fallback>
                <p:oleObj name="Equation" r:id="rId7" imgW="152268" imgH="164957"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2971800"/>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1600" dirty="0" smtClean="0"/>
              <a:t/>
            </a:r>
            <a:br>
              <a:rPr lang="ka-GE" sz="1600" dirty="0" smtClean="0"/>
            </a:br>
            <a:r>
              <a:rPr lang="ka-GE" sz="1600" dirty="0" smtClean="0"/>
              <a:t/>
            </a:r>
            <a:br>
              <a:rPr lang="ka-GE" sz="1600" dirty="0" smtClean="0"/>
            </a:br>
            <a:r>
              <a:rPr lang="ka-GE" sz="1600" b="1" dirty="0" smtClean="0"/>
              <a:t>ნახ.12.2. იდეალური და რეალური    ნახ.12.3. სიგნალის მთლიანობის მნიშვნელოვანი </a:t>
            </a:r>
            <a:r>
              <a:rPr lang="en-US" sz="1600" b="1" dirty="0" smtClean="0"/>
              <a:t/>
            </a:r>
            <a:br>
              <a:rPr lang="en-US" sz="1600" b="1" dirty="0" smtClean="0"/>
            </a:br>
            <a:r>
              <a:rPr lang="ka-GE" sz="1600" b="1" dirty="0" smtClean="0"/>
              <a:t>             ციფრული სიგნალი                       მახასიათებლები: დადებითი </a:t>
            </a:r>
            <a:r>
              <a:rPr lang="en-US" sz="1600" b="1" dirty="0" smtClean="0"/>
              <a:t/>
            </a:r>
            <a:br>
              <a:rPr lang="en-US" sz="1600" b="1" dirty="0" smtClean="0"/>
            </a:br>
            <a:r>
              <a:rPr lang="ka-GE" sz="1600" b="1" dirty="0" smtClean="0"/>
              <a:t>                                                                     ამოვარდნა, უარყოფითი ამოვარდნა,</a:t>
            </a:r>
            <a:r>
              <a:rPr lang="en-US" sz="1600" b="1" dirty="0" smtClean="0"/>
              <a:t/>
            </a:r>
            <a:br>
              <a:rPr lang="en-US" sz="1600" b="1" dirty="0" smtClean="0"/>
            </a:br>
            <a:r>
              <a:rPr lang="ka-GE" sz="1600" b="1" dirty="0" smtClean="0"/>
              <a:t>	                                                          სიგნალის გამოძახილი</a:t>
            </a:r>
            <a:r>
              <a:rPr lang="en-US" sz="1600" dirty="0" smtClean="0"/>
              <a:t/>
            </a:r>
            <a:br>
              <a:rPr lang="en-US" sz="1600" dirty="0" smtClean="0"/>
            </a:br>
            <a:r>
              <a:rPr lang="ka-GE" sz="1600" dirty="0" smtClean="0"/>
              <a:t> </a:t>
            </a:r>
            <a:r>
              <a:rPr lang="en-US" sz="1600" dirty="0" smtClean="0"/>
              <a:t/>
            </a:r>
            <a:br>
              <a:rPr lang="en-US" sz="1600" dirty="0" smtClean="0"/>
            </a:br>
            <a:endParaRPr lang="en-US" sz="1600" dirty="0"/>
          </a:p>
        </p:txBody>
      </p:sp>
      <p:pic>
        <p:nvPicPr>
          <p:cNvPr id="4" name="Content Placeholder 3" descr="nax_06"/>
          <p:cNvPicPr>
            <a:picLocks noGrp="1"/>
          </p:cNvPicPr>
          <p:nvPr>
            <p:ph idx="1"/>
          </p:nvPr>
        </p:nvPicPr>
        <p:blipFill>
          <a:blip r:embed="rId2"/>
          <a:srcRect/>
          <a:stretch>
            <a:fillRect/>
          </a:stretch>
        </p:blipFill>
        <p:spPr bwMode="auto">
          <a:xfrm>
            <a:off x="685800" y="1981200"/>
            <a:ext cx="3352800" cy="2743200"/>
          </a:xfrm>
          <a:prstGeom prst="rect">
            <a:avLst/>
          </a:prstGeom>
          <a:noFill/>
          <a:ln w="9525">
            <a:noFill/>
            <a:miter lim="800000"/>
            <a:headEnd/>
            <a:tailEnd/>
          </a:ln>
        </p:spPr>
      </p:pic>
      <p:pic>
        <p:nvPicPr>
          <p:cNvPr id="5" name="Picture 4" descr="nax_06+.JPG"/>
          <p:cNvPicPr/>
          <p:nvPr/>
        </p:nvPicPr>
        <p:blipFill>
          <a:blip r:embed="rId3"/>
          <a:srcRect/>
          <a:stretch>
            <a:fillRect/>
          </a:stretch>
        </p:blipFill>
        <p:spPr bwMode="auto">
          <a:xfrm>
            <a:off x="4419600" y="2057400"/>
            <a:ext cx="3124200" cy="24384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pPr algn="l"/>
            <a:r>
              <a:rPr lang="ka-GE" sz="1200" dirty="0" smtClean="0"/>
              <a:t/>
            </a:r>
            <a:br>
              <a:rPr lang="ka-GE" sz="1200" dirty="0" smtClean="0"/>
            </a:br>
            <a:r>
              <a:rPr lang="ka-GE" sz="1200" dirty="0" smtClean="0"/>
              <a:t> ნახ.12.37. სიგნალი/ხელშეშლა ფარდობის                                                             ნახ.12.38. S/N -  სიგნალი/ხმაური,   </a:t>
            </a:r>
            <a:br>
              <a:rPr lang="ka-GE" sz="1200" dirty="0" smtClean="0"/>
            </a:br>
            <a:r>
              <a:rPr lang="ka-GE" sz="1200" dirty="0" smtClean="0"/>
              <a:t>           გაუარესება მიმღების გადამწყვეტ                                                                  გცბოს-ში სტრობირების წერტილის</a:t>
            </a:r>
            <a:br>
              <a:rPr lang="ka-GE" sz="1200" dirty="0" smtClean="0"/>
            </a:br>
            <a:r>
              <a:rPr lang="ka-GE" sz="1200" dirty="0" smtClean="0"/>
              <a:t>           მოწყობილობაში სტრობირების                                                                              იდეალური მდგომარეობიდან </a:t>
            </a:r>
            <a:br>
              <a:rPr lang="ka-GE" sz="1200" dirty="0" smtClean="0"/>
            </a:br>
            <a:r>
              <a:rPr lang="ka-GE" sz="1200" dirty="0" smtClean="0"/>
              <a:t> მომენტის იდეალური    მდგომარეობიდან  გადახრის გამო                                                                                                                                     გადახრისას ნახ.4.35–ზე მოყვანილი თვალის დიაგრამების მიხედვით</a:t>
            </a:r>
            <a:r>
              <a:rPr lang="en-US" sz="1200" dirty="0" smtClean="0"/>
              <a:t/>
            </a:r>
            <a:br>
              <a:rPr lang="en-US" sz="1200" dirty="0" smtClean="0"/>
            </a:br>
            <a:r>
              <a:rPr lang="ka-GE" sz="1200" dirty="0" smtClean="0"/>
              <a:t>           </a:t>
            </a:r>
            <a:br>
              <a:rPr lang="ka-GE" sz="1200" dirty="0" smtClean="0"/>
            </a:br>
            <a:r>
              <a:rPr lang="ka-GE" sz="1200" dirty="0" smtClean="0"/>
              <a:t/>
            </a:r>
            <a:br>
              <a:rPr lang="ka-GE" sz="1200" dirty="0" smtClean="0"/>
            </a:br>
            <a:r>
              <a:rPr lang="ka-GE" sz="1200" dirty="0" smtClean="0"/>
              <a:t>           </a:t>
            </a:r>
            <a:r>
              <a:rPr lang="en-US" sz="1200" dirty="0" smtClean="0"/>
              <a:t/>
            </a:r>
            <a:br>
              <a:rPr lang="en-US" sz="1200" dirty="0" smtClean="0"/>
            </a:br>
            <a:endParaRPr lang="en-US" sz="1200" dirty="0"/>
          </a:p>
        </p:txBody>
      </p:sp>
      <p:pic>
        <p:nvPicPr>
          <p:cNvPr id="4" name="Content Placeholder 3" descr="nax11+.JPG"/>
          <p:cNvPicPr>
            <a:picLocks noGrp="1"/>
          </p:cNvPicPr>
          <p:nvPr>
            <p:ph idx="1"/>
          </p:nvPr>
        </p:nvPicPr>
        <p:blipFill>
          <a:blip r:embed="rId2"/>
          <a:srcRect/>
          <a:stretch>
            <a:fillRect/>
          </a:stretch>
        </p:blipFill>
        <p:spPr bwMode="auto">
          <a:xfrm>
            <a:off x="381001" y="1600201"/>
            <a:ext cx="3581399" cy="2819399"/>
          </a:xfrm>
          <a:prstGeom prst="rect">
            <a:avLst/>
          </a:prstGeom>
          <a:noFill/>
          <a:ln w="9525">
            <a:noFill/>
            <a:miter lim="800000"/>
            <a:headEnd/>
            <a:tailEnd/>
          </a:ln>
        </p:spPr>
      </p:pic>
      <p:pic>
        <p:nvPicPr>
          <p:cNvPr id="5" name="Picture 4" descr="nax12+.JPG"/>
          <p:cNvPicPr/>
          <p:nvPr/>
        </p:nvPicPr>
        <p:blipFill>
          <a:blip r:embed="rId3"/>
          <a:srcRect/>
          <a:stretch>
            <a:fillRect/>
          </a:stretch>
        </p:blipFill>
        <p:spPr bwMode="auto">
          <a:xfrm>
            <a:off x="4419600" y="1752600"/>
            <a:ext cx="3733800" cy="2605087"/>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400" dirty="0" smtClean="0"/>
              <a:t>ნახ.12.35. თვალის დიაგრამა. „1“-ის დონე სამივე მრუდისთვის </a:t>
            </a:r>
            <a:r>
              <a:rPr lang="en-US" sz="1400" dirty="0" smtClean="0"/>
              <a:t/>
            </a:r>
            <a:br>
              <a:rPr lang="en-US" sz="1400" dirty="0" smtClean="0"/>
            </a:br>
            <a:r>
              <a:rPr lang="ka-GE" sz="1400" dirty="0" smtClean="0"/>
              <a:t>                            მვტ, „0“-ის დონე მრუდი 1 –</a:t>
            </a:r>
            <a:r>
              <a:rPr lang="ru-RU" sz="1400" dirty="0" smtClean="0"/>
              <a:t> </a:t>
            </a:r>
            <a:r>
              <a:rPr lang="ka-GE" sz="1400" dirty="0" smtClean="0"/>
              <a:t>მვტ,  </a:t>
            </a:r>
            <a:r>
              <a:rPr lang="en-US" sz="1400" dirty="0" smtClean="0"/>
              <a:t/>
            </a:r>
            <a:br>
              <a:rPr lang="en-US" sz="1400" dirty="0" smtClean="0"/>
            </a:br>
            <a:r>
              <a:rPr lang="ka-GE" sz="1400" dirty="0" smtClean="0"/>
              <a:t>                             მრუდი 2 – მვტ, მრუდი 3 – მვტ.      </a:t>
            </a:r>
            <a:r>
              <a:rPr lang="en-US" sz="1400" dirty="0" smtClean="0"/>
              <a:t/>
            </a:r>
            <a:br>
              <a:rPr lang="en-US" sz="1400" dirty="0" smtClean="0"/>
            </a:br>
            <a:endParaRPr lang="en-US" sz="1400" dirty="0"/>
          </a:p>
        </p:txBody>
      </p:sp>
      <p:pic>
        <p:nvPicPr>
          <p:cNvPr id="4" name="Content Placeholder 3" descr="nax1+"/>
          <p:cNvPicPr>
            <a:picLocks noGrp="1"/>
          </p:cNvPicPr>
          <p:nvPr>
            <p:ph idx="1"/>
          </p:nvPr>
        </p:nvPicPr>
        <p:blipFill>
          <a:blip r:embed="rId2"/>
          <a:srcRect/>
          <a:stretch>
            <a:fillRect/>
          </a:stretch>
        </p:blipFill>
        <p:spPr bwMode="auto">
          <a:xfrm>
            <a:off x="838200" y="1704181"/>
            <a:ext cx="4191000" cy="2944019"/>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1200" dirty="0" smtClean="0"/>
              <a:t/>
            </a:r>
            <a:br>
              <a:rPr lang="ka-GE" sz="1200" dirty="0" smtClean="0"/>
            </a:br>
            <a:r>
              <a:rPr lang="ka-GE" sz="1200" dirty="0" smtClean="0"/>
              <a:t/>
            </a:r>
            <a:br>
              <a:rPr lang="ka-GE" sz="1200" dirty="0" smtClean="0"/>
            </a:br>
            <a:r>
              <a:rPr lang="ka-GE" sz="1200" dirty="0" smtClean="0"/>
              <a:t>ნახ.12.41</a:t>
            </a:r>
            <a:r>
              <a:rPr lang="en-US" sz="1200" dirty="0" smtClean="0"/>
              <a:t>.</a:t>
            </a:r>
            <a:r>
              <a:rPr lang="ka-GE" sz="1200" dirty="0" smtClean="0"/>
              <a:t>  თვალის დიაგრამის სტანდარტული ნიღაბი (შაბლონი)   ITU-T </a:t>
            </a:r>
            <a:r>
              <a:rPr lang="en-US" sz="1200" dirty="0" smtClean="0"/>
              <a:t/>
            </a:r>
            <a:br>
              <a:rPr lang="en-US" sz="1200" dirty="0" smtClean="0"/>
            </a:br>
            <a:r>
              <a:rPr lang="en-US" sz="1200" dirty="0" smtClean="0"/>
              <a:t>                              </a:t>
            </a:r>
            <a:r>
              <a:rPr lang="ka-GE" sz="1200" dirty="0" smtClean="0"/>
              <a:t>G.957 რეკომენდაციების მიხედვით გადაცემის SDH ციფრული </a:t>
            </a:r>
            <a:r>
              <a:rPr lang="en-US" sz="1200" dirty="0" smtClean="0"/>
              <a:t/>
            </a:r>
            <a:br>
              <a:rPr lang="en-US" sz="1200" dirty="0" smtClean="0"/>
            </a:br>
            <a:r>
              <a:rPr lang="en-US" sz="1200" dirty="0" smtClean="0"/>
              <a:t>                              </a:t>
            </a:r>
            <a:r>
              <a:rPr lang="ka-GE" sz="1200" dirty="0" smtClean="0"/>
              <a:t>სისტემის STM-1 იერარქიისათვის ერთეულოვან UI ინტერვალში </a:t>
            </a:r>
            <a:r>
              <a:rPr lang="en-US" sz="1200" dirty="0" smtClean="0"/>
              <a:t/>
            </a:r>
            <a:br>
              <a:rPr lang="en-US" sz="1200" dirty="0" smtClean="0"/>
            </a:br>
            <a:r>
              <a:rPr lang="en-US" sz="1200" dirty="0" smtClean="0"/>
              <a:t>                              </a:t>
            </a:r>
            <a:r>
              <a:rPr lang="ka-GE" sz="1200" dirty="0" smtClean="0"/>
              <a:t>და თვალის დიაგრამა – მრუდი 1 -</a:t>
            </a:r>
            <a:r>
              <a:rPr lang="ru-RU" sz="1200" dirty="0" smtClean="0"/>
              <a:t> </a:t>
            </a:r>
            <a:r>
              <a:rPr lang="ka-GE" sz="1200" dirty="0" smtClean="0"/>
              <a:t>მვტ, </a:t>
            </a:r>
            <a:r>
              <a:rPr lang="en-US" sz="1200" dirty="0" smtClean="0"/>
              <a:t/>
            </a:r>
            <a:br>
              <a:rPr lang="en-US" sz="1200" dirty="0" smtClean="0"/>
            </a:br>
            <a:r>
              <a:rPr lang="en-US" sz="1200" dirty="0" smtClean="0"/>
              <a:t>                             </a:t>
            </a:r>
            <a:r>
              <a:rPr lang="ka-GE" sz="1200" dirty="0" smtClean="0"/>
              <a:t>მვტ; მრუდი 2 -</a:t>
            </a:r>
            <a:r>
              <a:rPr lang="ru-RU" sz="1200" dirty="0" smtClean="0"/>
              <a:t> </a:t>
            </a:r>
            <a:r>
              <a:rPr lang="ka-GE" sz="1200" dirty="0" smtClean="0"/>
              <a:t>მვტ, </a:t>
            </a:r>
            <a:r>
              <a:rPr lang="en-US" sz="1200" dirty="0" smtClean="0"/>
              <a:t/>
            </a:r>
            <a:br>
              <a:rPr lang="en-US" sz="1200" dirty="0" smtClean="0"/>
            </a:br>
            <a:r>
              <a:rPr lang="en-US" sz="1200" dirty="0" smtClean="0"/>
              <a:t>                             </a:t>
            </a:r>
            <a:r>
              <a:rPr lang="ka-GE" sz="1200" dirty="0" smtClean="0"/>
              <a:t>მვტ.</a:t>
            </a:r>
            <a:r>
              <a:rPr lang="en-US" sz="1200" dirty="0" smtClean="0"/>
              <a:t/>
            </a:r>
            <a:br>
              <a:rPr lang="en-US" sz="1200" dirty="0" smtClean="0"/>
            </a:br>
            <a:r>
              <a:rPr lang="en-US" sz="1200" dirty="0" smtClean="0"/>
              <a:t> </a:t>
            </a:r>
            <a:br>
              <a:rPr lang="en-US" sz="1200" dirty="0" smtClean="0"/>
            </a:br>
            <a:endParaRPr lang="en-US" sz="1200" dirty="0"/>
          </a:p>
        </p:txBody>
      </p:sp>
      <p:pic>
        <p:nvPicPr>
          <p:cNvPr id="4" name="Content Placeholder 3" descr="tvalis nigabi6.JPG"/>
          <p:cNvPicPr>
            <a:picLocks noGrp="1"/>
          </p:cNvPicPr>
          <p:nvPr>
            <p:ph idx="1"/>
          </p:nvPr>
        </p:nvPicPr>
        <p:blipFill>
          <a:blip r:embed="rId2" cstate="print"/>
          <a:srcRect/>
          <a:stretch>
            <a:fillRect/>
          </a:stretch>
        </p:blipFill>
        <p:spPr bwMode="auto">
          <a:xfrm>
            <a:off x="1524000" y="1676400"/>
            <a:ext cx="5867399" cy="3810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400" b="1" dirty="0"/>
              <a:t>საკონტროლო კითხვები. </a:t>
            </a:r>
            <a:r>
              <a:rPr lang="ka-GE" sz="1400" b="1" dirty="0" smtClean="0"/>
              <a:t>ტესტები   1</a:t>
            </a:r>
            <a:endParaRPr lang="en-US" sz="1400" dirty="0"/>
          </a:p>
        </p:txBody>
      </p:sp>
      <p:sp>
        <p:nvSpPr>
          <p:cNvPr id="3" name="Content Placeholder 2"/>
          <p:cNvSpPr>
            <a:spLocks noGrp="1"/>
          </p:cNvSpPr>
          <p:nvPr>
            <p:ph idx="1"/>
          </p:nvPr>
        </p:nvSpPr>
        <p:spPr/>
        <p:txBody>
          <a:bodyPr>
            <a:normAutofit/>
          </a:bodyPr>
          <a:lstStyle/>
          <a:p>
            <a:r>
              <a:rPr lang="ka-GE" sz="1400" b="1" dirty="0"/>
              <a:t>12.1. </a:t>
            </a:r>
            <a:r>
              <a:rPr lang="ka-GE" sz="1400" dirty="0"/>
              <a:t>განსაზღვრეთ ჯიტერი.</a:t>
            </a:r>
          </a:p>
          <a:p>
            <a:r>
              <a:rPr lang="ka-GE" sz="1400" i="1" dirty="0"/>
              <a:t>პასუხი: ჯიტერი შეიძლება განვსაზღვროთ, როგორც „სიგნალის საჩვენებელი უბნების გა-</a:t>
            </a:r>
          </a:p>
          <a:p>
            <a:r>
              <a:rPr lang="ka-GE" sz="1400" i="1" dirty="0"/>
              <a:t>დახრა დროში მათი მოთხოვნილი მდებარეობიდან”. სხვაგვარად ჯიტერს განსაზღვრავენ,</a:t>
            </a:r>
          </a:p>
          <a:p>
            <a:r>
              <a:rPr lang="ka-GE" sz="1400" i="1" dirty="0"/>
              <a:t>როგორც „ფაზურ ციმციმს“.</a:t>
            </a:r>
          </a:p>
          <a:p>
            <a:r>
              <a:rPr lang="ka-GE" sz="1400" b="1" dirty="0"/>
              <a:t>12.2. </a:t>
            </a:r>
            <a:r>
              <a:rPr lang="ka-GE" sz="1400" dirty="0"/>
              <a:t>რა არის ჯიტერის გამომწვევი მიზეზი?</a:t>
            </a:r>
          </a:p>
          <a:p>
            <a:r>
              <a:rPr lang="ka-GE" sz="1400" b="1" dirty="0"/>
              <a:t>12.3. </a:t>
            </a:r>
            <a:r>
              <a:rPr lang="ka-GE" sz="1400" dirty="0"/>
              <a:t>დაახასიათეთ ჯიტერი, ხმაური და სიგნალის მთლიანობის დარღვევა გცბო-ში</a:t>
            </a:r>
          </a:p>
          <a:p>
            <a:r>
              <a:rPr lang="ka-GE" sz="1400" dirty="0"/>
              <a:t>ნახ.</a:t>
            </a:r>
          </a:p>
          <a:p>
            <a:r>
              <a:rPr lang="ka-GE" sz="1400" dirty="0"/>
              <a:t>12.1-ის მიხედვით.</a:t>
            </a:r>
          </a:p>
          <a:p>
            <a:r>
              <a:rPr lang="ka-GE" sz="1400" i="1" dirty="0"/>
              <a:t>პასუხი: სიგნალის მთლიანობის დარღვევა განპირობებულია ხმაურის ამპლიტუდით, სიგნა-</a:t>
            </a:r>
          </a:p>
          <a:p>
            <a:r>
              <a:rPr lang="ka-GE" sz="1400" i="1" dirty="0"/>
              <a:t>ლის დროში გადახრით (ჯიტერი), ისეთი მახასიათებლებით, როგორიცაა დადებითი ამოვარ-</a:t>
            </a:r>
          </a:p>
          <a:p>
            <a:r>
              <a:rPr lang="ka-GE" sz="1400" i="1" dirty="0"/>
              <a:t>დნა, უარყოფითი ამოვარდნა, სიგნალის გამოძახილი და სხვ.</a:t>
            </a:r>
          </a:p>
          <a:p>
            <a:r>
              <a:rPr lang="ka-GE" sz="1400" b="1" dirty="0"/>
              <a:t>12.4. </a:t>
            </a:r>
            <a:r>
              <a:rPr lang="ka-GE" sz="1400" dirty="0"/>
              <a:t>არსებობს თუ არა ანალოგური ჯიტერი?</a:t>
            </a:r>
          </a:p>
          <a:p>
            <a:r>
              <a:rPr lang="ka-GE" sz="1400" b="1" dirty="0"/>
              <a:t>12.5. </a:t>
            </a:r>
            <a:r>
              <a:rPr lang="ka-GE" sz="1400" dirty="0"/>
              <a:t>დაახასიათეთ ჯიტერი და ვანდერი. განმარტეთ რა განსხვავებაა ჯიტერსა და ვა-</a:t>
            </a:r>
          </a:p>
          <a:p>
            <a:r>
              <a:rPr lang="ka-GE" sz="1400" dirty="0"/>
              <a:t>ნდერს შორის ნახ.12.8 და ნახ.12.9 მიხედვით. დაახასიათეთ სინქრონიზაციის</a:t>
            </a:r>
          </a:p>
          <a:p>
            <a:r>
              <a:rPr lang="ka-GE" sz="1400" dirty="0"/>
              <a:t>(ნახ.12.8), სიმბოლოთაშორისი (ნახ.12.12), სინქრონიზაციის იმპულსების (ნახ.12.13),</a:t>
            </a:r>
          </a:p>
          <a:p>
            <a:r>
              <a:rPr lang="ka-GE" sz="1400" dirty="0"/>
              <a:t>პერიოდული (ნახ.12.14) და სხვა ტიპის ჯიტერები.</a:t>
            </a:r>
          </a:p>
          <a:p>
            <a:r>
              <a:rPr lang="ka-GE" sz="1400" b="1" dirty="0"/>
              <a:t>12.6. </a:t>
            </a:r>
            <a:r>
              <a:rPr lang="ka-GE" sz="1400" dirty="0"/>
              <a:t>წარმოადგინეთ ჯიტერი კლასიფიკაცია (ნახ.12.11 და ნახ. 12.15-ის მიხედვით).</a:t>
            </a:r>
            <a:endParaRPr lang="en-US" sz="1400" dirty="0"/>
          </a:p>
        </p:txBody>
      </p:sp>
    </p:spTree>
    <p:extLst>
      <p:ext uri="{BB962C8B-B14F-4D97-AF65-F5344CB8AC3E}">
        <p14:creationId xmlns:p14="http://schemas.microsoft.com/office/powerpoint/2010/main" val="4151460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600" b="1" dirty="0"/>
              <a:t>საკონტროლო კითხვები. ტესტები   </a:t>
            </a:r>
            <a:r>
              <a:rPr lang="ka-GE" sz="1600" b="1" dirty="0" smtClean="0"/>
              <a:t>2</a:t>
            </a:r>
            <a:endParaRPr lang="en-US" sz="1600" dirty="0"/>
          </a:p>
        </p:txBody>
      </p:sp>
      <p:sp>
        <p:nvSpPr>
          <p:cNvPr id="3" name="Content Placeholder 2"/>
          <p:cNvSpPr>
            <a:spLocks noGrp="1"/>
          </p:cNvSpPr>
          <p:nvPr>
            <p:ph idx="1"/>
          </p:nvPr>
        </p:nvSpPr>
        <p:spPr/>
        <p:txBody>
          <a:bodyPr>
            <a:normAutofit lnSpcReduction="10000"/>
          </a:bodyPr>
          <a:lstStyle/>
          <a:p>
            <a:r>
              <a:rPr lang="ka-GE" sz="1200" b="1" dirty="0"/>
              <a:t>12.7. </a:t>
            </a:r>
            <a:r>
              <a:rPr lang="ka-GE" sz="1200" dirty="0"/>
              <a:t>მოიყვანეთ დეტერმინირებული და შემთხვევითი ჯიტერის მაგალითები.</a:t>
            </a:r>
          </a:p>
          <a:p>
            <a:r>
              <a:rPr lang="ka-GE" sz="1200" b="1" dirty="0"/>
              <a:t>12.8. </a:t>
            </a:r>
            <a:r>
              <a:rPr lang="ka-GE" sz="1200" dirty="0"/>
              <a:t>მოიყვანეთ ჯიტერის მახასიათებლები ცხრ.12.2-ის მიხედვით.</a:t>
            </a:r>
          </a:p>
          <a:p>
            <a:r>
              <a:rPr lang="ka-GE" sz="1200" b="1" dirty="0"/>
              <a:t>12.9. </a:t>
            </a:r>
            <a:r>
              <a:rPr lang="ka-GE" sz="1200" dirty="0"/>
              <a:t>განმარტეთ თვალის დიაგრამა და მისი აგების პრინციპი (ნახ.12.16, ნახ.12.17).</a:t>
            </a:r>
          </a:p>
          <a:p>
            <a:r>
              <a:rPr lang="ka-GE" sz="1200" b="1" dirty="0"/>
              <a:t>12.10. </a:t>
            </a:r>
            <a:r>
              <a:rPr lang="ka-GE" sz="1200" dirty="0"/>
              <a:t>ნახ.12.18-ის მიხედვით დაახასიათეთ სიგნალის ამპლიტუდის განაწილების დიაგრამა.</a:t>
            </a:r>
          </a:p>
          <a:p>
            <a:r>
              <a:rPr lang="ka-GE" sz="1200" b="1" dirty="0"/>
              <a:t>12.11. </a:t>
            </a:r>
            <a:r>
              <a:rPr lang="ka-GE" sz="1200" dirty="0"/>
              <a:t>ჩამოაყალიბეთ ციფრული სიგნალის ამპლიტუდის და დროითი გაზომვის ძირითადი</a:t>
            </a:r>
          </a:p>
          <a:p>
            <a:r>
              <a:rPr lang="ka-GE" sz="1200" dirty="0"/>
              <a:t>მაჩვენებლები ცხრ.12.3-ის მიხედვით და თვალის დიაგრამის ძირითადი პარამეტრე-</a:t>
            </a:r>
          </a:p>
          <a:p>
            <a:r>
              <a:rPr lang="ka-GE" sz="1200" dirty="0"/>
              <a:t>ბი ნახ.12.19 და ცხრ.12.3, 12.4-ის მიხედვით.</a:t>
            </a:r>
          </a:p>
          <a:p>
            <a:r>
              <a:rPr lang="ka-GE" sz="1200" b="1" dirty="0"/>
              <a:t>12.12. </a:t>
            </a:r>
            <a:r>
              <a:rPr lang="ka-GE" sz="1200" dirty="0"/>
              <a:t>დაახასიათეთ ჯიტერის ჰისტოგრამები ნახ.2.20-ის მიხედვით. ამ ნახაზის მიხედვით</a:t>
            </a:r>
          </a:p>
          <a:p>
            <a:r>
              <a:rPr lang="ka-GE" sz="1200" dirty="0"/>
              <a:t>განამარტეთ განაწილება დროით ინტერვალი (</a:t>
            </a:r>
            <a:r>
              <a:rPr lang="en-US" sz="1200" dirty="0"/>
              <a:t>TIE-Time Interval Error) </a:t>
            </a:r>
            <a:r>
              <a:rPr lang="ka-GE" sz="1200" dirty="0"/>
              <a:t>და ერთეულო-</a:t>
            </a:r>
          </a:p>
          <a:p>
            <a:r>
              <a:rPr lang="ka-GE" sz="1200" dirty="0"/>
              <a:t>ვანი ინტერვალი (</a:t>
            </a:r>
            <a:r>
              <a:rPr lang="en-US" sz="1200" dirty="0"/>
              <a:t>Unit Interval – UI).</a:t>
            </a:r>
          </a:p>
          <a:p>
            <a:r>
              <a:rPr lang="ka-GE" sz="1200" b="1" dirty="0"/>
              <a:t>12.13. </a:t>
            </a:r>
            <a:r>
              <a:rPr lang="ka-GE" sz="1200" dirty="0"/>
              <a:t>რაში მდგომარეობს ორმაგი-დირაკის მოდელის (</a:t>
            </a:r>
            <a:r>
              <a:rPr lang="en-US" sz="1200" dirty="0"/>
              <a:t>The Dual-Dirac Model) </a:t>
            </a:r>
            <a:r>
              <a:rPr lang="ka-GE" sz="1200" dirty="0"/>
              <a:t>არსი (ნახ.12.25,</a:t>
            </a:r>
          </a:p>
          <a:p>
            <a:r>
              <a:rPr lang="ka-GE" sz="1200" dirty="0"/>
              <a:t>ნახ.12.26).</a:t>
            </a:r>
          </a:p>
          <a:p>
            <a:r>
              <a:rPr lang="ka-GE" sz="1200" b="1" dirty="0"/>
              <a:t>12.14. </a:t>
            </a:r>
            <a:r>
              <a:rPr lang="ka-GE" sz="1200" dirty="0"/>
              <a:t>ახსენით ჯიტერის შეფასების მეთოდოლოგია პ.12.7-ის შესაბამისად.</a:t>
            </a:r>
          </a:p>
          <a:p>
            <a:r>
              <a:rPr lang="en-US" sz="1200" b="1" dirty="0"/>
              <a:t>12.15. </a:t>
            </a:r>
            <a:r>
              <a:rPr lang="en-US" sz="1200" i="1" dirty="0"/>
              <a:t>BER </a:t>
            </a:r>
            <a:r>
              <a:rPr lang="en-US" sz="1200" dirty="0"/>
              <a:t>= </a:t>
            </a:r>
            <a:r>
              <a:rPr lang="el-GR" sz="1200" dirty="0"/>
              <a:t>Ψ(</a:t>
            </a:r>
            <a:r>
              <a:rPr lang="en-US" sz="1200" i="1" dirty="0"/>
              <a:t>UI </a:t>
            </a:r>
            <a:r>
              <a:rPr lang="en-US" sz="1200" dirty="0"/>
              <a:t>) </a:t>
            </a:r>
            <a:r>
              <a:rPr lang="ka-GE" sz="1200" dirty="0"/>
              <a:t>დამოკიდებულება ნახ.12.30-ის მიხედვით.</a:t>
            </a:r>
          </a:p>
          <a:p>
            <a:r>
              <a:rPr lang="ka-GE" sz="1200" b="1" dirty="0"/>
              <a:t>12.16. </a:t>
            </a:r>
            <a:r>
              <a:rPr lang="ka-GE" sz="1200" dirty="0"/>
              <a:t>რომელი ფუნქციებით აპროქსიმირდება ობ-ში გავრცელებული სიგნალების ფორმები</a:t>
            </a:r>
          </a:p>
          <a:p>
            <a:r>
              <a:rPr lang="ka-GE" sz="1200" dirty="0"/>
              <a:t>(პ 12.8).</a:t>
            </a:r>
          </a:p>
          <a:p>
            <a:r>
              <a:rPr lang="ka-GE" sz="1200" b="1" dirty="0"/>
              <a:t>12.17. </a:t>
            </a:r>
            <a:r>
              <a:rPr lang="ka-GE" sz="1200" dirty="0"/>
              <a:t>დაახასიათეთ ჯიტერის ნორმირებული მახასიათებლები </a:t>
            </a:r>
            <a:r>
              <a:rPr lang="en-US" sz="1200" dirty="0"/>
              <a:t>ITU-TG.823 </a:t>
            </a:r>
            <a:r>
              <a:rPr lang="ka-GE" sz="1200" dirty="0"/>
              <a:t>და </a:t>
            </a:r>
            <a:r>
              <a:rPr lang="en-US" sz="1200" dirty="0"/>
              <a:t>G.825</a:t>
            </a:r>
          </a:p>
          <a:p>
            <a:r>
              <a:rPr lang="ka-GE" sz="1200" dirty="0"/>
              <a:t>რეკომენდაციებით</a:t>
            </a:r>
          </a:p>
          <a:p>
            <a:r>
              <a:rPr lang="ka-GE" sz="1200" dirty="0"/>
              <a:t>შესაბამისად </a:t>
            </a:r>
            <a:r>
              <a:rPr lang="en-US" sz="1200" dirty="0"/>
              <a:t>PDH </a:t>
            </a:r>
            <a:r>
              <a:rPr lang="ka-GE" sz="1200" dirty="0"/>
              <a:t>და </a:t>
            </a:r>
            <a:r>
              <a:rPr lang="en-US" sz="1200" dirty="0"/>
              <a:t>SDH </a:t>
            </a:r>
            <a:r>
              <a:rPr lang="ka-GE" sz="1200" dirty="0"/>
              <a:t>სინქრონული სისტემებისათვის.</a:t>
            </a:r>
          </a:p>
          <a:p>
            <a:r>
              <a:rPr lang="ka-GE" sz="1200" b="1" dirty="0"/>
              <a:t>12.18. </a:t>
            </a:r>
            <a:r>
              <a:rPr lang="ka-GE" sz="1200" dirty="0"/>
              <a:t>განმარტეთ თვალის დიაგრამის ნიღაბის (შაბლონის) არსი ნახ.12.34-ის მიხედვით.</a:t>
            </a:r>
          </a:p>
          <a:p>
            <a:r>
              <a:rPr lang="ka-GE" sz="1200" b="1" dirty="0"/>
              <a:t>12.19. </a:t>
            </a:r>
            <a:r>
              <a:rPr lang="ka-GE" sz="1200" dirty="0"/>
              <a:t>როგორ ახსნით თვალის დიაგრამის ანიმაციურ მოდელს პ.12.11-ის მიხედვით.</a:t>
            </a:r>
          </a:p>
          <a:p>
            <a:r>
              <a:rPr lang="ka-GE" sz="1200" b="1" dirty="0"/>
              <a:t>12.20. </a:t>
            </a:r>
            <a:r>
              <a:rPr lang="ka-GE" sz="1200" dirty="0"/>
              <a:t>ახსენით 12.37, 12.38 ნახაზები.</a:t>
            </a:r>
            <a:endParaRPr lang="en-US" sz="1200" dirty="0"/>
          </a:p>
        </p:txBody>
      </p:sp>
    </p:spTree>
    <p:extLst>
      <p:ext uri="{BB962C8B-B14F-4D97-AF65-F5344CB8AC3E}">
        <p14:creationId xmlns:p14="http://schemas.microsoft.com/office/powerpoint/2010/main" val="3408682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400" b="1" dirty="0"/>
              <a:t>საკონტროლო კითხვები. ტესტები   2</a:t>
            </a:r>
            <a:r>
              <a:rPr lang="en-US" sz="1400" dirty="0"/>
              <a:t/>
            </a:r>
            <a:br>
              <a:rPr lang="en-US" sz="1400" dirty="0"/>
            </a:br>
            <a:endParaRPr lang="en-US" sz="1400" dirty="0"/>
          </a:p>
        </p:txBody>
      </p:sp>
      <p:sp>
        <p:nvSpPr>
          <p:cNvPr id="3" name="Content Placeholder 2"/>
          <p:cNvSpPr>
            <a:spLocks noGrp="1"/>
          </p:cNvSpPr>
          <p:nvPr>
            <p:ph idx="1"/>
          </p:nvPr>
        </p:nvSpPr>
        <p:spPr/>
        <p:txBody>
          <a:bodyPr>
            <a:normAutofit/>
          </a:bodyPr>
          <a:lstStyle/>
          <a:p>
            <a:r>
              <a:rPr lang="ka-GE" sz="1400" b="1" dirty="0"/>
              <a:t>12.21. </a:t>
            </a:r>
            <a:r>
              <a:rPr lang="ka-GE" sz="1400" dirty="0"/>
              <a:t>ახსენით ნახაზები: 12.39, 12.40,12.41.</a:t>
            </a:r>
          </a:p>
          <a:p>
            <a:r>
              <a:rPr lang="ka-GE" sz="1400" b="1" dirty="0"/>
              <a:t>12.22. </a:t>
            </a:r>
            <a:r>
              <a:rPr lang="ka-GE" sz="1400" dirty="0" smtClean="0"/>
              <a:t>ჯიტერის </a:t>
            </a:r>
            <a:r>
              <a:rPr lang="ka-GE" sz="1400" dirty="0"/>
              <a:t>(</a:t>
            </a:r>
            <a:r>
              <a:rPr lang="ka-GE" sz="1400" dirty="0" smtClean="0"/>
              <a:t>ფაზური </a:t>
            </a:r>
            <a:r>
              <a:rPr lang="ka-GE" sz="1400" dirty="0"/>
              <a:t>ციმციმის) გავლენა ბიტურ შეცდომათა </a:t>
            </a:r>
            <a:r>
              <a:rPr lang="ka-GE" sz="1400" dirty="0" smtClean="0"/>
              <a:t>კოეფიციენტზე</a:t>
            </a:r>
            <a:endParaRPr lang="en-US" sz="1400" dirty="0"/>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62200"/>
            <a:ext cx="4419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57400" y="5410200"/>
            <a:ext cx="4572000" cy="646331"/>
          </a:xfrm>
          <a:prstGeom prst="rect">
            <a:avLst/>
          </a:prstGeom>
        </p:spPr>
        <p:txBody>
          <a:bodyPr>
            <a:spAutoFit/>
          </a:bodyPr>
          <a:lstStyle/>
          <a:p>
            <a:r>
              <a:rPr lang="ka-GE" dirty="0"/>
              <a:t>ნახ. 12.42. ჯიტერის გავლენა შედომათა კოეფიციენტზე</a:t>
            </a:r>
            <a:endParaRPr lang="en-US" dirty="0"/>
          </a:p>
        </p:txBody>
      </p:sp>
    </p:spTree>
    <p:extLst>
      <p:ext uri="{BB962C8B-B14F-4D97-AF65-F5344CB8AC3E}">
        <p14:creationId xmlns:p14="http://schemas.microsoft.com/office/powerpoint/2010/main" val="630921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600" b="1" dirty="0"/>
              <a:t>საკონტროლო კითხვები. ტესტები   </a:t>
            </a:r>
            <a:r>
              <a:rPr lang="ka-GE" sz="1600" b="1" dirty="0" smtClean="0"/>
              <a:t>3</a:t>
            </a:r>
            <a:endParaRPr lang="en-US" sz="1600" dirty="0"/>
          </a:p>
        </p:txBody>
      </p:sp>
      <p:sp>
        <p:nvSpPr>
          <p:cNvPr id="3" name="Content Placeholder 2"/>
          <p:cNvSpPr>
            <a:spLocks noGrp="1"/>
          </p:cNvSpPr>
          <p:nvPr>
            <p:ph idx="1"/>
          </p:nvPr>
        </p:nvSpPr>
        <p:spPr/>
        <p:txBody>
          <a:bodyPr>
            <a:normAutofit fontScale="85000" lnSpcReduction="20000"/>
          </a:bodyPr>
          <a:lstStyle/>
          <a:p>
            <a:r>
              <a:rPr lang="ka-GE" sz="1400" b="1" i="1" dirty="0"/>
              <a:t>განმარტება: </a:t>
            </a:r>
            <a:r>
              <a:rPr lang="ka-GE" sz="1400" dirty="0"/>
              <a:t>ნახაზზე მოცემულია გადაცემული ციფრული სიგნალის დონეების ნა-</a:t>
            </a:r>
          </a:p>
          <a:p>
            <a:r>
              <a:rPr lang="ka-GE" sz="1400" dirty="0"/>
              <a:t>კადის ფრაგმენტი (ბიტები) ა) გადაცემული სიგნალის ნაკადი; ბ) რეგენერატორის</a:t>
            </a:r>
          </a:p>
          <a:p>
            <a:r>
              <a:rPr lang="ka-GE" sz="1400" dirty="0"/>
              <a:t>მოწყობილობის (მიმღების) წერტილი 1; რეგენერტორის (მიმღების) წერილი 2; რე-</a:t>
            </a:r>
          </a:p>
          <a:p>
            <a:r>
              <a:rPr lang="ka-GE" sz="1400" dirty="0"/>
              <a:t>გენერატორის მოწყობილობის წერტილი 3.</a:t>
            </a:r>
          </a:p>
          <a:p>
            <a:r>
              <a:rPr lang="ka-GE" sz="1400" b="1" dirty="0"/>
              <a:t>12.23. </a:t>
            </a:r>
            <a:r>
              <a:rPr lang="ka-GE" sz="1400" dirty="0"/>
              <a:t>ქვემოთ მოყვანილი ნახაზის (12.43) მიხედვით ახსენით ჯიტერის მოვლენა გცბოს-ის</a:t>
            </a:r>
          </a:p>
          <a:p>
            <a:r>
              <a:rPr lang="ka-GE" sz="1400" dirty="0"/>
              <a:t>გადაცემა-მიღების ტრაქტში.</a:t>
            </a:r>
          </a:p>
          <a:p>
            <a:r>
              <a:rPr lang="ka-GE" sz="1400" i="1" dirty="0"/>
              <a:t>ახსნა: ოპტიკური გადამცემის ჯიტერი (ფაზის ციმციმი) ვლინდება იმპულსის წანაცვლე-</a:t>
            </a:r>
          </a:p>
          <a:p>
            <a:r>
              <a:rPr lang="ka-GE" sz="1400" i="1" dirty="0"/>
              <a:t>ბით სატაქტო ინტერვალში ან იმპულსის ფრონტები წანაცვლებით. როგორც წესი, ჯიტერის</a:t>
            </a:r>
          </a:p>
          <a:p>
            <a:r>
              <a:rPr lang="ka-GE" sz="1400" i="1" dirty="0"/>
              <a:t>მიზეზია საყრდენი გენერატორისა და ფაზური ავტოაწყობის სისტემის არაიდეალურობა.</a:t>
            </a:r>
          </a:p>
          <a:p>
            <a:r>
              <a:rPr lang="ka-GE" sz="1400" i="1" dirty="0"/>
              <a:t>შედეგად, მიმღებ მხარეზე ამან შეიძლება გამოიწვიოს იმ მომენტის წანაცვლება, რომლის</a:t>
            </a:r>
          </a:p>
          <a:p>
            <a:r>
              <a:rPr lang="ka-GE" sz="1400" i="1" dirty="0"/>
              <a:t>დროსაც მიიღება გადაწყვეტილება მიღებული სიგნალის დონის შესახებ, ანუ, როდესაც ერ-</a:t>
            </a:r>
          </a:p>
          <a:p>
            <a:r>
              <a:rPr lang="ka-GE" sz="1400" i="1" dirty="0"/>
              <a:t>თმანეთ დარდება მიღებული სიგნალის დონე და ზღურბლის დონე. ეს მომენტი აუცილებლად</a:t>
            </a:r>
          </a:p>
          <a:p>
            <a:r>
              <a:rPr lang="ka-GE" sz="1400" i="1" dirty="0"/>
              <a:t>უნდა იყოს სატაქტო ინტერვალის ცენტრში. სინქრონიზაციიდან ასეთი გამოსვლა არასა-</a:t>
            </a:r>
          </a:p>
          <a:p>
            <a:r>
              <a:rPr lang="ka-GE" sz="1400" i="1" dirty="0"/>
              <a:t>სურველია ქსელებისათვის და სისტემებისათვის, რომლებიც მუშაობენ სინქრონულ რეჟიმ-</a:t>
            </a:r>
          </a:p>
          <a:p>
            <a:r>
              <a:rPr lang="ka-GE" sz="1400" i="1" dirty="0"/>
              <a:t>ში. </a:t>
            </a:r>
            <a:r>
              <a:rPr lang="en-US" sz="1400" i="1" dirty="0"/>
              <a:t>Ethernet </a:t>
            </a:r>
            <a:r>
              <a:rPr lang="ka-GE" sz="1400" i="1" dirty="0"/>
              <a:t>ქსელები უფრო ნაკლებად მგრძნობიარეა ფაზის ციმციმის მიმართ გადაცემი-</a:t>
            </a:r>
          </a:p>
          <a:p>
            <a:r>
              <a:rPr lang="ka-GE" sz="1400" i="1" dirty="0"/>
              <a:t>სას. საერთო ჯიტერი ნორმირდება დროის ერთეულებში (პწმ) ან სატაქტო ინტერვალის (</a:t>
            </a:r>
            <a:r>
              <a:rPr lang="en-US" sz="1400" i="1" dirty="0"/>
              <a:t>UI),</a:t>
            </a:r>
          </a:p>
          <a:p>
            <a:r>
              <a:rPr lang="ka-GE" sz="1400" i="1" dirty="0"/>
              <a:t>ნაწილის მიხედვით, რომლის დროსაც მოხდა პიკის მეორე პიკის მიმართ წანაცვლება (</a:t>
            </a:r>
            <a:r>
              <a:rPr lang="en-US" sz="1400" i="1" dirty="0" err="1"/>
              <a:t>pp</a:t>
            </a:r>
            <a:r>
              <a:rPr lang="en-US" sz="1400" i="1" dirty="0"/>
              <a:t>)...</a:t>
            </a:r>
          </a:p>
          <a:p>
            <a:r>
              <a:rPr lang="ka-GE" sz="1400" i="1" dirty="0"/>
              <a:t>ტიპობრივი მოთხოვნაა 0.24 </a:t>
            </a:r>
            <a:r>
              <a:rPr lang="en-US" sz="1400" i="1" dirty="0"/>
              <a:t>UI </a:t>
            </a:r>
            <a:r>
              <a:rPr lang="ka-GE" sz="1400" i="1" dirty="0"/>
              <a:t>ან 0.35</a:t>
            </a:r>
            <a:r>
              <a:rPr lang="en-US" sz="1400" i="1" dirty="0"/>
              <a:t>UI Gigabit Ethernet-</a:t>
            </a:r>
            <a:r>
              <a:rPr lang="ka-GE" sz="1400" i="1" dirty="0"/>
              <a:t>თვის და 0.21 </a:t>
            </a:r>
            <a:r>
              <a:rPr lang="en-US" sz="1400" i="1" dirty="0"/>
              <a:t>UI 10G Ethernet-</a:t>
            </a:r>
          </a:p>
          <a:p>
            <a:r>
              <a:rPr lang="ka-GE" sz="1400" i="1" dirty="0"/>
              <a:t>თვის. ზოგიერთი მწარმოებლები კიდევ ცალკე ახორციელებენ ფაზის ციმციმის სპეციფი-</a:t>
            </a:r>
          </a:p>
          <a:p>
            <a:r>
              <a:rPr lang="ka-GE" sz="1400" i="1" dirty="0"/>
              <a:t>კაციას, რომელიც გამოწვეულია მონაცემების არსებიობისას (</a:t>
            </a:r>
            <a:r>
              <a:rPr lang="en-US" sz="1400" i="1" dirty="0"/>
              <a:t>Data Dependent Jitter, DDJ</a:t>
            </a:r>
          </a:p>
          <a:p>
            <a:r>
              <a:rPr lang="ka-GE" sz="1400" i="1" dirty="0"/>
              <a:t>და საკუთარი ჯიტერი, რომელიც არ არის დაკავშირებული სიგნალების (</a:t>
            </a:r>
            <a:r>
              <a:rPr lang="en-US" sz="1400" i="1" dirty="0"/>
              <a:t>Uncorrelated Jitter,</a:t>
            </a:r>
          </a:p>
          <a:p>
            <a:r>
              <a:rPr lang="en-US" sz="1400" i="1" dirty="0"/>
              <a:t>UJ), </a:t>
            </a:r>
            <a:r>
              <a:rPr lang="ka-GE" sz="1400" i="1" dirty="0"/>
              <a:t>მაგრამ ეს დაზუსტება არსებითი არ არის. ქვემოთ მიყვანილი ნახაზიდან ჩანს, როგორ</a:t>
            </a:r>
          </a:p>
          <a:p>
            <a:r>
              <a:rPr lang="ka-GE" sz="1400" i="1" dirty="0"/>
              <a:t>იზრდება ჯიტერის მნიშვნელობა მიმღებ მხარეზე გადამცემ მხარესთან შედარებით. დაა-</a:t>
            </a:r>
          </a:p>
          <a:p>
            <a:r>
              <a:rPr lang="ka-GE" sz="1400" i="1" dirty="0"/>
              <a:t>კვირდით სტრობირების წერტილებს გადამცემ და მიღებ მხარეზე.</a:t>
            </a:r>
            <a:endParaRPr lang="en-US" sz="1400" dirty="0"/>
          </a:p>
        </p:txBody>
      </p:sp>
    </p:spTree>
    <p:extLst>
      <p:ext uri="{BB962C8B-B14F-4D97-AF65-F5344CB8AC3E}">
        <p14:creationId xmlns:p14="http://schemas.microsoft.com/office/powerpoint/2010/main" val="33188865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600" b="1" dirty="0"/>
              <a:t>საკონტროლო კითხვები. </a:t>
            </a:r>
            <a:r>
              <a:rPr lang="ka-GE" sz="1600" b="1" dirty="0" smtClean="0"/>
              <a:t>ტესტები  4</a:t>
            </a:r>
            <a:endParaRPr lang="en-US" sz="1600" dirty="0"/>
          </a:p>
        </p:txBody>
      </p:sp>
      <p:pic>
        <p:nvPicPr>
          <p:cNvPr id="512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0033" y="1981200"/>
            <a:ext cx="5558967"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415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600" b="1" dirty="0" smtClean="0"/>
              <a:t>ნახ.12.4.  შემავალი მონაცემების დისკრეტიზაცია  მიმღების მიერ. </a:t>
            </a:r>
            <a:r>
              <a:rPr lang="en-US" sz="1600" b="1" dirty="0" smtClean="0"/>
              <a:t/>
            </a:r>
            <a:br>
              <a:rPr lang="en-US" sz="1600" b="1" dirty="0" smtClean="0"/>
            </a:br>
            <a:r>
              <a:rPr lang="ka-GE" sz="1600" b="1" dirty="0" smtClean="0"/>
              <a:t>                            ა) სიგნალი ლოგიკური ''1'', ბ) სიგნალი ლოგიკური ''0''</a:t>
            </a:r>
            <a:r>
              <a:rPr lang="en-US" sz="1600" b="1" dirty="0" smtClean="0"/>
              <a:t/>
            </a:r>
            <a:br>
              <a:rPr lang="en-US" sz="1600" b="1" dirty="0" smtClean="0"/>
            </a:br>
            <a:r>
              <a:rPr lang="ka-GE" sz="1600" b="1" dirty="0" smtClean="0"/>
              <a:t> </a:t>
            </a:r>
            <a:r>
              <a:rPr lang="en-US" sz="1600" b="1" dirty="0" smtClean="0"/>
              <a:t/>
            </a:r>
            <a:br>
              <a:rPr lang="en-US" sz="1600" b="1" dirty="0" smtClean="0"/>
            </a:br>
            <a:endParaRPr lang="en-US" sz="1600" b="1" dirty="0"/>
          </a:p>
        </p:txBody>
      </p:sp>
      <p:pic>
        <p:nvPicPr>
          <p:cNvPr id="4" name="Content Placeholder 3" descr="nax_4-4"/>
          <p:cNvPicPr>
            <a:picLocks noGrp="1"/>
          </p:cNvPicPr>
          <p:nvPr>
            <p:ph idx="1"/>
          </p:nvPr>
        </p:nvPicPr>
        <p:blipFill>
          <a:blip r:embed="rId2"/>
          <a:srcRect/>
          <a:stretch>
            <a:fillRect/>
          </a:stretch>
        </p:blipFill>
        <p:spPr bwMode="auto">
          <a:xfrm>
            <a:off x="1524000" y="2362200"/>
            <a:ext cx="6019800" cy="221878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1800" b="1" dirty="0" smtClean="0"/>
              <a:t>ნახ.12.5. ამლიტუდური ხმაურის დროით ჯიტერში გარდაქმნა </a:t>
            </a:r>
            <a:r>
              <a:rPr lang="en-US" sz="1800" b="1" dirty="0" smtClean="0"/>
              <a:t/>
            </a:r>
            <a:br>
              <a:rPr lang="en-US" sz="1800" b="1" dirty="0" smtClean="0"/>
            </a:br>
            <a:r>
              <a:rPr lang="ka-GE" sz="1800" b="1" dirty="0" smtClean="0"/>
              <a:t>                           დამახინჯების წრფივი მოდელის თანახმად</a:t>
            </a:r>
            <a:r>
              <a:rPr lang="en-US" sz="1800" b="1" dirty="0" smtClean="0"/>
              <a:t/>
            </a:r>
            <a:br>
              <a:rPr lang="en-US" sz="1800" b="1" dirty="0" smtClean="0"/>
            </a:br>
            <a:r>
              <a:rPr lang="ka-GE" sz="1800" b="1" dirty="0" smtClean="0"/>
              <a:t> </a:t>
            </a:r>
            <a:r>
              <a:rPr lang="en-US" sz="1800" b="1" dirty="0" smtClean="0"/>
              <a:t/>
            </a:r>
            <a:br>
              <a:rPr lang="en-US" sz="1800" b="1" dirty="0" smtClean="0"/>
            </a:br>
            <a:endParaRPr lang="en-US" sz="1800" b="1" dirty="0"/>
          </a:p>
        </p:txBody>
      </p:sp>
      <p:pic>
        <p:nvPicPr>
          <p:cNvPr id="4" name="Content Placeholder 3" descr="nax_06+++.JPG"/>
          <p:cNvPicPr>
            <a:picLocks noGrp="1"/>
          </p:cNvPicPr>
          <p:nvPr>
            <p:ph idx="1"/>
          </p:nvPr>
        </p:nvPicPr>
        <p:blipFill>
          <a:blip r:embed="rId3"/>
          <a:srcRect/>
          <a:stretch>
            <a:fillRect/>
          </a:stretch>
        </p:blipFill>
        <p:spPr bwMode="auto">
          <a:xfrm>
            <a:off x="2438400" y="2286001"/>
            <a:ext cx="3429000" cy="1828800"/>
          </a:xfrm>
          <a:prstGeom prst="rect">
            <a:avLst/>
          </a:prstGeom>
          <a:noFill/>
          <a:ln w="9525">
            <a:noFill/>
            <a:miter lim="800000"/>
            <a:headEnd/>
            <a:tailEnd/>
          </a:ln>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3048000" y="4343400"/>
          <a:ext cx="2209800" cy="609600"/>
        </p:xfrm>
        <a:graphic>
          <a:graphicData uri="http://schemas.openxmlformats.org/presentationml/2006/ole">
            <mc:AlternateContent xmlns:mc="http://schemas.openxmlformats.org/markup-compatibility/2006">
              <mc:Choice xmlns:v="urn:schemas-microsoft-com:vml" Requires="v">
                <p:oleObj spid="_x0000_s1029" name="Equation" r:id="rId4" imgW="1548728" imgH="444307" progId="Equation.DSMT4">
                  <p:embed/>
                </p:oleObj>
              </mc:Choice>
              <mc:Fallback>
                <p:oleObj name="Equation" r:id="rId4" imgW="1548728" imgH="444307"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343400"/>
                        <a:ext cx="2209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1600" b="1" dirty="0" smtClean="0"/>
              <a:t>                                          </a:t>
            </a:r>
            <a:br>
              <a:rPr lang="ka-GE" sz="1600" b="1" dirty="0" smtClean="0"/>
            </a:br>
            <a:r>
              <a:rPr lang="ka-GE" sz="1600" b="1" dirty="0" smtClean="0"/>
              <a:t/>
            </a:r>
            <a:br>
              <a:rPr lang="ka-GE" sz="1600" b="1" dirty="0" smtClean="0"/>
            </a:br>
            <a:r>
              <a:rPr lang="ka-GE" sz="1600" b="1" dirty="0" smtClean="0"/>
              <a:t> 12.1.1. პერიოდული ხმაური და ჯიტერი</a:t>
            </a:r>
            <a:br>
              <a:rPr lang="ka-GE" sz="1600" b="1" dirty="0" smtClean="0"/>
            </a:br>
            <a:r>
              <a:rPr lang="ka-GE" sz="1000" dirty="0" smtClean="0"/>
              <a:t> ნახ. 12.6. სიმბოლოთაშორისი ინტერფერენციის დროითი და                                                       </a:t>
            </a:r>
            <a:r>
              <a:rPr lang="en-US" sz="1000" dirty="0" smtClean="0"/>
              <a:t/>
            </a:r>
            <a:br>
              <a:rPr lang="en-US" sz="1000" dirty="0" smtClean="0"/>
            </a:br>
            <a:r>
              <a:rPr lang="en-US" sz="1000" dirty="0" smtClean="0"/>
              <a:t>                            </a:t>
            </a:r>
            <a:r>
              <a:rPr lang="ka-GE" sz="1000" dirty="0" smtClean="0"/>
              <a:t>ამპლიტუდური ეფექტი</a:t>
            </a:r>
            <a:br>
              <a:rPr lang="ka-GE" sz="1000" dirty="0" smtClean="0"/>
            </a:br>
            <a:r>
              <a:rPr lang="ka-GE" sz="1000" dirty="0" smtClean="0"/>
              <a:t/>
            </a:r>
            <a:br>
              <a:rPr lang="ka-GE" sz="1000" dirty="0" smtClean="0"/>
            </a:br>
            <a:r>
              <a:rPr lang="ka-GE" sz="900" dirty="0" smtClean="0"/>
              <a:t> ნახ.12.7. სიმბოლოთაშორისი ინტერფერენციის ეფექტები ბოჭკოვან–</a:t>
            </a:r>
            <a:r>
              <a:rPr lang="en-US" sz="900" dirty="0" smtClean="0"/>
              <a:t/>
            </a:r>
            <a:br>
              <a:rPr lang="en-US" sz="900" dirty="0" smtClean="0"/>
            </a:br>
            <a:r>
              <a:rPr lang="ka-GE" sz="900" dirty="0" smtClean="0"/>
              <a:t>                           ოპტიკურ კავშირის არხში</a:t>
            </a:r>
            <a:r>
              <a:rPr lang="en-US" sz="900" dirty="0" smtClean="0"/>
              <a:t/>
            </a:r>
            <a:br>
              <a:rPr lang="en-US" sz="900" dirty="0" smtClean="0"/>
            </a:br>
            <a:r>
              <a:rPr lang="en-US" sz="1000" dirty="0" smtClean="0"/>
              <a:t/>
            </a:r>
            <a:br>
              <a:rPr lang="en-US" sz="1000" dirty="0" smtClean="0"/>
            </a:br>
            <a:r>
              <a:rPr lang="en-US" sz="1300" dirty="0" smtClean="0"/>
              <a:t/>
            </a:r>
            <a:br>
              <a:rPr lang="en-US" sz="1300" dirty="0" smtClean="0"/>
            </a:br>
            <a:endParaRPr lang="en-US" sz="1300"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3" name="Object 1"/>
          <p:cNvGraphicFramePr>
            <a:graphicFrameLocks noChangeAspect="1"/>
          </p:cNvGraphicFramePr>
          <p:nvPr/>
        </p:nvGraphicFramePr>
        <p:xfrm>
          <a:off x="533400" y="4343400"/>
          <a:ext cx="1419225" cy="533400"/>
        </p:xfrm>
        <a:graphic>
          <a:graphicData uri="http://schemas.openxmlformats.org/presentationml/2006/ole">
            <mc:AlternateContent xmlns:mc="http://schemas.openxmlformats.org/markup-compatibility/2006">
              <mc:Choice xmlns:v="urn:schemas-microsoft-com:vml" Requires="v">
                <p:oleObj spid="_x0000_s18437" name="Equation" r:id="rId3" imgW="1295400" imgH="482600" progId="Equation.DSMT4">
                  <p:embed/>
                </p:oleObj>
              </mc:Choice>
              <mc:Fallback>
                <p:oleObj name="Equation" r:id="rId3" imgW="1295400" imgH="482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343400"/>
                        <a:ext cx="14192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Content Placeholder 5" descr="nax_06++++.JPG"/>
          <p:cNvPicPr>
            <a:picLocks noGrp="1"/>
          </p:cNvPicPr>
          <p:nvPr>
            <p:ph idx="1"/>
          </p:nvPr>
        </p:nvPicPr>
        <p:blipFill>
          <a:blip r:embed="rId5"/>
          <a:srcRect/>
          <a:stretch>
            <a:fillRect/>
          </a:stretch>
        </p:blipFill>
        <p:spPr bwMode="auto">
          <a:xfrm>
            <a:off x="838200" y="2057400"/>
            <a:ext cx="3429000" cy="2133600"/>
          </a:xfrm>
          <a:prstGeom prst="rect">
            <a:avLst/>
          </a:prstGeom>
          <a:noFill/>
          <a:ln w="9525">
            <a:noFill/>
            <a:miter lim="800000"/>
            <a:headEnd/>
            <a:tailEnd/>
          </a:ln>
        </p:spPr>
      </p:pic>
      <p:pic>
        <p:nvPicPr>
          <p:cNvPr id="7" name="Picture 6" descr="nax_06+++++.JPG"/>
          <p:cNvPicPr/>
          <p:nvPr/>
        </p:nvPicPr>
        <p:blipFill>
          <a:blip r:embed="rId6"/>
          <a:srcRect/>
          <a:stretch>
            <a:fillRect/>
          </a:stretch>
        </p:blipFill>
        <p:spPr bwMode="auto">
          <a:xfrm>
            <a:off x="4495800" y="2209800"/>
            <a:ext cx="3352800" cy="165258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ka-GE" sz="1600" b="1" dirty="0" smtClean="0"/>
              <a:t/>
            </a:r>
            <a:br>
              <a:rPr lang="ka-GE" sz="1600" b="1" dirty="0" smtClean="0"/>
            </a:br>
            <a:r>
              <a:rPr lang="ka-GE" sz="1600" b="1" dirty="0" smtClean="0"/>
              <a:t/>
            </a:r>
            <a:br>
              <a:rPr lang="ka-GE" sz="1600" b="1" dirty="0" smtClean="0"/>
            </a:br>
            <a:r>
              <a:rPr lang="ka-GE" sz="1600" b="1" dirty="0" smtClean="0"/>
              <a:t/>
            </a:r>
            <a:br>
              <a:rPr lang="ka-GE" sz="1600" b="1" dirty="0" smtClean="0"/>
            </a:br>
            <a:r>
              <a:rPr lang="ka-GE" sz="1600" b="1" dirty="0" smtClean="0"/>
              <a:t>12.2. ჯიტერი და ვანდერი</a:t>
            </a:r>
            <a:br>
              <a:rPr lang="ka-GE" sz="1600" b="1" dirty="0" smtClean="0"/>
            </a:br>
            <a:r>
              <a:rPr lang="ka-GE" sz="1600" dirty="0" smtClean="0"/>
              <a:t> ცხრ.12.1. ჯიტერისა და ვანდერის შედარებითი მახასიათებელი</a:t>
            </a:r>
            <a:br>
              <a:rPr lang="ka-GE" sz="1600" dirty="0" smtClean="0"/>
            </a:br>
            <a:r>
              <a:rPr lang="ka-GE" sz="1400" dirty="0" smtClean="0"/>
              <a:t> ნახ.12.8. სინქრონიზაციის დროში გადახრის მაგალითი ორი სიგნალის     </a:t>
            </a:r>
            <a:r>
              <a:rPr lang="en-US" sz="1400" dirty="0" smtClean="0"/>
              <a:t/>
            </a:r>
            <a:br>
              <a:rPr lang="en-US" sz="1400" dirty="0" smtClean="0"/>
            </a:br>
            <a:r>
              <a:rPr lang="ka-GE" sz="1400" dirty="0" smtClean="0"/>
              <a:t>                            შედარებისას</a:t>
            </a:r>
            <a:r>
              <a:rPr lang="en-US" sz="1400" dirty="0" smtClean="0"/>
              <a:t/>
            </a:r>
            <a:br>
              <a:rPr lang="en-US" sz="1400" dirty="0" smtClean="0"/>
            </a:br>
            <a:r>
              <a:rPr lang="en-US" sz="1600" dirty="0" smtClean="0"/>
              <a:t/>
            </a:r>
            <a:br>
              <a:rPr lang="en-US" sz="1600" dirty="0" smtClean="0"/>
            </a:br>
            <a:r>
              <a:rPr lang="en-US" sz="1600" dirty="0" smtClean="0"/>
              <a:t/>
            </a:r>
            <a:br>
              <a:rPr lang="en-US" sz="1600" dirty="0" smtClean="0"/>
            </a:br>
            <a:endParaRPr lang="en-US" sz="1600" dirty="0"/>
          </a:p>
        </p:txBody>
      </p:sp>
      <p:sp>
        <p:nvSpPr>
          <p:cNvPr id="3" name="Content Placeholder 2"/>
          <p:cNvSpPr>
            <a:spLocks noGrp="1"/>
          </p:cNvSpPr>
          <p:nvPr>
            <p:ph idx="1"/>
          </p:nvPr>
        </p:nvSpPr>
        <p:spPr>
          <a:xfrm>
            <a:off x="457200" y="1600200"/>
            <a:ext cx="8229600" cy="4525963"/>
          </a:xfrm>
        </p:spPr>
        <p:txBody>
          <a:bodyPr>
            <a:normAutofit/>
          </a:bodyPr>
          <a:lstStyle/>
          <a:p>
            <a:endParaRPr lang="ka-GE" sz="1200" dirty="0" smtClean="0"/>
          </a:p>
          <a:p>
            <a:endParaRPr lang="ka-GE" sz="1200" dirty="0" smtClean="0"/>
          </a:p>
          <a:p>
            <a:endParaRPr lang="ka-GE" sz="1200" dirty="0" smtClean="0"/>
          </a:p>
          <a:p>
            <a:endParaRPr lang="ka-GE" sz="1200" dirty="0" smtClean="0"/>
          </a:p>
          <a:p>
            <a:endParaRPr lang="ka-GE" sz="1200" dirty="0" smtClean="0"/>
          </a:p>
          <a:p>
            <a:endParaRPr lang="ka-GE" sz="1200" dirty="0" smtClean="0"/>
          </a:p>
          <a:p>
            <a:endParaRPr lang="ka-GE" sz="1200" dirty="0" smtClean="0"/>
          </a:p>
          <a:p>
            <a:endParaRPr lang="ka-GE" sz="1200" dirty="0" smtClean="0"/>
          </a:p>
          <a:p>
            <a:endParaRPr lang="ka-GE" sz="1200" dirty="0" smtClean="0"/>
          </a:p>
          <a:p>
            <a:endParaRPr lang="ka-GE" sz="1200" dirty="0" smtClean="0"/>
          </a:p>
          <a:p>
            <a:endParaRPr lang="ka-GE" sz="1200" dirty="0" smtClean="0"/>
          </a:p>
          <a:p>
            <a:endParaRPr lang="en-US" sz="1200" dirty="0"/>
          </a:p>
        </p:txBody>
      </p:sp>
      <p:pic>
        <p:nvPicPr>
          <p:cNvPr id="6" name="Picture 5" descr="jiteris testireba1"/>
          <p:cNvPicPr/>
          <p:nvPr/>
        </p:nvPicPr>
        <p:blipFill>
          <a:blip r:embed="rId2"/>
          <a:srcRect/>
          <a:stretch>
            <a:fillRect/>
          </a:stretch>
        </p:blipFill>
        <p:spPr bwMode="auto">
          <a:xfrm>
            <a:off x="1752601" y="3200400"/>
            <a:ext cx="5562600" cy="2133600"/>
          </a:xfrm>
          <a:prstGeom prst="rect">
            <a:avLst/>
          </a:prstGeom>
          <a:noFill/>
          <a:ln w="9525">
            <a:noFill/>
            <a:miter lim="800000"/>
            <a:headEnd/>
            <a:tailEnd/>
          </a:ln>
        </p:spPr>
      </p:pic>
      <p:graphicFrame>
        <p:nvGraphicFramePr>
          <p:cNvPr id="7" name="Table 6"/>
          <p:cNvGraphicFramePr>
            <a:graphicFrameLocks noGrp="1"/>
          </p:cNvGraphicFramePr>
          <p:nvPr/>
        </p:nvGraphicFramePr>
        <p:xfrm>
          <a:off x="2057400" y="1523999"/>
          <a:ext cx="4676775" cy="1600200"/>
        </p:xfrm>
        <a:graphic>
          <a:graphicData uri="http://schemas.openxmlformats.org/drawingml/2006/table">
            <a:tbl>
              <a:tblPr/>
              <a:tblGrid>
                <a:gridCol w="1349546"/>
                <a:gridCol w="1348911"/>
                <a:gridCol w="1169352"/>
                <a:gridCol w="808966"/>
              </a:tblGrid>
              <a:tr h="213675">
                <a:tc>
                  <a:txBody>
                    <a:bodyPr/>
                    <a:lstStyle/>
                    <a:p>
                      <a:pPr marL="0" marR="0" algn="ctr">
                        <a:lnSpc>
                          <a:spcPct val="115000"/>
                        </a:lnSpc>
                        <a:spcBef>
                          <a:spcPts val="0"/>
                        </a:spcBef>
                        <a:spcAft>
                          <a:spcPts val="0"/>
                        </a:spcAft>
                        <a:tabLst>
                          <a:tab pos="457200" algn="l"/>
                        </a:tabLst>
                      </a:pPr>
                      <a:r>
                        <a:rPr lang="en-US" sz="1100" b="1" dirty="0">
                          <a:solidFill>
                            <a:srgbClr val="000000"/>
                          </a:solidFill>
                          <a:latin typeface="Sylfaen"/>
                          <a:ea typeface="Times New Roman"/>
                        </a:rPr>
                        <a:t>      </a:t>
                      </a:r>
                      <a:r>
                        <a:rPr lang="ka-GE" sz="1000" b="1" dirty="0">
                          <a:solidFill>
                            <a:srgbClr val="000000"/>
                          </a:solidFill>
                          <a:latin typeface="Sylfaen"/>
                          <a:ea typeface="Times New Roman"/>
                        </a:rPr>
                        <a:t>მახასიათებელი</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1000" b="1" dirty="0">
                          <a:solidFill>
                            <a:srgbClr val="000000"/>
                          </a:solidFill>
                          <a:latin typeface="Sylfaen"/>
                          <a:ea typeface="Times New Roman"/>
                        </a:rPr>
                        <a:t>ჯიტერი</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1000" b="1">
                          <a:solidFill>
                            <a:srgbClr val="000000"/>
                          </a:solidFill>
                          <a:latin typeface="Sylfaen"/>
                          <a:ea typeface="Times New Roman"/>
                        </a:rPr>
                        <a:t>ვანდერი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1000" b="1">
                          <a:solidFill>
                            <a:srgbClr val="000000"/>
                          </a:solidFill>
                          <a:latin typeface="Sylfaen"/>
                          <a:ea typeface="Times New Roman"/>
                        </a:rPr>
                        <a:t>შენიშვნა</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161">
                <a:tc>
                  <a:txBody>
                    <a:bodyPr/>
                    <a:lstStyle/>
                    <a:p>
                      <a:pPr marL="0" marR="0" algn="ctr">
                        <a:lnSpc>
                          <a:spcPct val="115000"/>
                        </a:lnSpc>
                        <a:spcBef>
                          <a:spcPts val="0"/>
                        </a:spcBef>
                        <a:spcAft>
                          <a:spcPts val="0"/>
                        </a:spcAft>
                        <a:tabLst>
                          <a:tab pos="457200" algn="l"/>
                        </a:tabLst>
                      </a:pPr>
                      <a:r>
                        <a:rPr lang="ka-GE" sz="1000">
                          <a:solidFill>
                            <a:srgbClr val="000000"/>
                          </a:solidFill>
                          <a:latin typeface="Sylfaen"/>
                          <a:ea typeface="Times New Roman"/>
                        </a:rPr>
                        <a:t>შედეგი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1000">
                          <a:solidFill>
                            <a:srgbClr val="000000"/>
                          </a:solidFill>
                          <a:latin typeface="Sylfaen"/>
                          <a:ea typeface="Times New Roman"/>
                        </a:rPr>
                        <a:t>შეცდომის გამოჩენა</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1000">
                          <a:solidFill>
                            <a:srgbClr val="000000"/>
                          </a:solidFill>
                          <a:latin typeface="Sylfaen"/>
                          <a:ea typeface="Times New Roman"/>
                        </a:rPr>
                        <a:t>სინქრონიზაციის პრობლემები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endParaRPr lang="ka-GE" sz="1000">
                        <a:solidFill>
                          <a:srgbClr val="000000"/>
                        </a:solidFill>
                        <a:latin typeface="Sylfae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161">
                <a:tc>
                  <a:txBody>
                    <a:bodyPr/>
                    <a:lstStyle/>
                    <a:p>
                      <a:pPr marL="0" marR="0" algn="ctr">
                        <a:lnSpc>
                          <a:spcPct val="115000"/>
                        </a:lnSpc>
                        <a:spcBef>
                          <a:spcPts val="0"/>
                        </a:spcBef>
                        <a:spcAft>
                          <a:spcPts val="0"/>
                        </a:spcAft>
                        <a:tabLst>
                          <a:tab pos="457200" algn="l"/>
                        </a:tabLst>
                      </a:pPr>
                      <a:r>
                        <a:rPr lang="ka-GE" sz="1000">
                          <a:solidFill>
                            <a:srgbClr val="000000"/>
                          </a:solidFill>
                          <a:latin typeface="Sylfaen"/>
                          <a:ea typeface="Times New Roman"/>
                        </a:rPr>
                        <a:t>სატაქტო სიხშირის ეტალონური წყარო</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1000">
                          <a:solidFill>
                            <a:srgbClr val="000000"/>
                          </a:solidFill>
                          <a:latin typeface="Sylfaen"/>
                          <a:ea typeface="Times New Roman"/>
                        </a:rPr>
                        <a:t>არ მოითხოვება</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1000">
                          <a:solidFill>
                            <a:srgbClr val="000000"/>
                          </a:solidFill>
                          <a:latin typeface="Sylfaen"/>
                          <a:ea typeface="Times New Roman"/>
                        </a:rPr>
                        <a:t>აუცილებელია</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endParaRPr lang="ka-GE" sz="1000">
                        <a:solidFill>
                          <a:srgbClr val="000000"/>
                        </a:solidFill>
                        <a:latin typeface="Sylfae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203">
                <a:tc>
                  <a:txBody>
                    <a:bodyPr/>
                    <a:lstStyle/>
                    <a:p>
                      <a:pPr marL="0" marR="0" algn="ctr">
                        <a:lnSpc>
                          <a:spcPct val="115000"/>
                        </a:lnSpc>
                        <a:spcBef>
                          <a:spcPts val="0"/>
                        </a:spcBef>
                        <a:spcAft>
                          <a:spcPts val="0"/>
                        </a:spcAft>
                        <a:tabLst>
                          <a:tab pos="457200" algn="l"/>
                        </a:tabLst>
                      </a:pPr>
                      <a:r>
                        <a:rPr lang="ka-GE" sz="1000">
                          <a:solidFill>
                            <a:srgbClr val="000000"/>
                          </a:solidFill>
                          <a:latin typeface="Sylfaen"/>
                          <a:ea typeface="Times New Roman"/>
                        </a:rPr>
                        <a:t>გაზომვის ერთეული</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1000" dirty="0">
                          <a:solidFill>
                            <a:srgbClr val="000000"/>
                          </a:solidFill>
                          <a:latin typeface="Sylfaen"/>
                          <a:ea typeface="Times New Roman"/>
                        </a:rPr>
                        <a:t>ერთეულოვანი ინტერვალი </a:t>
                      </a:r>
                      <a:r>
                        <a:rPr lang="en-US" sz="1000" dirty="0">
                          <a:solidFill>
                            <a:srgbClr val="000000"/>
                          </a:solidFill>
                          <a:latin typeface="Times New Roman"/>
                          <a:ea typeface="Times New Roman"/>
                        </a:rPr>
                        <a:t>UI (Unit Interval)</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ka-GE" sz="1000">
                          <a:solidFill>
                            <a:srgbClr val="000000"/>
                          </a:solidFill>
                          <a:latin typeface="Sylfaen"/>
                          <a:ea typeface="Times New Roman"/>
                        </a:rPr>
                        <a:t>(წმ, მწმ, ნწმ)</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endParaRPr lang="ka-GE" sz="1000" dirty="0">
                        <a:solidFill>
                          <a:srgbClr val="000000"/>
                        </a:solidFill>
                        <a:latin typeface="Sylfae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1600" dirty="0" smtClean="0"/>
              <a:t>ნახ.12.9.  ჯიტერსა და ვანდერს შორის                 ნახ.12.10.  ჯიტერიანი სიგნალის</a:t>
            </a:r>
            <a:r>
              <a:rPr lang="en-US" sz="1600" dirty="0" smtClean="0"/>
              <a:t/>
            </a:r>
            <a:br>
              <a:rPr lang="en-US" sz="1600" dirty="0" smtClean="0"/>
            </a:br>
            <a:r>
              <a:rPr lang="ka-GE" sz="1600" dirty="0" smtClean="0"/>
              <a:t>               განსხვავების გრაფიკული                                       ოსცილოგრამა. </a:t>
            </a:r>
            <a:r>
              <a:rPr lang="en-US" sz="1600" dirty="0" smtClean="0"/>
              <a:t/>
            </a:r>
            <a:br>
              <a:rPr lang="en-US" sz="1600" dirty="0" smtClean="0"/>
            </a:br>
            <a:r>
              <a:rPr lang="ka-GE" sz="1600" dirty="0" smtClean="0"/>
              <a:t>               წარმოდგენა                                                               –პერიოდი, –ჯიტერი</a:t>
            </a:r>
            <a:r>
              <a:rPr lang="en-US" sz="1600" dirty="0" smtClean="0"/>
              <a:t/>
            </a:r>
            <a:br>
              <a:rPr lang="en-US" sz="1600" dirty="0" smtClean="0"/>
            </a:br>
            <a:r>
              <a:rPr lang="ka-GE" sz="1600" dirty="0" smtClean="0"/>
              <a:t>	</a:t>
            </a:r>
            <a:r>
              <a:rPr lang="en-US" sz="1600" dirty="0" smtClean="0"/>
              <a:t/>
            </a:r>
            <a:br>
              <a:rPr lang="en-US" sz="1600" dirty="0" smtClean="0"/>
            </a:br>
            <a:endParaRPr lang="en-US" sz="1600" dirty="0"/>
          </a:p>
        </p:txBody>
      </p:sp>
      <p:pic>
        <p:nvPicPr>
          <p:cNvPr id="4" name="Content Placeholder 3" descr="jiteris testireba2"/>
          <p:cNvPicPr>
            <a:picLocks noGrp="1"/>
          </p:cNvPicPr>
          <p:nvPr>
            <p:ph idx="1"/>
          </p:nvPr>
        </p:nvPicPr>
        <p:blipFill>
          <a:blip r:embed="rId2"/>
          <a:srcRect/>
          <a:stretch>
            <a:fillRect/>
          </a:stretch>
        </p:blipFill>
        <p:spPr bwMode="auto">
          <a:xfrm>
            <a:off x="457200" y="2057399"/>
            <a:ext cx="4267200" cy="2209801"/>
          </a:xfrm>
          <a:prstGeom prst="rect">
            <a:avLst/>
          </a:prstGeom>
          <a:noFill/>
          <a:ln w="9525">
            <a:noFill/>
            <a:miter lim="800000"/>
            <a:headEnd/>
            <a:tailEnd/>
          </a:ln>
        </p:spPr>
      </p:pic>
      <p:pic>
        <p:nvPicPr>
          <p:cNvPr id="5" name="Picture 4" descr="nax_4-15"/>
          <p:cNvPicPr/>
          <p:nvPr/>
        </p:nvPicPr>
        <p:blipFill>
          <a:blip r:embed="rId3"/>
          <a:srcRect/>
          <a:stretch>
            <a:fillRect/>
          </a:stretch>
        </p:blipFill>
        <p:spPr bwMode="auto">
          <a:xfrm>
            <a:off x="4876800" y="2286000"/>
            <a:ext cx="2667000" cy="1828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1509</Words>
  <Application>Microsoft Office PowerPoint</Application>
  <PresentationFormat>On-screen Show (4:3)</PresentationFormat>
  <Paragraphs>298</Paragraphs>
  <Slides>47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Equation</vt:lpstr>
      <vt:lpstr> 12.1. ჯიტერის გამომწვევი მიზეზები  ნახ.12.1. ა) ჯიტერი, ხმაური და სიგნალის მთლიანობის დარღვევა                            გადაცემის ციფრულ სისტემებში.  ციფრული სიგნალის                             იდეალური მდგომარეობიდან გადახრის მიზეზები;   </vt:lpstr>
      <vt:lpstr> თავი 12. ჯიტერი, მისი გაზომვისა და შეფასების ასპექტები გადაცემის ციფრულ ბოჭკოვან–ოპტიკურ სისტემებში (გცბოს) [99,100,103] </vt:lpstr>
      <vt:lpstr>  12.1. ჯიტერის გამომწვევი მიზეზები  ნახ.12.1. ა) ჯიტერი, ხმაური და სიგნალის მთლიანობის დარღვევა                            გადაცემის ციფრულ სისტემებში.  ციფრული სიგნალის                             იდეალური მდგომარეობიდან გადახრის მიზეზები ბ) ხმაურისა და ჯიტერის წარმოშობის ბუნება   </vt:lpstr>
      <vt:lpstr>  ნახ.12.2. იდეალური და რეალური    ნახ.12.3. სიგნალის მთლიანობის მნიშვნელოვანი               ციფრული სიგნალი                       მახასიათებლები: დადებითი                                                                       ამოვარდნა, უარყოფითი ამოვარდნა,                                                            სიგნალის გამოძახილი   </vt:lpstr>
      <vt:lpstr>ნახ.12.4.  შემავალი მონაცემების დისკრეტიზაცია  მიმღების მიერ.                              ა) სიგნალი ლოგიკური ''1'', ბ) სიგნალი ლოგიკური ''0''   </vt:lpstr>
      <vt:lpstr>ნახ.12.5. ამლიტუდური ხმაურის დროით ჯიტერში გარდაქმნა                             დამახინჯების წრფივი მოდელის თანახმად   </vt:lpstr>
      <vt:lpstr>                                             12.1.1. პერიოდული ხმაური და ჯიტერი  ნახ. 12.6. სიმბოლოთაშორისი ინტერფერენციის დროითი და                                                                                    ამპლიტუდური ეფექტი   ნახ.12.7. სიმბოლოთაშორისი ინტერფერენციის ეფექტები ბოჭკოვან–                            ოპტიკურ კავშირის არხში   </vt:lpstr>
      <vt:lpstr>   12.2. ჯიტერი და ვანდერი  ცხრ.12.1. ჯიტერისა და ვანდერის შედარებითი მახასიათებელი  ნახ.12.8. სინქრონიზაციის დროში გადახრის მაგალითი ორი სიგნალის                                  შედარებისას   </vt:lpstr>
      <vt:lpstr>ნახ.12.9.  ჯიტერსა და ვანდერს შორის                 ნახ.12.10.  ჯიტერიანი სიგნალის                განსხვავების გრაფიკული                                       ოსცილოგრამა.                 წარმოდგენა                                                               –პერიოდი, –ჯიტერი   </vt:lpstr>
      <vt:lpstr>12.3. ჯიტერის კლასიფიკაცია </vt:lpstr>
      <vt:lpstr>    ჯიტერის მაგალითები  ნახ12.12.  სიმბოლოთშორისი დამახინჯების მარტივი მაგალითი  ნახ.12.13.  სინქრონიზაციის იმპულსების ჯიტერი. ჯიტერი შედგება                                შემთხვევითი გადახრებისაგან, ან გადახრებისგან, რომელთაც                                გააჩნიათ პერიოდული მდგენელი  ნახ.12.14.  პერიოდული ჯიტერის ილუსტრაცია    </vt:lpstr>
      <vt:lpstr>ნახ.12.15.  ჯიტერის სტრუქტურა (დაშლის ხე)</vt:lpstr>
      <vt:lpstr>ცხრ.12.2-ში შეჯამების სახით მოყვანილია ჯიტერის მახასიათებლები.</vt:lpstr>
      <vt:lpstr>     12.4. ჯიტერის გაზომვისა  და  შეფასების მეთოდოლოგია.  თვალის დიაგრამა.  ორმაგი-დირაკის მეთოდი  ნახ.12.16. თვალის დიაგრამის აგება:  ფშმ - ფსევდოშემთხვევითი                                მიმდევრობა  ნახ.12.17. თვალის დიაგრამის აგების პრინციპი       </vt:lpstr>
      <vt:lpstr>ნახ.12.18. სიგნალის ამპლიტუდის განაწილების დიაგრამა   </vt:lpstr>
      <vt:lpstr>  ცხრ.12.3–ში წარმოდგენილია ციფრული სიგნალის ამპლიტუდის და დროითი გაზომვების შესაძლებლობები თვალის დიაგრამის საშუალებით. ნახ.12.19.  თვალის დიაგრამა და მისი ძირითადი პარამეტრები  </vt:lpstr>
      <vt:lpstr>ნახ.12.19.  თვალის დიაგრამა და მისი ძირითადი პარამეტრები </vt:lpstr>
      <vt:lpstr>    12.5. თვალის დიაგრამები. ჯიტერის გაზომვის ხერხები. ჯიტერის ჰისტოგრამა 12.5.1.  ჯიტერის გაზომვის ხერხები  ნახ.12.20.  ჯიტერის ჰისტოგრამები. თვალის დიაგრამის ოსცილოგრამა                                  და შემთხვევითი ჯიტერის განაწილება თვალის დიაგრამის                                   სხვადასხვა წერტილებში  ნახ.12.21.  თვალის დიაგრამა და მასთან დაკავშირებული TIE                                 ჰისტოგრამა   </vt:lpstr>
      <vt:lpstr>   12. 5.2. შემთხვევითი და დეტერმინირებული ჯიტერის გაყოფა  ნახ.12.22.  ჰისტოგრამები თვალის დიაგრამის 0–UI  წერტილებში გადასვლის                                 ადგილებში და ამ ჰისტოგრამებში გაუსის ფუნქციის „ჩაწერა“  ნახ.12.23.  ჯიტერის კლასიფიკაცია  სხვადსხვა სახის ჯიტერების                                მითითებით      </vt:lpstr>
      <vt:lpstr>  12.6. ჯიტერის გაზომვის მეთოდები  ნახ.12.24.  ჯიტერის გაზომვის  ხერხები, დამუშავებული  კომპანია                                 Agilent Technologies  მიერ    </vt:lpstr>
      <vt:lpstr>12.6.1. ორმაგი-დირაკის   მოდელი (მეთოდი) (The Dual-Dirac Model)  </vt:lpstr>
      <vt:lpstr>  ნახ.4.25-ზე წარმოდგენილია ორმაგი-დირაკის მოდელის ახსნა იდეალური მოდელის საფუძველზე,   ნახ.12.25.  ორმაგი დირაკის მოდელის ახსნა იდეალური მოდელის                                 საფუძველზე,    </vt:lpstr>
      <vt:lpstr>     ნახ.12.26. ორმაგი–დირაკის იდეალური  მოდელის  ახსნა    ნახ.12.27. ალბათობის ჰისტოგრამა, რომელიც აჩვენებს დეტერმინირებულ                                და შემთხვევით კომპონენტებს                                      </vt:lpstr>
      <vt:lpstr>   ნახ.12.28. დეტერმინირებული და შემთხვევითი ჯიტერების ხვეული                               (გამრავლება),  და  პარამეტრებით აგებული ტესტების                               ტიპების განაწილება   ცხრ.12.5–ში მოყვანილია შემთხვევითი პროცესის ტიპები და მათი დახასიათება.    </vt:lpstr>
      <vt:lpstr>12.7. ჯიტერის შეფასების მეთოდოლოგია</vt:lpstr>
      <vt:lpstr>სტანდარტულ გადახრათა რიცხვი მოყვანილია ცხრ.4.6-ში. </vt:lpstr>
      <vt:lpstr>ნახ.12.29. სტანდარტული გადახრების მნიშვნელობები  გაუსის                              (ნორმალურ) განაწილებაზე   </vt:lpstr>
      <vt:lpstr>ნახ.12.30.  ბიტურ შეცდომათა კოეფიციენტის (BER) დამოკიდებულება                                დეტერმინირებული და შემთხვევითი ჯიტერების სხვადასხვა                                მნიშვნელობებისათვის ერთეულოვან ინტერვალში  (UI).                                ა) DJT= 0,3Up-p; RJ=0,05; ბ) DJT = 0,3 Up-p; RJ=0,09 </vt:lpstr>
      <vt:lpstr>  ნახ12.31.  ბიტურ შეცდომათა კოეფიციენტის (BER) დამოკიდებულება                                 დეტერმინირებული და შემთხვევითი ჯიტერების სხვადასხვა                                 მნიშვნელობებისათვის  ერთეულოვან ინტერვალში  (UI).                                  1) DJT= 0,3 Up-p, RJ=0.05;  2) DJპერ.სინუსოიდ=0.1Up-p, RJ=0.05.   </vt:lpstr>
      <vt:lpstr>12.8. ოპტიკურ კაბელში გავრცელებული სიგნალების ფორმები   გაუსის იმპულსი                           სუპერგაუსის იმპულსი </vt:lpstr>
      <vt:lpstr>ნახ.12.33. ნორმირებული გაუსის იმპულსების ფორმები m-ის სხვადასხვა                                მნიშვნელობებისათვის (m=1,2,3,4,5)   </vt:lpstr>
      <vt:lpstr>12.9. მოთხოვნები ჯიტერის პარამეტრების მიმართ </vt:lpstr>
      <vt:lpstr>ITU-Т G.959 ნორმები</vt:lpstr>
      <vt:lpstr>    12.10. თვალის დიაგრამის ნიღაბი (შაბლონი)  ნახ.12.34.  თვალის დიაგრმის  სტანდარტული ნიღაბი (შაბლონი)  ITU-T                              G.957 რეკომენდაციის მიხედვით SDH გადაცემის ციფრული                                 სისტემებისათვის . UI-ერთეულოვანი ინტერვალი სტანდარტული თვალის დიაგრამის პარამეტრები ITU-T G.957 რეკომენდაციის [106] მიხედვით SDH გადაცემის ციფრული სისტემების სხვადასხვა იერარქიისათვის მოყვანილია ცხრ.4.7–ში.   </vt:lpstr>
      <vt:lpstr>12.11. ჯიტერის შეფასება თვალის დიაგრამის ანიმაციური მოდელით [103] </vt:lpstr>
      <vt:lpstr>   ნახ.12.36. თვალის დიაგრამა. მრუდი 1 - მვტ,                               მვტ;  მრუდი 2 – მვტ,                               მვტ; მრუდი 3 – მვტ,                              მვტ, –ჯიტერი.          </vt:lpstr>
      <vt:lpstr>ნახ.12. 39.  თვალის დიაგრამის სტანდარტული ნიღაბი (შაბლონი)   ITU-T                                G.957 რეკომენდაციების მიხედვით გადაცემის SDH ციფრული                                სისტემის STM-1 იერარქიისათვის ერთეულოვან UI ინტერვალში                                და თვალის დიაგრამა – მრუდი 1 - მვტ,                                მვტ; მრუდი 2 - მვტ,                               მვტ. </vt:lpstr>
      <vt:lpstr>   ნახ.12.40.   თვალის დიაგრამის სტანდარტული ნიღაბი (შაბლონი)   ITU-T                                 G.957 რეკომენდაციების მიხედვით გადაცემის SDH ციფრული                                 სისტემის STM-1 იერარქიისათვის ერთეულოვან UI ინტერვალში                                 და თვალის დიაგრამა – მრუდი 1 - მვტ,                                მვტ; მრუდი 2 - მვტ,                                მვტ.   </vt:lpstr>
      <vt:lpstr>PowerPoint Presentation</vt:lpstr>
      <vt:lpstr>  ნახ.12.37. სიგნალი/ხელშეშლა ფარდობის                                                             ნახ.12.38. S/N -  სიგნალი/ხმაური,               გაუარესება მიმღების გადამწყვეტ                                                                  გცბოს-ში სტრობირების წერტილის            მოწყობილობაში სტრობირების                                                                              იდეალური მდგომარეობიდან   მომენტის იდეალური    მდგომარეობიდან  გადახრის გამო                                                                                                                                     გადახრისას ნახ.4.35–ზე მოყვანილი თვალის დიაგრამების მიხედვით                          </vt:lpstr>
      <vt:lpstr>ნახ.12.35. თვალის დიაგრამა. „1“-ის დონე სამივე მრუდისთვის                              მვტ, „0“-ის დონე მრუდი 1 – მვტ,                                მრუდი 2 – მვტ, მრუდი 3 – მვტ.       </vt:lpstr>
      <vt:lpstr>  ნახ.12.41.  თვალის დიაგრამის სტანდარტული ნიღაბი (შაბლონი)   ITU-T                                G.957 რეკომენდაციების მიხედვით გადაცემის SDH ციფრული                                სისტემის STM-1 იერარქიისათვის ერთეულოვან UI ინტერვალში                                და თვალის დიაგრამა – მრუდი 1 - მვტ,                               მვტ; მრუდი 2 - მვტ,                               მვტ.   </vt:lpstr>
      <vt:lpstr>საკონტროლო კითხვები. ტესტები   1</vt:lpstr>
      <vt:lpstr>საკონტროლო კითხვები. ტესტები   2</vt:lpstr>
      <vt:lpstr>საკონტროლო კითხვები. ტესტები   2 </vt:lpstr>
      <vt:lpstr>საკონტროლო კითხვები. ტესტები   3</vt:lpstr>
      <vt:lpstr>საკონტროლო კითხვები. ტესტები  4</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თავი 12. ჯიტერი, მისი გაზომვისა და შეფასების ასპექტები გადაცემის ციფრულ ბოჭკოვან–ოპტიკურ სისტემებში (გცბოს) [99,100,103]   12.1. ჯიტერის გამომწვევი მიზეზები  ნახ.12.1. ა) ჯიტერი, ხმაური და სიგნალის მთლიანობის დარღვევა                            გადაცემის ციფრულ სისტემებში.  ციფრული სიგნალის                             იდეალური მდგომარეობიდან გადახრის მიზეზები;   </dc:title>
  <dc:creator/>
  <cp:lastModifiedBy>Rezo</cp:lastModifiedBy>
  <cp:revision>64</cp:revision>
  <dcterms:created xsi:type="dcterms:W3CDTF">2006-08-16T00:00:00Z</dcterms:created>
  <dcterms:modified xsi:type="dcterms:W3CDTF">2024-09-24T15:01:18Z</dcterms:modified>
</cp:coreProperties>
</file>