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82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a-GE" sz="2400" b="1" dirty="0"/>
              <a:t>თავი 16. გაზომვები გადაცემის ციფრულ</a:t>
            </a:r>
            <a:br>
              <a:rPr lang="ka-GE" sz="2400" b="1" dirty="0"/>
            </a:br>
            <a:r>
              <a:rPr lang="ka-GE" sz="2400" b="1" dirty="0"/>
              <a:t>ბოჭკოვან-ოპტიკურ სისტემებში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9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b="1" dirty="0"/>
              <a:t>არსებობს ობ-ის და ოკ-ის მილევის გაზომვის სხვადასხვა </a:t>
            </a:r>
            <a:r>
              <a:rPr lang="ka-GE" sz="2400" b="1" dirty="0" smtClean="0"/>
              <a:t>მეთოდი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800" b="1" dirty="0"/>
              <a:t>●● ორი წერტილის მეთოდი;</a:t>
            </a:r>
          </a:p>
          <a:p>
            <a:r>
              <a:rPr lang="ka-GE" sz="2800" b="1" dirty="0"/>
              <a:t>●● გაწყვეტის მეთოდი;</a:t>
            </a:r>
          </a:p>
          <a:p>
            <a:r>
              <a:rPr lang="ka-GE" sz="2800" b="1" dirty="0"/>
              <a:t>●● შეცვლის (შეტანის, ჩანაცვლების) მეთოდი;</a:t>
            </a:r>
          </a:p>
          <a:p>
            <a:r>
              <a:rPr lang="ka-GE" sz="2800" b="1" dirty="0"/>
              <a:t>●● არეკვლილ სიგნალთან შედარების მეთოდი;</a:t>
            </a:r>
          </a:p>
          <a:p>
            <a:r>
              <a:rPr lang="ka-GE" sz="2800" b="1" dirty="0"/>
              <a:t>●● უკუგაბნევის მეთოდი.</a:t>
            </a:r>
          </a:p>
          <a:p>
            <a:r>
              <a:rPr lang="ka-GE" sz="2800" b="1" dirty="0"/>
              <a:t>მილევის გაზომვისას გასაზომი ობ უნდა აკმაყოფილებდეს სტანდარტებით </a:t>
            </a:r>
            <a:r>
              <a:rPr lang="ka-GE" sz="2800" b="1" dirty="0" smtClean="0"/>
              <a:t>გათვალისწინებულ </a:t>
            </a:r>
            <a:r>
              <a:rPr lang="ka-GE" sz="2800" b="1" dirty="0"/>
              <a:t>მოთხოვნებს</a:t>
            </a:r>
            <a:r>
              <a:rPr lang="ka-GE" sz="1800" dirty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792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დანაკარგების მნიშვნელობები, რომლებიც შეაქვთ ელემენტებს გცბოს-ში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ka-GE" sz="1800" dirty="0" smtClean="0"/>
          </a:p>
          <a:p>
            <a:endParaRPr lang="ka-GE" sz="1800" dirty="0"/>
          </a:p>
          <a:p>
            <a:endParaRPr lang="ka-GE" sz="1800" dirty="0" smtClean="0"/>
          </a:p>
          <a:p>
            <a:pPr marL="0" indent="0">
              <a:buNone/>
            </a:pPr>
            <a:r>
              <a:rPr lang="ka-GE" sz="1800" dirty="0"/>
              <a:t> </a:t>
            </a:r>
            <a:r>
              <a:rPr lang="ka-GE" sz="1800" dirty="0" smtClean="0"/>
              <a:t>   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3866" t="18572" r="13530" b="28333"/>
          <a:stretch/>
        </p:blipFill>
        <p:spPr bwMode="auto">
          <a:xfrm>
            <a:off x="609600" y="1371600"/>
            <a:ext cx="7772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5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ka-GE" sz="2000" b="1" dirty="0"/>
              <a:t>ოპტიკური სიმძლავრის გაზომვა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1600" b="1" dirty="0"/>
              <a:t>ოპტიკური სიმძლავრის გამზომი (</a:t>
            </a:r>
            <a:r>
              <a:rPr lang="en-US" sz="1600" b="1" dirty="0"/>
              <a:t>Optical Power Meter – </a:t>
            </a:r>
            <a:r>
              <a:rPr lang="ru-RU" sz="1600" b="1" dirty="0"/>
              <a:t>ОРМ) </a:t>
            </a:r>
            <a:r>
              <a:rPr lang="ka-GE" sz="1600" b="1" dirty="0"/>
              <a:t>გამოიყენება ოპტიკური</a:t>
            </a:r>
          </a:p>
          <a:p>
            <a:r>
              <a:rPr lang="ka-GE" sz="1600" b="1" dirty="0"/>
              <a:t>სიგნალის სიმძლავრის გასაზომად, აგრეთვე, კაბელში მილევის გასაზომად.</a:t>
            </a:r>
          </a:p>
          <a:p>
            <a:r>
              <a:rPr lang="ka-GE" sz="1600" b="1" dirty="0"/>
              <a:t>ოპტიკური სიმძლავრის გამზომები უზრუნველყოფენ როგორც ოპტიკურ საკაბელო ხა-</a:t>
            </a:r>
          </a:p>
          <a:p>
            <a:r>
              <a:rPr lang="ka-GE" sz="1600" b="1" dirty="0"/>
              <a:t>ზებში, ისე ტერმინალურ მოწყობილობებში გადაცემული ოპტიკური სიგნალების სიმძლავ-</a:t>
            </a:r>
          </a:p>
          <a:p>
            <a:r>
              <a:rPr lang="ka-GE" sz="1600" b="1" dirty="0"/>
              <a:t>რის გაზომვას. ოპტიკური სიმძალვის გაზომვის პროცესი განიხილება სტაბილური სიგნალის</a:t>
            </a:r>
          </a:p>
          <a:p>
            <a:r>
              <a:rPr lang="ka-GE" sz="1600" b="1" dirty="0"/>
              <a:t>წყაროსთან წყვილში (ერთად) და საშუალებას იძლევა ოკ-ის ხარისხის შეფასების ძირი-</a:t>
            </a:r>
          </a:p>
          <a:p>
            <a:r>
              <a:rPr lang="en-US" sz="1600" b="1" dirty="0"/>
              <a:t>525</a:t>
            </a:r>
          </a:p>
          <a:p>
            <a:r>
              <a:rPr lang="ka-GE" sz="1600" b="1" dirty="0"/>
              <a:t>თადი პარამეტრის – მილევის გაზომვას. გაზომვის განსაკუთრებით მნიშვნელოვან კლასად</a:t>
            </a:r>
          </a:p>
          <a:p>
            <a:r>
              <a:rPr lang="ka-GE" sz="1600" b="1" dirty="0"/>
              <a:t>ითვლება ოპტიკური ხაზის კვანძების: კაბელის, ინტერფეისების, შედუღების უბნების, </a:t>
            </a:r>
            <a:r>
              <a:rPr lang="ka-GE" sz="1600" b="1" dirty="0" smtClean="0"/>
              <a:t>ატენიუატორების </a:t>
            </a:r>
            <a:r>
              <a:rPr lang="ka-GE" sz="1600" b="1" dirty="0"/>
              <a:t>და ა.შ. გაზომვა</a:t>
            </a:r>
          </a:p>
          <a:p>
            <a:r>
              <a:rPr lang="ka-GE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9220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ოპტიკური სიმძლავრის გამზომის სქემა</a:t>
            </a:r>
            <a:r>
              <a:rPr lang="ka-GE" sz="2000" dirty="0"/>
              <a:t>.</a:t>
            </a:r>
            <a:endParaRPr lang="en-US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82" y="2209800"/>
            <a:ext cx="7271718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7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ოპტიკური სიგნალის სტაბილური წყაროები</a:t>
            </a:r>
            <a:endParaRPr lang="en-US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22" y="1371600"/>
            <a:ext cx="3966678" cy="294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495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სტაბილური ოპტიკური სიგნალის გამოსხივების წყაროები: ა) </a:t>
            </a:r>
            <a:r>
              <a:rPr lang="ru-RU" b="1" dirty="0"/>
              <a:t>Алмаз 11; </a:t>
            </a:r>
            <a:r>
              <a:rPr lang="ka-GE" b="1" dirty="0"/>
              <a:t>ბ) </a:t>
            </a:r>
            <a:r>
              <a:rPr lang="en-US" b="1" dirty="0"/>
              <a:t>GN 6150.</a:t>
            </a:r>
          </a:p>
        </p:txBody>
      </p:sp>
    </p:spTree>
    <p:extLst>
      <p:ext uri="{BB962C8B-B14F-4D97-AF65-F5344CB8AC3E}">
        <p14:creationId xmlns:p14="http://schemas.microsoft.com/office/powerpoint/2010/main" val="63265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ლაზერული და შუქდიოდის სტაბილური წყაროების გამოსხივების სპექტრული</a:t>
            </a:r>
            <a:br>
              <a:rPr lang="ka-GE" sz="2000" b="1" dirty="0"/>
            </a:br>
            <a:r>
              <a:rPr lang="ka-GE" sz="2000" b="1" dirty="0"/>
              <a:t>მახასიათებლები</a:t>
            </a:r>
            <a:endParaRPr lang="en-US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74670"/>
            <a:ext cx="5181600" cy="389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0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მილევის ანალიზატორები ოპტიკურ კაბელებში</a:t>
            </a:r>
            <a:endParaRPr lang="en-US" sz="2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84" y="1447800"/>
            <a:ext cx="4588116" cy="305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8768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ოპტიკური სიგნალის </a:t>
            </a:r>
            <a:r>
              <a:rPr lang="ka-GE" b="1" dirty="0" smtClean="0"/>
              <a:t>სიმძლავრის-(ა) დანაკარგების </a:t>
            </a:r>
            <a:r>
              <a:rPr lang="ka-GE" b="1" dirty="0"/>
              <a:t>(მილევის) </a:t>
            </a:r>
            <a:r>
              <a:rPr lang="ka-GE" b="1" dirty="0" smtClean="0"/>
              <a:t>–(ბ)ანალიზატორები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480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ვიზუალური დეფექტოსკოპები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პორტატული ვიზუალური დეფექტოსკოპი გამოიყენება, როგორც</a:t>
            </a:r>
          </a:p>
          <a:p>
            <a:r>
              <a:rPr lang="ka-GE" sz="2000" dirty="0"/>
              <a:t>სასწავლო ინსტრუმენტი ოპტიკური კაბელების მონტაჟისა და </a:t>
            </a:r>
            <a:r>
              <a:rPr lang="ka-GE" sz="2000" dirty="0" smtClean="0"/>
              <a:t>ექსპ</a:t>
            </a:r>
          </a:p>
          <a:p>
            <a:r>
              <a:rPr lang="ka-GE" sz="2000" dirty="0" smtClean="0"/>
              <a:t>ლუატაციის დროს</a:t>
            </a:r>
          </a:p>
          <a:p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91" y="2594636"/>
            <a:ext cx="4171950" cy="193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9890" y="5027700"/>
            <a:ext cx="4495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პორტატული ვიზუალური დეფექტოსკოპები: ა) </a:t>
            </a:r>
            <a:r>
              <a:rPr lang="en-US" dirty="0" smtClean="0"/>
              <a:t>FLS-230a; </a:t>
            </a:r>
            <a:r>
              <a:rPr lang="ka-GE" dirty="0" smtClean="0"/>
              <a:t>ბ) </a:t>
            </a:r>
            <a:r>
              <a:rPr lang="en-US" dirty="0" smtClean="0"/>
              <a:t>FLS-235b; </a:t>
            </a:r>
            <a:r>
              <a:rPr lang="ka-GE" dirty="0" smtClean="0"/>
              <a:t>გ) </a:t>
            </a:r>
            <a:r>
              <a:rPr lang="en-US" dirty="0" smtClean="0"/>
              <a:t>VFL-670.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6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ოპტიკური მიკროსკოპები</a:t>
            </a:r>
            <a:endParaRPr lang="en-US" sz="2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029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37338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ა) ოპტიკური მიკროსკოპები </a:t>
            </a:r>
            <a:r>
              <a:rPr lang="en-US" b="1" dirty="0"/>
              <a:t>OFS 300; </a:t>
            </a:r>
            <a:r>
              <a:rPr lang="ka-GE" b="1" dirty="0"/>
              <a:t>ბ) პროფესიონალური </a:t>
            </a:r>
            <a:r>
              <a:rPr lang="ka-GE" b="1" dirty="0" smtClean="0"/>
              <a:t>ბოჭკოვან-ოპტიკური   ვიდეომიკროსკოპი </a:t>
            </a:r>
            <a:r>
              <a:rPr lang="en-US" b="1" dirty="0"/>
              <a:t>NOYES VFS 1.</a:t>
            </a:r>
          </a:p>
          <a:p>
            <a:endParaRPr lang="ka-GE" b="1" dirty="0"/>
          </a:p>
        </p:txBody>
      </p:sp>
    </p:spTree>
    <p:extLst>
      <p:ext uri="{BB962C8B-B14F-4D97-AF65-F5344CB8AC3E}">
        <p14:creationId xmlns:p14="http://schemas.microsoft.com/office/powerpoint/2010/main" val="165293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ოპტიკური სალაპარაკო მოწყობილობები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495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3689378"/>
            <a:ext cx="670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ოპტიკური ტელეფონები: ა) </a:t>
            </a:r>
            <a:r>
              <a:rPr lang="en-US" b="1" dirty="0"/>
              <a:t>OVS6000 </a:t>
            </a:r>
            <a:r>
              <a:rPr lang="ka-GE" b="1" dirty="0"/>
              <a:t>კომპანია </a:t>
            </a:r>
            <a:r>
              <a:rPr lang="en-US" b="1" dirty="0"/>
              <a:t>GN </a:t>
            </a:r>
            <a:r>
              <a:rPr lang="en-US" b="1" dirty="0" err="1"/>
              <a:t>Nettest</a:t>
            </a:r>
            <a:r>
              <a:rPr lang="en-US" b="1" dirty="0"/>
              <a:t>; </a:t>
            </a:r>
            <a:r>
              <a:rPr lang="ka-GE" b="1" dirty="0"/>
              <a:t>ბ) </a:t>
            </a:r>
            <a:r>
              <a:rPr lang="ru-RU" b="1" dirty="0"/>
              <a:t>ПУ-2.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92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800" b="1" dirty="0" smtClean="0"/>
              <a:t>მოკლე დახასიათება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sz="2400" b="1" dirty="0"/>
              <a:t>გაზომვებისა და გამოცდების სახეები (ტიპები) ოკ-ის წარმოების</a:t>
            </a:r>
            <a:r>
              <a:rPr lang="ka-GE" sz="2400" b="1" dirty="0" smtClean="0"/>
              <a:t>,</a:t>
            </a:r>
            <a:r>
              <a:rPr lang="ka-GE" sz="2400" b="1" dirty="0"/>
              <a:t> ბოჭკოვან-ოპტიკური ხაზების მშენებლობისა და ექსპლუატაციის სხვადასხვა ეტაპზე შედგება შემდეგი ძირთადი </a:t>
            </a:r>
            <a:r>
              <a:rPr lang="ka-GE" sz="2400" b="1" dirty="0" smtClean="0"/>
              <a:t>ნაწილებისაგან:</a:t>
            </a:r>
            <a:endParaRPr lang="ka-GE" sz="2400" b="1" dirty="0"/>
          </a:p>
          <a:p>
            <a:pPr marL="0" indent="0" algn="just">
              <a:buNone/>
            </a:pPr>
            <a:endParaRPr lang="ka-GE" sz="2400" dirty="0"/>
          </a:p>
          <a:p>
            <a:pPr algn="just"/>
            <a:endParaRPr lang="ka-GE" sz="16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1600" b="1" dirty="0"/>
              <a:t>I. </a:t>
            </a:r>
            <a:r>
              <a:rPr lang="ka-GE" sz="1600" b="1" dirty="0"/>
              <a:t>გადაცემის მახასიათებლები და ოპტიკური </a:t>
            </a:r>
            <a:r>
              <a:rPr lang="ka-GE" sz="1600" b="1" dirty="0" smtClean="0"/>
              <a:t>მახასიათებლები -1-8 პუნქტები</a:t>
            </a:r>
          </a:p>
          <a:p>
            <a:pPr marL="0" indent="0" algn="just">
              <a:buNone/>
            </a:pPr>
            <a:endParaRPr lang="ka-GE" sz="1600" b="1" dirty="0" smtClean="0"/>
          </a:p>
          <a:p>
            <a:pPr algn="just">
              <a:buFont typeface="Wingdings" pitchFamily="2" charset="2"/>
              <a:buChar char="q"/>
            </a:pPr>
            <a:r>
              <a:rPr lang="ka-GE" sz="1600" b="1" dirty="0" smtClean="0"/>
              <a:t>2.გეომეტრიული მახასიათებლები-9-12 პუნქტები</a:t>
            </a:r>
          </a:p>
          <a:p>
            <a:pPr algn="just">
              <a:buFont typeface="Wingdings" pitchFamily="2" charset="2"/>
              <a:buChar char="q"/>
            </a:pPr>
            <a:endParaRPr lang="ka-GE" sz="1600" b="1" dirty="0"/>
          </a:p>
          <a:p>
            <a:pPr algn="just">
              <a:buFont typeface="Wingdings" pitchFamily="2" charset="2"/>
              <a:buChar char="q"/>
            </a:pPr>
            <a:r>
              <a:rPr lang="ka-GE" sz="1600" b="1" dirty="0" smtClean="0"/>
              <a:t>3.მექანიკური მახასიათებლები    13-18 პუნქტები</a:t>
            </a:r>
          </a:p>
          <a:p>
            <a:pPr algn="just">
              <a:buFont typeface="Wingdings" pitchFamily="2" charset="2"/>
              <a:buChar char="q"/>
            </a:pPr>
            <a:endParaRPr lang="ka-GE" sz="1600" b="1" dirty="0"/>
          </a:p>
          <a:p>
            <a:pPr algn="just">
              <a:buFont typeface="Wingdings" pitchFamily="2" charset="2"/>
              <a:buChar char="q"/>
            </a:pPr>
            <a:r>
              <a:rPr lang="ka-GE" sz="1600" b="1" dirty="0" smtClean="0"/>
              <a:t>4. კლიმატური    </a:t>
            </a:r>
            <a:r>
              <a:rPr lang="ka-GE" sz="1600" b="1" dirty="0"/>
              <a:t>და    საექსპლუატაციო    </a:t>
            </a:r>
            <a:r>
              <a:rPr lang="ka-GE" sz="1600" b="1" dirty="0" smtClean="0"/>
              <a:t>მახასიათებლები  -19-21 პუნქტები</a:t>
            </a:r>
          </a:p>
          <a:p>
            <a:pPr algn="just">
              <a:buFont typeface="Wingdings" pitchFamily="2" charset="2"/>
              <a:buChar char="q"/>
            </a:pPr>
            <a:endParaRPr lang="ka-GE" sz="1600" b="1" dirty="0"/>
          </a:p>
          <a:p>
            <a:pPr algn="just">
              <a:buFont typeface="Wingdings" pitchFamily="2" charset="2"/>
              <a:buChar char="q"/>
            </a:pPr>
            <a:endParaRPr lang="ka-GE" sz="1600" b="1" dirty="0" smtClean="0"/>
          </a:p>
          <a:p>
            <a:pPr algn="just">
              <a:buFont typeface="Wingdings" pitchFamily="2" charset="2"/>
              <a:buChar char="q"/>
            </a:pPr>
            <a:endParaRPr lang="ka-GE" sz="1600" b="1" dirty="0"/>
          </a:p>
          <a:p>
            <a:pPr algn="just">
              <a:buFont typeface="Wingdings" pitchFamily="2" charset="2"/>
              <a:buChar char="q"/>
            </a:pPr>
            <a:endParaRPr lang="ka-GE" sz="1600" b="1" dirty="0" smtClean="0"/>
          </a:p>
          <a:p>
            <a:pPr algn="just">
              <a:buFont typeface="Wingdings" pitchFamily="2" charset="2"/>
              <a:buChar char="q"/>
            </a:pPr>
            <a:endParaRPr lang="ka-GE" sz="1600" dirty="0" smtClean="0"/>
          </a:p>
          <a:p>
            <a:pPr algn="just">
              <a:buFont typeface="Wingdings" pitchFamily="2" charset="2"/>
              <a:buChar char="v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7257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a-GE" sz="1800" b="1" dirty="0"/>
              <a:t>საექსპლუატაციო </a:t>
            </a:r>
            <a:r>
              <a:rPr lang="ka-GE" sz="1800" b="1" dirty="0" smtClean="0"/>
              <a:t>გაზომვები.    </a:t>
            </a:r>
            <a:br>
              <a:rPr lang="ka-GE" sz="1800" b="1" dirty="0" smtClean="0"/>
            </a:br>
            <a:r>
              <a:rPr lang="ka-GE" sz="1800" b="1" dirty="0" smtClean="0"/>
              <a:t>ოპტიკური სიმძლავრის დონისა და მილევის გაზომვა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800" b="1" dirty="0"/>
              <a:t>ა) მილევის პირდაპირი გაზომვა შეტანილი ოპტიკური კაბელით (ორი</a:t>
            </a:r>
          </a:p>
          <a:p>
            <a:r>
              <a:rPr lang="ka-GE" sz="1800" b="1" dirty="0" smtClean="0"/>
              <a:t>წერ</a:t>
            </a:r>
            <a:r>
              <a:rPr lang="ka-GE" sz="1800" b="1" dirty="0"/>
              <a:t>ტილის მეთოდი</a:t>
            </a:r>
            <a:r>
              <a:rPr lang="ka-GE" sz="1800" b="1" dirty="0" smtClean="0"/>
              <a:t>):</a:t>
            </a:r>
          </a:p>
          <a:p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24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5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0384" t="29048" r="7241" b="10000"/>
          <a:stretch/>
        </p:blipFill>
        <p:spPr bwMode="auto">
          <a:xfrm>
            <a:off x="914400" y="1061527"/>
            <a:ext cx="7315200" cy="4577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625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მილევის გაზომვა ობ-ის გაწყვეტის მეთოდით: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ობ-ს მილევის სიდიდე (სიმძლავრეში) განისაზღვრება სხვაობით:</a:t>
            </a:r>
          </a:p>
          <a:p>
            <a:r>
              <a:rPr lang="en-US" sz="2000" b="1" i="1" dirty="0"/>
              <a:t>P </a:t>
            </a:r>
            <a:r>
              <a:rPr lang="en-US" sz="2000" b="1" dirty="0"/>
              <a:t>(</a:t>
            </a:r>
            <a:r>
              <a:rPr lang="ka-GE" sz="2000" b="1" dirty="0"/>
              <a:t>დბს) = </a:t>
            </a:r>
            <a:r>
              <a:rPr lang="en-US" sz="2000" b="1" i="1" dirty="0"/>
              <a:t>P1 </a:t>
            </a:r>
            <a:r>
              <a:rPr lang="en-US" sz="2000" b="1" dirty="0"/>
              <a:t>(</a:t>
            </a:r>
            <a:r>
              <a:rPr lang="ka-GE" sz="2000" b="1" dirty="0"/>
              <a:t>დბს) – </a:t>
            </a:r>
            <a:r>
              <a:rPr lang="en-US" sz="2000" b="1" i="1" dirty="0"/>
              <a:t>P2 </a:t>
            </a:r>
            <a:r>
              <a:rPr lang="en-US" sz="2000" b="1" dirty="0"/>
              <a:t>(</a:t>
            </a:r>
            <a:r>
              <a:rPr lang="ka-GE" sz="2000" b="1" dirty="0" smtClean="0"/>
              <a:t>დბს</a:t>
            </a:r>
          </a:p>
          <a:p>
            <a:endParaRPr lang="ka-GE" sz="2000" dirty="0"/>
          </a:p>
          <a:p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66974"/>
            <a:ext cx="4876799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105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მილევის გაზომვის სქემა ობ-ის გაწყვეტის მეთოდით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7298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რეფლექტომეტრია. ოპტიკური იმპულსური</a:t>
            </a:r>
            <a:br>
              <a:rPr lang="ka-GE" sz="2000" dirty="0"/>
            </a:br>
            <a:r>
              <a:rPr lang="ka-GE" sz="2000" dirty="0"/>
              <a:t>რეფლექტომეტრები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800" b="1" dirty="0"/>
              <a:t>ოპტიკური რეფლექტომეტრები </a:t>
            </a:r>
            <a:r>
              <a:rPr lang="ka-GE" sz="1800" b="1" dirty="0" smtClean="0"/>
              <a:t>წა</a:t>
            </a:r>
            <a:r>
              <a:rPr lang="ka-GE" sz="1800" b="1" dirty="0"/>
              <a:t>რმოადგენენ </a:t>
            </a:r>
            <a:r>
              <a:rPr lang="ka-GE" sz="1800" b="1" dirty="0" smtClean="0"/>
              <a:t>ყველაზე   სრულფუნქციონალურ    </a:t>
            </a:r>
            <a:r>
              <a:rPr lang="ka-GE" sz="1800" b="1" dirty="0"/>
              <a:t>ხელსაწყოს ოპტიკური </a:t>
            </a:r>
            <a:r>
              <a:rPr lang="ka-GE" sz="1800" b="1" dirty="0" smtClean="0"/>
              <a:t>საკაბელო   წრედების     ანალიზისა </a:t>
            </a:r>
            <a:r>
              <a:rPr lang="ka-GE" sz="1800" b="1" dirty="0"/>
              <a:t>და </a:t>
            </a:r>
            <a:r>
              <a:rPr lang="ka-GE" sz="1800" b="1" dirty="0" smtClean="0"/>
              <a:t>გაზომვებისათვის</a:t>
            </a:r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895602"/>
            <a:ext cx="5791200" cy="155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1" y="4495800"/>
            <a:ext cx="7002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/>
              <a:t>გ) </a:t>
            </a:r>
            <a:r>
              <a:rPr lang="en-US" sz="1400" b="1" dirty="0"/>
              <a:t>OTDR </a:t>
            </a:r>
            <a:r>
              <a:rPr lang="ka-GE" sz="1400" b="1" dirty="0"/>
              <a:t>მოქმედების პრინციპი: ობ-ში გავრცელებული ოპტიკური იმპულსები აირეკლებიან</a:t>
            </a:r>
          </a:p>
          <a:p>
            <a:r>
              <a:rPr lang="ka-GE" sz="1400" b="1" dirty="0"/>
              <a:t>არაერთგვაროვნებისაგან (რელეის გაბნევა) და ბრუნდება უკან გავრცელების წყაროსაკენ</a:t>
            </a:r>
            <a:r>
              <a:rPr lang="ka-GE" sz="1400" b="1" dirty="0" smtClean="0"/>
              <a:t>.</a:t>
            </a:r>
          </a:p>
          <a:p>
            <a:endParaRPr lang="ka-GE" sz="1400" b="1" dirty="0"/>
          </a:p>
          <a:p>
            <a:endParaRPr lang="ka-GE" sz="1400" b="1" dirty="0" smtClean="0"/>
          </a:p>
          <a:p>
            <a:endParaRPr lang="ka-GE" sz="1200" dirty="0"/>
          </a:p>
          <a:p>
            <a:endParaRPr lang="ka-GE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737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OTDR-</a:t>
            </a:r>
            <a:r>
              <a:rPr lang="ka-GE" sz="2000" b="1" dirty="0"/>
              <a:t>ის ბლოკ-სქემა</a:t>
            </a:r>
            <a:r>
              <a:rPr lang="ka-GE" sz="2000" dirty="0"/>
              <a:t>.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09" y="1905000"/>
            <a:ext cx="6282791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OTDR </a:t>
            </a:r>
            <a:r>
              <a:rPr lang="ka-GE" sz="2000" dirty="0"/>
              <a:t>საშუალებას იძლევა</a:t>
            </a:r>
            <a:r>
              <a:rPr lang="ka-GE" sz="20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ka-GE" sz="2000" dirty="0"/>
              <a:t>რეფ-</a:t>
            </a:r>
            <a:br>
              <a:rPr lang="ka-GE" sz="2000" dirty="0"/>
            </a:br>
            <a:r>
              <a:rPr lang="ka-GE" sz="2000" dirty="0"/>
              <a:t>ლექტომეტრი გვაძლევს ხაზის მდგომარეობის სრულყფილ, პანორამულ სურათს.</a:t>
            </a:r>
            <a:br>
              <a:rPr lang="ka-GE" sz="2000" dirty="0"/>
            </a:br>
            <a:r>
              <a:rPr lang="en-US" sz="2000" dirty="0"/>
              <a:t>OTDR </a:t>
            </a:r>
            <a:r>
              <a:rPr lang="ka-GE" sz="2000" dirty="0"/>
              <a:t>საშუალებას იძლევა:</a:t>
            </a:r>
            <a:br>
              <a:rPr lang="ka-GE" sz="2000" dirty="0"/>
            </a:br>
            <a:r>
              <a:rPr lang="en-US" sz="2000" dirty="0"/>
              <a:t>●●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ვაწარმოოთ ცალმხრივი გაზომვები დაზიანების აღმოსაჩენად;</a:t>
            </a:r>
          </a:p>
          <a:p>
            <a:r>
              <a:rPr lang="ka-GE" sz="2000" dirty="0"/>
              <a:t>●● ავამაღლოთ არსებული ოპტიკური ხაზების ხარისხი, რაც შეუძლებელია და-</a:t>
            </a:r>
          </a:p>
          <a:p>
            <a:r>
              <a:rPr lang="ka-GE" sz="2000" dirty="0"/>
              <a:t>დგენილი და შეფასებული იქნას ობ-ის ტესტირების სხვა მოწყობილობით;</a:t>
            </a:r>
          </a:p>
          <a:p>
            <a:r>
              <a:rPr lang="ka-GE" sz="2000" dirty="0"/>
              <a:t>●● აღმოვფხვრათ ოპტიკური ხაზის დაზიანება, ვიპოვით რა გაწყვეტის ადგილს</a:t>
            </a:r>
          </a:p>
          <a:p>
            <a:r>
              <a:rPr lang="ka-GE" sz="2000" dirty="0"/>
              <a:t>ან მოვახდინოთ ხაზის თითოეული კონექტორის ტესტირება.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212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b="1" dirty="0"/>
              <a:t>OTDR-</a:t>
            </a:r>
            <a:r>
              <a:rPr lang="ka-GE" sz="2000" b="1" dirty="0"/>
              <a:t>ის დანიშნულება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600" b="1" dirty="0"/>
              <a:t>ოპტიკური გადაცემის ხაზის ტიპიური რეფლექტოგრამა: ვერტიკალურ ღერძზე</a:t>
            </a:r>
          </a:p>
          <a:p>
            <a:r>
              <a:rPr lang="ka-GE" sz="1600" b="1" dirty="0"/>
              <a:t>ლოგარითმულ მასშტაბში გადაიზომება რეფლექტომეტრის შესასვლელზე მოსული</a:t>
            </a:r>
          </a:p>
          <a:p>
            <a:r>
              <a:rPr lang="ka-GE" sz="1600" b="1" dirty="0"/>
              <a:t>არეარაერთგავროვნებებიდან არეკვლილი სიგნალების სიმძლავრის იმპულსების ფარდობითი</a:t>
            </a:r>
          </a:p>
          <a:p>
            <a:r>
              <a:rPr lang="ka-GE" sz="1600" b="1" dirty="0"/>
              <a:t>მნიშვნელობები, ხოლო ჰორიზონტალურ ღერძზე მანძილი არეკვლის ადგილებამდე</a:t>
            </a:r>
            <a:r>
              <a:rPr lang="ka-GE" sz="1600" b="1" dirty="0" smtClean="0"/>
              <a:t>.</a:t>
            </a:r>
          </a:p>
          <a:p>
            <a:endParaRPr 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56892"/>
            <a:ext cx="6008937" cy="31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786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1200" dirty="0"/>
              <a:t>ოპტიკური გადაცემის ხაზის ტიპიური რეფლექტოგრამა: ვერტიკალურ ღერძზე</a:t>
            </a:r>
            <a:br>
              <a:rPr lang="ka-GE" sz="1200" dirty="0"/>
            </a:br>
            <a:r>
              <a:rPr lang="ka-GE" sz="1200" dirty="0"/>
              <a:t>ლოგარითმულ მასშტაბში გადაიზომება რეფლექტომეტრის შესასვლელზე მოსული</a:t>
            </a:r>
            <a:br>
              <a:rPr lang="ka-GE" sz="1200" dirty="0"/>
            </a:br>
            <a:r>
              <a:rPr lang="ka-GE" sz="1200" dirty="0"/>
              <a:t>არეარაერთგავროვნებებიდან არეკვლილი სიგნალების სიმძლავრის იმპულსების ფარდობითი</a:t>
            </a:r>
            <a:br>
              <a:rPr lang="ka-GE" sz="1200" dirty="0"/>
            </a:br>
            <a:r>
              <a:rPr lang="ka-GE" sz="1200" dirty="0"/>
              <a:t>მნიშვნელობები, ხოლო ჰორიზონტალურ ღერძზე მანძილი არეკვლის ადგილებამდე</a:t>
            </a:r>
            <a:endParaRPr 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2513"/>
            <a:ext cx="5791200" cy="45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95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საერთო დანაკარგების ცვლილების კონტროლი გადაცემის ხაზის დაძველების</a:t>
            </a:r>
            <a:br>
              <a:rPr lang="ka-GE" sz="2000" dirty="0"/>
            </a:br>
            <a:r>
              <a:rPr lang="ka-GE" sz="2000" dirty="0"/>
              <a:t>(დეგრადაციის) პროცესში.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0988"/>
            <a:ext cx="7010400" cy="422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74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აქტიური ობ-ის ტესტირების სქემა რეფლექტომეტრის საშუალებით,</a:t>
            </a:r>
            <a:br>
              <a:rPr lang="ka-GE" sz="2000" dirty="0"/>
            </a:br>
            <a:r>
              <a:rPr lang="ka-GE" sz="2000" dirty="0"/>
              <a:t>რომელიც მუშაობს 1625 ნმ ტალღის სიგრძეზე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544528" cy="269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1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1800" b="1" dirty="0" smtClean="0"/>
              <a:t>I.</a:t>
            </a:r>
            <a:r>
              <a:rPr lang="en-US" b="1" dirty="0" smtClean="0"/>
              <a:t> </a:t>
            </a:r>
            <a:r>
              <a:rPr lang="ka-GE" sz="1800" b="1" dirty="0"/>
              <a:t>გადაცემის მახასიათებლები და ოპტიკური მახასიათებლები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     1.</a:t>
            </a:r>
          </a:p>
          <a:p>
            <a:r>
              <a:rPr lang="ka-GE" sz="1200" b="1" dirty="0" smtClean="0"/>
              <a:t>გამოსხივების </a:t>
            </a:r>
            <a:r>
              <a:rPr lang="ka-GE" sz="1200" b="1" dirty="0"/>
              <a:t>სიმძლავრე </a:t>
            </a:r>
            <a:endParaRPr lang="en-US" sz="1200" b="1" dirty="0" smtClean="0"/>
          </a:p>
          <a:p>
            <a:r>
              <a:rPr lang="en-US" sz="1200" b="1" dirty="0" smtClean="0"/>
              <a:t>2</a:t>
            </a:r>
            <a:endParaRPr lang="en-US" sz="1200" b="1" dirty="0"/>
          </a:p>
          <a:p>
            <a:r>
              <a:rPr lang="ka-GE" sz="1200" b="1" dirty="0"/>
              <a:t>მილევა:</a:t>
            </a:r>
          </a:p>
          <a:p>
            <a:r>
              <a:rPr lang="ka-GE" sz="1200" b="1" dirty="0"/>
              <a:t>• საერთო</a:t>
            </a:r>
          </a:p>
          <a:p>
            <a:r>
              <a:rPr lang="ka-GE" sz="1200" b="1" dirty="0"/>
              <a:t>• შეერთებებში</a:t>
            </a:r>
          </a:p>
          <a:p>
            <a:r>
              <a:rPr lang="en-US" sz="1200" b="1" dirty="0" smtClean="0"/>
              <a:t>3</a:t>
            </a:r>
            <a:endParaRPr lang="en-US" sz="1200" b="1" dirty="0"/>
          </a:p>
          <a:p>
            <a:r>
              <a:rPr lang="ka-GE" sz="1200" b="1" dirty="0"/>
              <a:t>დისპერსია, გატარების</a:t>
            </a:r>
          </a:p>
          <a:p>
            <a:r>
              <a:rPr lang="ka-GE" sz="1200" b="1" dirty="0"/>
              <a:t>ზოლი</a:t>
            </a:r>
          </a:p>
          <a:p>
            <a:r>
              <a:rPr lang="en-US" sz="1200" b="1" dirty="0" smtClean="0"/>
              <a:t>4</a:t>
            </a:r>
            <a:endParaRPr lang="en-US" sz="1200" b="1" dirty="0"/>
          </a:p>
          <a:p>
            <a:r>
              <a:rPr lang="ka-GE" sz="1200" b="1" dirty="0"/>
              <a:t>აპერტურა, </a:t>
            </a:r>
            <a:r>
              <a:rPr lang="ka-GE" sz="1200" b="1" dirty="0" smtClean="0"/>
              <a:t>მიმართულე-</a:t>
            </a:r>
            <a:endParaRPr lang="ka-GE" sz="1200" b="1" dirty="0"/>
          </a:p>
          <a:p>
            <a:r>
              <a:rPr lang="ka-GE" sz="1200" b="1" dirty="0"/>
              <a:t>ბის დიაგრამა</a:t>
            </a:r>
          </a:p>
          <a:p>
            <a:r>
              <a:rPr lang="en-US" sz="1200" b="1" dirty="0" smtClean="0"/>
              <a:t>5</a:t>
            </a:r>
            <a:endParaRPr lang="en-US" sz="1200" b="1" dirty="0"/>
          </a:p>
          <a:p>
            <a:r>
              <a:rPr lang="ka-GE" sz="1200" b="1" dirty="0"/>
              <a:t>გარდატეხის მაჩვენებლის</a:t>
            </a:r>
          </a:p>
          <a:p>
            <a:r>
              <a:rPr lang="ka-GE" sz="1200" b="1" dirty="0"/>
              <a:t>პროფილი</a:t>
            </a:r>
          </a:p>
          <a:p>
            <a:r>
              <a:rPr lang="en-US" sz="1200" b="1" dirty="0" smtClean="0"/>
              <a:t>6</a:t>
            </a:r>
            <a:endParaRPr lang="en-US" sz="1200" b="1" dirty="0"/>
          </a:p>
          <a:p>
            <a:r>
              <a:rPr lang="ka-GE" sz="1200" b="1" dirty="0"/>
              <a:t>მოდის ველის დიამეტრი</a:t>
            </a:r>
          </a:p>
          <a:p>
            <a:r>
              <a:rPr lang="ka-GE" sz="1200" b="1" dirty="0"/>
              <a:t>(ერთმოდიანი ობ)</a:t>
            </a:r>
          </a:p>
          <a:p>
            <a:r>
              <a:rPr lang="en-US" sz="1200" b="1" dirty="0" smtClean="0"/>
              <a:t>7</a:t>
            </a:r>
            <a:endParaRPr lang="en-US" sz="1200" b="1" dirty="0"/>
          </a:p>
          <a:p>
            <a:r>
              <a:rPr lang="ka-GE" sz="1200" b="1" dirty="0"/>
              <a:t>ტალღის კრიტიკული სი-</a:t>
            </a:r>
          </a:p>
          <a:p>
            <a:r>
              <a:rPr lang="ka-GE" sz="1200" b="1" dirty="0"/>
              <a:t>გრძე (ერთმოდიანი ობ</a:t>
            </a:r>
            <a:r>
              <a:rPr lang="ka-GE" sz="1200" b="1" dirty="0" smtClean="0"/>
              <a:t>)</a:t>
            </a:r>
            <a:endParaRPr lang="en-US" sz="1200" b="1" dirty="0" smtClean="0"/>
          </a:p>
          <a:p>
            <a:r>
              <a:rPr lang="en-US" sz="1200" b="1" dirty="0" smtClean="0"/>
              <a:t>8.</a:t>
            </a:r>
            <a:r>
              <a:rPr lang="ka-GE" sz="1200" b="1" dirty="0" smtClean="0"/>
              <a:t>გარდამავალი მილევა</a:t>
            </a:r>
            <a:endParaRPr lang="ka-GE" sz="1200" b="1" dirty="0"/>
          </a:p>
        </p:txBody>
      </p:sp>
    </p:spTree>
    <p:extLst>
      <p:ext uri="{BB962C8B-B14F-4D97-AF65-F5344CB8AC3E}">
        <p14:creationId xmlns:p14="http://schemas.microsoft.com/office/powerpoint/2010/main" val="69709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OTDR-</a:t>
            </a:r>
            <a:r>
              <a:rPr lang="ka-GE" sz="2000" b="1" dirty="0"/>
              <a:t>ის მგრძნობიარობა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4743152" cy="25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4239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dirty="0"/>
              <a:t>რეფლექტომეტრის დინამიკური დიაპაზონი </a:t>
            </a:r>
            <a:r>
              <a:rPr lang="en-US" dirty="0"/>
              <a:t>DIEC.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80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ბიტურ შედომათა კოეფიციენტის –</a:t>
            </a:r>
            <a:br>
              <a:rPr lang="ka-GE" sz="2000" dirty="0"/>
            </a:br>
            <a:r>
              <a:rPr lang="en-US" sz="2000" dirty="0"/>
              <a:t>BER (</a:t>
            </a:r>
            <a:r>
              <a:rPr lang="ka-GE" sz="2000" dirty="0"/>
              <a:t>ბიტურ შეცდომათა ალბათობის) გაზომვა და</a:t>
            </a:r>
            <a:br>
              <a:rPr lang="ka-GE" sz="2000" dirty="0"/>
            </a:br>
            <a:r>
              <a:rPr lang="ka-GE" sz="2000" dirty="0"/>
              <a:t>შეფასება გცბოს-ში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4573" t="31667" r="20894" b="56428"/>
          <a:stretch/>
        </p:blipFill>
        <p:spPr bwMode="auto">
          <a:xfrm>
            <a:off x="2209800" y="1828800"/>
            <a:ext cx="4493140" cy="87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4038" t="51190" r="24641" b="37620"/>
          <a:stretch/>
        </p:blipFill>
        <p:spPr bwMode="auto">
          <a:xfrm>
            <a:off x="2971800" y="2590800"/>
            <a:ext cx="30480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5879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ძირითადი 64 კბტ/წმ ტრაქტის შეცდომების კოეფიციენტის ნორმირება</a:t>
            </a:r>
            <a:br>
              <a:rPr lang="ka-GE" sz="2000" dirty="0"/>
            </a:br>
            <a:r>
              <a:rPr lang="ka-GE" sz="2000" dirty="0"/>
              <a:t>საერთაშორისო შეერთებებზე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5" y="1674236"/>
            <a:ext cx="5841135" cy="303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436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ძირითადი 64 კბტ/წმ ტრაქტის შეცდომების კოეფიციენტის ნორმირება</a:t>
            </a:r>
            <a:br>
              <a:rPr lang="ka-GE" sz="2000" dirty="0"/>
            </a:br>
            <a:r>
              <a:rPr lang="ka-GE" sz="2000" dirty="0"/>
              <a:t>საერთაშორისო სადგური-აბონენტი შეერთებებზე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18" y="2133600"/>
            <a:ext cx="567558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655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1321" t="46905" r="10988" b="11905"/>
          <a:stretch/>
        </p:blipFill>
        <p:spPr bwMode="auto">
          <a:xfrm>
            <a:off x="818868" y="2356616"/>
            <a:ext cx="7506263" cy="3013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936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OTDR-</a:t>
            </a:r>
            <a:r>
              <a:rPr lang="ka-GE" sz="2000" b="1" dirty="0"/>
              <a:t>ით გაზომილი გადაცემის ხაზის პარამეტრები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5471" t="38809" r="14469" b="19048"/>
          <a:stretch/>
        </p:blipFill>
        <p:spPr bwMode="auto">
          <a:xfrm>
            <a:off x="914400" y="1600200"/>
            <a:ext cx="7162800" cy="4190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695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შეცდომათა კოეფიციენტის </a:t>
            </a:r>
            <a:r>
              <a:rPr lang="en-US" sz="2000" dirty="0"/>
              <a:t>K</a:t>
            </a:r>
            <a:r>
              <a:rPr lang="ka-GE" sz="2000" dirty="0"/>
              <a:t>შეცდ დამოკიდებულება რეგენერატორის შესასვლელზე</a:t>
            </a:r>
            <a:br>
              <a:rPr lang="ka-GE" sz="2000" dirty="0"/>
            </a:br>
            <a:r>
              <a:rPr lang="ka-GE" sz="2000" dirty="0"/>
              <a:t>სიგნალი/ხმაური ფარდობაზე (</a:t>
            </a:r>
            <a:r>
              <a:rPr lang="en-US" sz="2000" dirty="0"/>
              <a:t>K</a:t>
            </a:r>
            <a:r>
              <a:rPr lang="ka-GE" sz="2000" dirty="0"/>
              <a:t>შეცდ = </a:t>
            </a:r>
            <a:r>
              <a:rPr lang="el-GR" sz="2000" dirty="0"/>
              <a:t>ψ (</a:t>
            </a:r>
            <a:r>
              <a:rPr lang="ka-GE" sz="2000" dirty="0"/>
              <a:t>სიგნ/ხმაური).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56" y="1981199"/>
            <a:ext cx="4441144" cy="31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48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9448" t="26905" r="9114" b="13810"/>
          <a:stretch/>
        </p:blipFill>
        <p:spPr bwMode="auto">
          <a:xfrm>
            <a:off x="575105" y="1694773"/>
            <a:ext cx="7993790" cy="4336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601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დამოკიდებულება </a:t>
            </a:r>
            <a:r>
              <a:rPr lang="en-US" sz="2000" i="1" dirty="0"/>
              <a:t>BER </a:t>
            </a:r>
            <a:r>
              <a:rPr lang="en-US" sz="2000" dirty="0"/>
              <a:t>=</a:t>
            </a:r>
            <a:r>
              <a:rPr lang="el-GR" sz="2000" dirty="0"/>
              <a:t>ψ (</a:t>
            </a:r>
            <a:r>
              <a:rPr lang="en-US" sz="2000" i="1" dirty="0"/>
              <a:t>Q</a:t>
            </a:r>
            <a:r>
              <a:rPr lang="en-US" sz="2000" dirty="0"/>
              <a:t>), Q-</a:t>
            </a:r>
            <a:r>
              <a:rPr lang="ka-GE" sz="2000" dirty="0"/>
              <a:t>ს სხვადასხვა მნიშვნელობებისათვის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36" y="1524000"/>
            <a:ext cx="5825764" cy="44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10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652" t="14761" r="9504" b="8319"/>
          <a:stretch/>
        </p:blipFill>
        <p:spPr bwMode="auto">
          <a:xfrm>
            <a:off x="1440504" y="1600200"/>
            <a:ext cx="6262991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217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– + – –</a:t>
            </a:r>
            <a:br>
              <a:rPr lang="en-US" sz="1800" dirty="0"/>
            </a:br>
            <a:r>
              <a:rPr lang="en-US" sz="1800" b="1" dirty="0"/>
              <a:t>II. </a:t>
            </a:r>
            <a:r>
              <a:rPr lang="ka-GE" sz="1800" b="1" dirty="0"/>
              <a:t>გეომეტრიული მახასიათებლები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b="1" dirty="0" smtClean="0"/>
              <a:t>            </a:t>
            </a:r>
            <a:r>
              <a:rPr lang="ka-GE" sz="3700" b="1" dirty="0" smtClean="0"/>
              <a:t>ობ-ს </a:t>
            </a:r>
            <a:r>
              <a:rPr lang="ka-GE" sz="3700" b="1" dirty="0"/>
              <a:t>(კაბელის) დიამეტრი</a:t>
            </a:r>
          </a:p>
          <a:p>
            <a:pPr marL="0" indent="0">
              <a:buNone/>
            </a:pPr>
            <a:r>
              <a:rPr lang="en-US" sz="3700" b="1" dirty="0" smtClean="0"/>
              <a:t>         </a:t>
            </a:r>
            <a:r>
              <a:rPr lang="ka-GE" sz="3700" b="1" dirty="0" smtClean="0"/>
              <a:t>ან </a:t>
            </a:r>
            <a:r>
              <a:rPr lang="ka-GE" sz="3700" b="1" dirty="0"/>
              <a:t>დაშორება დაზიანების</a:t>
            </a:r>
          </a:p>
          <a:p>
            <a:pPr marL="0" indent="0">
              <a:buNone/>
            </a:pPr>
            <a:r>
              <a:rPr lang="en-US" sz="3700" b="1" dirty="0" smtClean="0"/>
              <a:t>             </a:t>
            </a:r>
            <a:r>
              <a:rPr lang="ka-GE" sz="3700" b="1" dirty="0" smtClean="0"/>
              <a:t>ადგილამდე</a:t>
            </a:r>
            <a:endParaRPr lang="ka-GE" sz="3700" b="1" dirty="0"/>
          </a:p>
          <a:p>
            <a:pPr marL="0" indent="0">
              <a:buNone/>
            </a:pPr>
            <a:r>
              <a:rPr lang="en-US" sz="3700" b="1" dirty="0" smtClean="0"/>
              <a:t>             </a:t>
            </a:r>
            <a:r>
              <a:rPr lang="ka-GE" sz="3700" b="1" dirty="0" smtClean="0"/>
              <a:t>დიამეტრი</a:t>
            </a:r>
            <a:r>
              <a:rPr lang="ka-GE" sz="3700" b="1" dirty="0"/>
              <a:t>:</a:t>
            </a:r>
          </a:p>
          <a:p>
            <a:pPr marL="0" indent="0">
              <a:buNone/>
            </a:pPr>
            <a:r>
              <a:rPr lang="ka-GE" sz="3700" b="1" dirty="0" smtClean="0"/>
              <a:t>    9     • </a:t>
            </a:r>
            <a:r>
              <a:rPr lang="ka-GE" sz="3700" b="1" dirty="0"/>
              <a:t>ობ-ის </a:t>
            </a:r>
            <a:r>
              <a:rPr lang="ka-GE" sz="3700" b="1" dirty="0" smtClean="0"/>
              <a:t>გულარას</a:t>
            </a:r>
            <a:endParaRPr lang="en-US" sz="3700" b="1" dirty="0" smtClean="0"/>
          </a:p>
          <a:p>
            <a:pPr marL="0" indent="0">
              <a:buNone/>
            </a:pPr>
            <a:r>
              <a:rPr lang="ka-GE" sz="3700" b="1" dirty="0" smtClean="0"/>
              <a:t>  </a:t>
            </a:r>
            <a:r>
              <a:rPr lang="en-US" sz="3700" b="1" dirty="0" smtClean="0"/>
              <a:t> 10          </a:t>
            </a:r>
            <a:r>
              <a:rPr lang="ka-GE" sz="3700" b="1" dirty="0" smtClean="0"/>
              <a:t>• ობ-ის</a:t>
            </a:r>
            <a:endParaRPr lang="en-US" sz="3700" b="1" dirty="0" smtClean="0"/>
          </a:p>
          <a:p>
            <a:pPr marL="0" indent="0">
              <a:buNone/>
            </a:pPr>
            <a:r>
              <a:rPr lang="en-US" sz="3700" b="1" dirty="0"/>
              <a:t> </a:t>
            </a:r>
            <a:r>
              <a:rPr lang="en-US" sz="3700" b="1" dirty="0" smtClean="0"/>
              <a:t>            </a:t>
            </a:r>
            <a:r>
              <a:rPr lang="ka-GE" sz="3700" b="1" dirty="0" smtClean="0"/>
              <a:t>• </a:t>
            </a:r>
            <a:r>
              <a:rPr lang="ka-GE" sz="3700" b="1" dirty="0"/>
              <a:t>ობ-ის დამცავი საფარით</a:t>
            </a:r>
          </a:p>
          <a:p>
            <a:pPr marL="0" indent="0">
              <a:buNone/>
            </a:pPr>
            <a:r>
              <a:rPr lang="en-US" sz="3700" b="1" dirty="0" smtClean="0"/>
              <a:t>          </a:t>
            </a:r>
            <a:r>
              <a:rPr lang="ka-GE" sz="3700" b="1" dirty="0" smtClean="0"/>
              <a:t>(</a:t>
            </a:r>
            <a:r>
              <a:rPr lang="ka-GE" sz="3700" b="1" dirty="0"/>
              <a:t>მოდულით)</a:t>
            </a:r>
          </a:p>
          <a:p>
            <a:pPr marL="0" indent="0">
              <a:buNone/>
            </a:pPr>
            <a:r>
              <a:rPr lang="en-US" sz="3700" b="1" dirty="0" smtClean="0"/>
              <a:t>           </a:t>
            </a:r>
            <a:r>
              <a:rPr lang="ka-GE" sz="3700" b="1" dirty="0" smtClean="0"/>
              <a:t>• კაბელის</a:t>
            </a:r>
            <a:endParaRPr lang="en-US" sz="3700" b="1" dirty="0" smtClean="0"/>
          </a:p>
          <a:p>
            <a:endParaRPr lang="en-US" sz="3700" b="1" dirty="0"/>
          </a:p>
          <a:p>
            <a:pPr marL="0" indent="0">
              <a:buNone/>
            </a:pPr>
            <a:r>
              <a:rPr lang="en-US" sz="3700" b="1" dirty="0" smtClean="0"/>
              <a:t>            </a:t>
            </a:r>
            <a:r>
              <a:rPr lang="ka-GE" sz="3700" b="1" dirty="0" smtClean="0"/>
              <a:t>დიამეტრის </a:t>
            </a:r>
            <a:r>
              <a:rPr lang="ka-GE" sz="3700" b="1" dirty="0"/>
              <a:t>ნომინალისა-</a:t>
            </a:r>
          </a:p>
          <a:p>
            <a:pPr marL="0" indent="0">
              <a:buNone/>
            </a:pPr>
            <a:r>
              <a:rPr lang="en-US" sz="3700" b="1" dirty="0" smtClean="0"/>
              <a:t>11            </a:t>
            </a:r>
            <a:r>
              <a:rPr lang="ka-GE" sz="3700" b="1" dirty="0" smtClean="0"/>
              <a:t>გან </a:t>
            </a:r>
            <a:r>
              <a:rPr lang="ka-GE" sz="3700" b="1" dirty="0"/>
              <a:t>გადახრა:</a:t>
            </a:r>
          </a:p>
          <a:p>
            <a:pPr marL="0" indent="0">
              <a:buNone/>
            </a:pPr>
            <a:r>
              <a:rPr lang="en-US" sz="3700" b="1" dirty="0" smtClean="0"/>
              <a:t>           </a:t>
            </a:r>
            <a:r>
              <a:rPr lang="ka-GE" sz="3700" b="1" dirty="0" smtClean="0"/>
              <a:t>• </a:t>
            </a:r>
            <a:r>
              <a:rPr lang="ka-GE" sz="3700" b="1" dirty="0"/>
              <a:t>ობ-ის გულარას</a:t>
            </a:r>
          </a:p>
          <a:p>
            <a:pPr marL="0" indent="0">
              <a:buNone/>
            </a:pPr>
            <a:r>
              <a:rPr lang="en-US" sz="3700" b="1" dirty="0" smtClean="0"/>
              <a:t>            </a:t>
            </a:r>
            <a:r>
              <a:rPr lang="ka-GE" sz="3700" b="1" dirty="0" smtClean="0"/>
              <a:t>• ობ-ის</a:t>
            </a:r>
            <a:endParaRPr lang="en-US" sz="3700" b="1" dirty="0" smtClean="0"/>
          </a:p>
          <a:p>
            <a:pPr marL="0" indent="0">
              <a:buNone/>
            </a:pPr>
            <a:endParaRPr lang="ka-GE" sz="3700" b="1" dirty="0"/>
          </a:p>
          <a:p>
            <a:pPr marL="0" indent="0">
              <a:buNone/>
            </a:pPr>
            <a:r>
              <a:rPr lang="en-US" sz="3700" b="1" dirty="0" smtClean="0"/>
              <a:t>1</a:t>
            </a:r>
            <a:r>
              <a:rPr lang="ka-GE" sz="3700" b="1" dirty="0" smtClean="0"/>
              <a:t>2</a:t>
            </a:r>
            <a:r>
              <a:rPr lang="en-US" sz="3700" b="1" dirty="0" smtClean="0"/>
              <a:t>          </a:t>
            </a:r>
            <a:r>
              <a:rPr lang="ka-GE" sz="3700" b="1" dirty="0" smtClean="0"/>
              <a:t>ექსცენტრისიტეტი</a:t>
            </a:r>
            <a:endParaRPr lang="ka-GE" sz="3700" b="1" dirty="0"/>
          </a:p>
          <a:p>
            <a:pPr marL="0" indent="0">
              <a:buNone/>
            </a:pPr>
            <a:r>
              <a:rPr lang="en-US" sz="3700" b="1" dirty="0" smtClean="0"/>
              <a:t>           </a:t>
            </a:r>
            <a:r>
              <a:rPr lang="ka-GE" sz="3700" b="1" dirty="0" smtClean="0"/>
              <a:t>ღერძებს </a:t>
            </a:r>
            <a:r>
              <a:rPr lang="ka-GE" sz="3700" b="1" dirty="0"/>
              <a:t>შორის:</a:t>
            </a:r>
          </a:p>
          <a:p>
            <a:pPr marL="0" indent="0">
              <a:buNone/>
            </a:pPr>
            <a:r>
              <a:rPr lang="en-US" sz="3700" b="1" dirty="0" smtClean="0"/>
              <a:t>         </a:t>
            </a:r>
            <a:r>
              <a:rPr lang="ka-GE" sz="3700" b="1" dirty="0" smtClean="0"/>
              <a:t>გულარასა </a:t>
            </a:r>
            <a:r>
              <a:rPr lang="ka-GE" sz="3700" b="1" dirty="0"/>
              <a:t>და ამრეკლ</a:t>
            </a:r>
          </a:p>
          <a:p>
            <a:pPr marL="0" indent="0">
              <a:buNone/>
            </a:pPr>
            <a:r>
              <a:rPr lang="en-US" sz="3700" b="1" dirty="0" smtClean="0"/>
              <a:t>         </a:t>
            </a:r>
            <a:r>
              <a:rPr lang="ka-GE" sz="3700" b="1" dirty="0" smtClean="0"/>
              <a:t>გარსაცმს </a:t>
            </a:r>
            <a:r>
              <a:rPr lang="ka-GE" sz="3700" b="1" dirty="0"/>
              <a:t>შორის</a:t>
            </a:r>
          </a:p>
          <a:p>
            <a:pPr marL="0" indent="0">
              <a:buNone/>
            </a:pPr>
            <a:r>
              <a:rPr lang="en-US" sz="3700" b="1" dirty="0" smtClean="0"/>
              <a:t>          </a:t>
            </a:r>
            <a:r>
              <a:rPr lang="ka-GE" sz="3700" b="1" dirty="0" smtClean="0"/>
              <a:t>• </a:t>
            </a:r>
            <a:r>
              <a:rPr lang="ka-GE" sz="3700" b="1" dirty="0"/>
              <a:t>ობ-სა და დამცავ ს</a:t>
            </a:r>
            <a:r>
              <a:rPr lang="ka-GE" sz="3700" b="1" dirty="0" smtClean="0"/>
              <a:t>აფა-</a:t>
            </a:r>
            <a:endParaRPr lang="ka-GE" sz="3700" b="1" dirty="0"/>
          </a:p>
          <a:p>
            <a:pPr marL="0" indent="0">
              <a:buNone/>
            </a:pPr>
            <a:r>
              <a:rPr lang="en-US" sz="3700" b="1" dirty="0" smtClean="0"/>
              <a:t>         </a:t>
            </a:r>
            <a:r>
              <a:rPr lang="ka-GE" sz="3700" b="1" dirty="0" smtClean="0"/>
              <a:t>რს </a:t>
            </a:r>
            <a:r>
              <a:rPr lang="ka-GE" sz="3700" b="1" dirty="0"/>
              <a:t>შორის</a:t>
            </a:r>
          </a:p>
          <a:p>
            <a:pPr marL="0" indent="0">
              <a:buNone/>
            </a:pPr>
            <a:r>
              <a:rPr lang="en-US" sz="3700" b="1" dirty="0" smtClean="0"/>
              <a:t>           </a:t>
            </a:r>
            <a:r>
              <a:rPr lang="ka-GE" sz="3700" b="1" dirty="0" smtClean="0"/>
              <a:t>• </a:t>
            </a:r>
            <a:r>
              <a:rPr lang="ka-GE" sz="3700" b="1" dirty="0"/>
              <a:t>არაწრიულობა (არამგვ-</a:t>
            </a:r>
          </a:p>
          <a:p>
            <a:pPr marL="0" indent="0">
              <a:buNone/>
            </a:pPr>
            <a:r>
              <a:rPr lang="ka-GE" sz="3700" b="1" dirty="0" smtClean="0"/>
              <a:t>           რალეობა</a:t>
            </a:r>
            <a:r>
              <a:rPr lang="ka-GE" sz="3700" b="1" dirty="0"/>
              <a:t>)</a:t>
            </a:r>
            <a:endParaRPr lang="en-US" sz="37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4629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251" t="34286" r="10051" b="16429"/>
          <a:stretch/>
        </p:blipFill>
        <p:spPr bwMode="auto">
          <a:xfrm>
            <a:off x="688302" y="2060533"/>
            <a:ext cx="7767396" cy="3605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6148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მაგალითები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1455" t="11667" r="9918" b="11905"/>
          <a:stretch/>
        </p:blipFill>
        <p:spPr bwMode="auto">
          <a:xfrm>
            <a:off x="1484438" y="1600200"/>
            <a:ext cx="617512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9798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132" t="25238" r="12460" b="38095"/>
          <a:stretch/>
        </p:blipFill>
        <p:spPr bwMode="auto">
          <a:xfrm>
            <a:off x="1097502" y="2286000"/>
            <a:ext cx="6948995" cy="2918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062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III. </a:t>
            </a:r>
            <a:r>
              <a:rPr lang="ka-GE" sz="1800" b="1" dirty="0"/>
              <a:t>მექანიკური მახასიათებლები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ka-GE" sz="1600" dirty="0" smtClean="0"/>
          </a:p>
          <a:p>
            <a:r>
              <a:rPr lang="ka-GE" sz="1600" b="1" dirty="0" smtClean="0"/>
              <a:t>13</a:t>
            </a:r>
            <a:endParaRPr lang="ka-GE" sz="1600" b="1" dirty="0"/>
          </a:p>
          <a:p>
            <a:r>
              <a:rPr lang="ka-GE" sz="1600" b="1" dirty="0" smtClean="0"/>
              <a:t>დაძაბულობის </a:t>
            </a:r>
            <a:r>
              <a:rPr lang="ka-GE" sz="1600" b="1" dirty="0"/>
              <a:t>მაქსიმა-</a:t>
            </a:r>
          </a:p>
          <a:p>
            <a:r>
              <a:rPr lang="ka-GE" sz="1600" b="1" dirty="0"/>
              <a:t>ლური გაჭიმვა</a:t>
            </a:r>
          </a:p>
          <a:p>
            <a:r>
              <a:rPr lang="en-US" sz="1600" b="1" dirty="0" smtClean="0"/>
              <a:t>14</a:t>
            </a:r>
            <a:endParaRPr lang="en-US" sz="1600" b="1" dirty="0"/>
          </a:p>
          <a:p>
            <a:r>
              <a:rPr lang="ka-GE" sz="1600" b="1" dirty="0"/>
              <a:t>მოღუნვის დასაშვები</a:t>
            </a:r>
          </a:p>
          <a:p>
            <a:r>
              <a:rPr lang="ka-GE" sz="1600" b="1" dirty="0" smtClean="0"/>
              <a:t>რადიუსი</a:t>
            </a:r>
            <a:endParaRPr lang="en-US" sz="1600" b="1" dirty="0"/>
          </a:p>
          <a:p>
            <a:r>
              <a:rPr lang="en-US" sz="1600" b="1" dirty="0"/>
              <a:t>15</a:t>
            </a:r>
          </a:p>
          <a:p>
            <a:r>
              <a:rPr lang="ka-GE" sz="1600" b="1" dirty="0"/>
              <a:t>დასაშვები გრძივი</a:t>
            </a:r>
          </a:p>
          <a:p>
            <a:r>
              <a:rPr lang="ka-GE" sz="1600" b="1" dirty="0"/>
              <a:t>დამწოლი დაძაბვა</a:t>
            </a:r>
          </a:p>
          <a:p>
            <a:r>
              <a:rPr lang="en-US" sz="1600" b="1" dirty="0" smtClean="0"/>
              <a:t>16</a:t>
            </a:r>
            <a:endParaRPr lang="en-US" sz="1600" b="1" dirty="0"/>
          </a:p>
          <a:p>
            <a:r>
              <a:rPr lang="ka-GE" sz="1600" b="1" dirty="0"/>
              <a:t>დასაშვები ღერძულ სიმე-</a:t>
            </a:r>
          </a:p>
          <a:p>
            <a:r>
              <a:rPr lang="ka-GE" sz="1600" b="1" dirty="0"/>
              <a:t>ტრიული შეკუმშვა (წყალ-</a:t>
            </a:r>
          </a:p>
          <a:p>
            <a:r>
              <a:rPr lang="ka-GE" sz="1600" b="1" dirty="0"/>
              <a:t>ქვეშა კაბელებისათვის)</a:t>
            </a:r>
          </a:p>
          <a:p>
            <a:r>
              <a:rPr lang="en-US" sz="1600" b="1" dirty="0" smtClean="0"/>
              <a:t>17</a:t>
            </a:r>
            <a:endParaRPr lang="en-US" sz="1600" b="1" dirty="0"/>
          </a:p>
          <a:p>
            <a:r>
              <a:rPr lang="ka-GE" sz="1600" b="1" dirty="0"/>
              <a:t>გრეხათა დასაშვები</a:t>
            </a:r>
          </a:p>
          <a:p>
            <a:r>
              <a:rPr lang="ka-GE" sz="1600" b="1" dirty="0"/>
              <a:t>რიცხვი</a:t>
            </a:r>
          </a:p>
          <a:p>
            <a:r>
              <a:rPr lang="en-US" sz="1600" b="1" dirty="0" smtClean="0"/>
              <a:t>18</a:t>
            </a:r>
            <a:endParaRPr lang="en-US" sz="1600" b="1" dirty="0"/>
          </a:p>
          <a:p>
            <a:r>
              <a:rPr lang="ka-GE" sz="1600" b="1" dirty="0"/>
              <a:t>მდგრადობა ვიბრაციულ</a:t>
            </a:r>
          </a:p>
          <a:p>
            <a:r>
              <a:rPr lang="ka-GE" sz="1600" b="1" dirty="0"/>
              <a:t>დარტყმებზე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841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IV. </a:t>
            </a:r>
            <a:r>
              <a:rPr lang="ka-GE" sz="1400" b="1" dirty="0" smtClean="0"/>
              <a:t>კლიმატური    და    </a:t>
            </a:r>
            <a:r>
              <a:rPr lang="ka-GE" sz="1400" b="1" dirty="0"/>
              <a:t>საექსპლუატაციო </a:t>
            </a:r>
            <a:r>
              <a:rPr lang="ka-GE" sz="1400" b="1" dirty="0" smtClean="0"/>
              <a:t>   მახასიათებლები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600" b="1" dirty="0" smtClean="0"/>
              <a:t>19</a:t>
            </a:r>
          </a:p>
          <a:p>
            <a:r>
              <a:rPr lang="ka-GE" sz="1600" b="1" dirty="0" smtClean="0"/>
              <a:t>მდგრადობა</a:t>
            </a:r>
            <a:r>
              <a:rPr lang="ka-GE" sz="1600" b="1" dirty="0"/>
              <a:t>:</a:t>
            </a:r>
          </a:p>
          <a:p>
            <a:r>
              <a:rPr lang="ka-GE" sz="1600" b="1" dirty="0"/>
              <a:t>• გაზრდილი დადებითი</a:t>
            </a:r>
          </a:p>
          <a:p>
            <a:r>
              <a:rPr lang="ka-GE" sz="1600" b="1" dirty="0"/>
              <a:t>და უარყოფითი ტემპერა-</a:t>
            </a:r>
          </a:p>
          <a:p>
            <a:r>
              <a:rPr lang="ka-GE" sz="1600" b="1" dirty="0"/>
              <a:t>ტურების მიმართ</a:t>
            </a:r>
          </a:p>
          <a:p>
            <a:r>
              <a:rPr lang="ka-GE" sz="1600" b="1" dirty="0"/>
              <a:t>• სინესტის ზემოქმედე-</a:t>
            </a:r>
          </a:p>
          <a:p>
            <a:r>
              <a:rPr lang="ka-GE" sz="1600" b="1" dirty="0"/>
              <a:t>ბაზე</a:t>
            </a:r>
          </a:p>
          <a:p>
            <a:r>
              <a:rPr lang="ka-GE" sz="1600" b="1" dirty="0"/>
              <a:t>• აგრესიული გარემოს მი-</a:t>
            </a:r>
          </a:p>
          <a:p>
            <a:r>
              <a:rPr lang="ka-GE" sz="1600" b="1" dirty="0" smtClean="0"/>
              <a:t>მართ</a:t>
            </a:r>
          </a:p>
          <a:p>
            <a:r>
              <a:rPr lang="ka-GE" sz="1600" b="1" dirty="0" smtClean="0"/>
              <a:t>20</a:t>
            </a:r>
          </a:p>
          <a:p>
            <a:r>
              <a:rPr lang="ka-GE" sz="1600" b="1" dirty="0"/>
              <a:t>რადიაციული </a:t>
            </a:r>
            <a:r>
              <a:rPr lang="ka-GE" sz="1600" b="1" dirty="0" smtClean="0"/>
              <a:t>მდგრადობა</a:t>
            </a:r>
          </a:p>
          <a:p>
            <a:r>
              <a:rPr lang="ka-GE" sz="1600" b="1" dirty="0" smtClean="0"/>
              <a:t>21</a:t>
            </a:r>
          </a:p>
          <a:p>
            <a:r>
              <a:rPr lang="ka-GE" sz="1600" b="1" dirty="0"/>
              <a:t>ჰერმეტიულობა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7519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b="1" dirty="0"/>
              <a:t>მილევის გაზომვის მეთოდები და საშუალებები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1800" dirty="0"/>
              <a:t>●● მილევა, რომელიც გამოწვეულია ობ-ში შთანთქმით და გაბნევით;</a:t>
            </a:r>
          </a:p>
          <a:p>
            <a:r>
              <a:rPr lang="ka-GE" sz="1800" dirty="0"/>
              <a:t>●● დამატებითი (რადიაციული, გარე) მილევა, რომელიც განპირობებულია ექ-</a:t>
            </a:r>
          </a:p>
          <a:p>
            <a:r>
              <a:rPr lang="ka-GE" sz="1800" dirty="0"/>
              <a:t>სპლუატაციის პროცესით (მიკრობზარები, მიკრო და მაკრო გადაღუნვები, შე-</a:t>
            </a:r>
          </a:p>
          <a:p>
            <a:r>
              <a:rPr lang="ka-GE" sz="1800" dirty="0"/>
              <a:t>ერთებები, სხვა სახის ინსტალიაციები და ა.შ.);</a:t>
            </a:r>
          </a:p>
          <a:p>
            <a:r>
              <a:rPr lang="ka-GE" sz="1800" dirty="0"/>
              <a:t>●● არეკვლის მილევა ობ-ში სხივის გავრცელებისას გამოწვეულია ობ-ში </a:t>
            </a:r>
            <a:r>
              <a:rPr lang="ka-GE" sz="1800" dirty="0" smtClean="0"/>
              <a:t>არსებული </a:t>
            </a:r>
            <a:r>
              <a:rPr lang="ka-GE" sz="1800" dirty="0"/>
              <a:t>არაერთგვაროვნებებიდან სხივის არეკვლის </a:t>
            </a:r>
            <a:r>
              <a:rPr lang="ka-GE" sz="1800" dirty="0" smtClean="0"/>
              <a:t>შედეგად</a:t>
            </a:r>
            <a:endParaRPr lang="ka-GE" sz="1800" dirty="0"/>
          </a:p>
          <a:p>
            <a:r>
              <a:rPr lang="ka-GE" sz="1800" dirty="0"/>
              <a:t>ზოგადად ოპტიკური </a:t>
            </a:r>
            <a:r>
              <a:rPr lang="ka-GE" sz="1800" dirty="0" smtClean="0"/>
              <a:t>სიგნალის </a:t>
            </a:r>
            <a:r>
              <a:rPr lang="ka-GE" sz="1800" dirty="0"/>
              <a:t>მილევა განისაზღვრება თანაფარდობით</a:t>
            </a:r>
            <a:r>
              <a:rPr lang="ka-GE" sz="1800" dirty="0" smtClean="0"/>
              <a:t>.</a:t>
            </a:r>
          </a:p>
          <a:p>
            <a:endParaRPr lang="ka-GE" sz="1800" dirty="0"/>
          </a:p>
          <a:p>
            <a:endParaRPr lang="en-US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793" t="30714" r="25311" b="53095"/>
          <a:stretch/>
        </p:blipFill>
        <p:spPr bwMode="auto">
          <a:xfrm>
            <a:off x="2743200" y="4724400"/>
            <a:ext cx="3886200" cy="1191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454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75" y="0"/>
            <a:ext cx="8229600" cy="762000"/>
          </a:xfrm>
        </p:spPr>
        <p:txBody>
          <a:bodyPr>
            <a:normAutofit/>
          </a:bodyPr>
          <a:lstStyle/>
          <a:p>
            <a:r>
              <a:rPr lang="ka-GE" sz="2000" b="1" dirty="0" smtClean="0"/>
              <a:t>მილევის გაზომვა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786" t="67143" r="9918" b="10000"/>
          <a:stretch/>
        </p:blipFill>
        <p:spPr bwMode="auto">
          <a:xfrm>
            <a:off x="762000" y="533400"/>
            <a:ext cx="7467600" cy="2057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0519" t="15952" r="7106" b="28810"/>
          <a:stretch/>
        </p:blipFill>
        <p:spPr bwMode="auto">
          <a:xfrm>
            <a:off x="1447800" y="2590800"/>
            <a:ext cx="64008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3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9716" t="14523" r="9371" b="29038"/>
          <a:stretch/>
        </p:blipFill>
        <p:spPr bwMode="auto">
          <a:xfrm>
            <a:off x="609600" y="1295400"/>
            <a:ext cx="76962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90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830</Words>
  <Application>Microsoft Office PowerPoint</Application>
  <PresentationFormat>On-screen Show (4:3)</PresentationFormat>
  <Paragraphs>182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თავი 16. გაზომვები გადაცემის ციფრულ ბოჭკოვან-ოპტიკურ სისტემებში</vt:lpstr>
      <vt:lpstr>მოკლე დახასიათება</vt:lpstr>
      <vt:lpstr> I. გადაცემის მახასიათებლები და ოპტიკური მახასიათებლები </vt:lpstr>
      <vt:lpstr>– + – – II. გეომეტრიული მახასიათებლები</vt:lpstr>
      <vt:lpstr>III. მექანიკური მახასიათებლები</vt:lpstr>
      <vt:lpstr>IV. კლიმატური    და    საექსპლუატაციო    მახასიათებლები</vt:lpstr>
      <vt:lpstr>მილევის გაზომვის მეთოდები და საშუალებები</vt:lpstr>
      <vt:lpstr>მილევის გაზომვა</vt:lpstr>
      <vt:lpstr>PowerPoint Presentation</vt:lpstr>
      <vt:lpstr>არსებობს ობ-ის და ოკ-ის მილევის გაზომვის სხვადასხვა მეთოდი</vt:lpstr>
      <vt:lpstr>დანაკარგების მნიშვნელობები, რომლებიც შეაქვთ ელემენტებს გცბოს-ში</vt:lpstr>
      <vt:lpstr>ოპტიკური სიმძლავრის გაზომვა</vt:lpstr>
      <vt:lpstr>ოპტიკური სიმძლავრის გამზომის სქემა.</vt:lpstr>
      <vt:lpstr>ოპტიკური სიგნალის სტაბილური წყაროები</vt:lpstr>
      <vt:lpstr>ლაზერული და შუქდიოდის სტაბილური წყაროების გამოსხივების სპექტრული მახასიათებლები</vt:lpstr>
      <vt:lpstr>მილევის ანალიზატორები ოპტიკურ კაბელებში</vt:lpstr>
      <vt:lpstr>ვიზუალური დეფექტოსკოპები</vt:lpstr>
      <vt:lpstr>ოპტიკური მიკროსკოპები</vt:lpstr>
      <vt:lpstr>ოპტიკური სალაპარაკო მოწყობილობები</vt:lpstr>
      <vt:lpstr>საექსპლუატაციო გაზომვები.     ოპტიკური სიმძლავრის დონისა და მილევის გაზომვა</vt:lpstr>
      <vt:lpstr>PowerPoint Presentation</vt:lpstr>
      <vt:lpstr>მილევის გაზომვა ობ-ის გაწყვეტის მეთოდით:</vt:lpstr>
      <vt:lpstr>რეფლექტომეტრია. ოპტიკური იმპულსური რეფლექტომეტრები</vt:lpstr>
      <vt:lpstr>OTDR-ის ბლოკ-სქემა.</vt:lpstr>
      <vt:lpstr>OTDR საშუალებას იძლევა: რეფ- ლექტომეტრი გვაძლევს ხაზის მდგომარეობის სრულყფილ, პანორამულ სურათს. OTDR საშუალებას იძლევა: ●●</vt:lpstr>
      <vt:lpstr>OTDR-ის დანიშნულება</vt:lpstr>
      <vt:lpstr>ოპტიკური გადაცემის ხაზის ტიპიური რეფლექტოგრამა: ვერტიკალურ ღერძზე ლოგარითმულ მასშტაბში გადაიზომება რეფლექტომეტრის შესასვლელზე მოსული არეარაერთგავროვნებებიდან არეკვლილი სიგნალების სიმძლავრის იმპულსების ფარდობითი მნიშვნელობები, ხოლო ჰორიზონტალურ ღერძზე მანძილი არეკვლის ადგილებამდე</vt:lpstr>
      <vt:lpstr>საერთო დანაკარგების ცვლილების კონტროლი გადაცემის ხაზის დაძველების (დეგრადაციის) პროცესში.</vt:lpstr>
      <vt:lpstr>აქტიური ობ-ის ტესტირების სქემა რეფლექტომეტრის საშუალებით, რომელიც მუშაობს 1625 ნმ ტალღის სიგრძეზე</vt:lpstr>
      <vt:lpstr>OTDR-ის მგრძნობიარობა</vt:lpstr>
      <vt:lpstr>ბიტურ შედომათა კოეფიციენტის – BER (ბიტურ შეცდომათა ალბათობის) გაზომვა და შეფასება გცბოს-ში</vt:lpstr>
      <vt:lpstr>ძირითადი 64 კბტ/წმ ტრაქტის შეცდომების კოეფიციენტის ნორმირება საერთაშორისო შეერთებებზე</vt:lpstr>
      <vt:lpstr>ძირითადი 64 კბტ/წმ ტრაქტის შეცდომების კოეფიციენტის ნორმირება საერთაშორისო სადგური-აბონენტი შეერთებებზე</vt:lpstr>
      <vt:lpstr>PowerPoint Presentation</vt:lpstr>
      <vt:lpstr>OTDR-ით გაზომილი გადაცემის ხაზის პარამეტრები</vt:lpstr>
      <vt:lpstr>შეცდომათა კოეფიციენტის Kშეცდ დამოკიდებულება რეგენერატორის შესასვლელზე სიგნალი/ხმაური ფარდობაზე (Kშეცდ = ψ (სიგნ/ხმაური).</vt:lpstr>
      <vt:lpstr>PowerPoint Presentation</vt:lpstr>
      <vt:lpstr>დამოკიდებულება BER =ψ (Q), Q-ს სხვადასხვა მნიშვნელობებისათვის</vt:lpstr>
      <vt:lpstr>PowerPoint Presentation</vt:lpstr>
      <vt:lpstr>PowerPoint Presentation</vt:lpstr>
      <vt:lpstr>მაგალითები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თავი 16. გაზომვები გადაცემის ციფრულ ბოჭკოვან-ოპტიკურ სისტემებში</dc:title>
  <dc:creator>Rezo</dc:creator>
  <cp:lastModifiedBy>Rezo</cp:lastModifiedBy>
  <cp:revision>29</cp:revision>
  <dcterms:created xsi:type="dcterms:W3CDTF">2006-08-16T00:00:00Z</dcterms:created>
  <dcterms:modified xsi:type="dcterms:W3CDTF">2024-09-13T20:19:23Z</dcterms:modified>
</cp:coreProperties>
</file>