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68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2800" b="1" dirty="0" smtClean="0">
                <a:solidFill>
                  <a:srgbClr val="FF0000"/>
                </a:solidFill>
              </a:rPr>
              <a:t>თავი 1. ძირითადი ცნებები ბოჭკოვან-ოპტიკური კავშირგაბმულობის ხაზების (ბოკხ)შესახებ </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a:bodyPr>
          <a:lstStyle/>
          <a:p>
            <a:pPr algn="just"/>
            <a:r>
              <a:rPr lang="ka-GE" sz="2000" dirty="0" smtClean="0"/>
              <a:t>ელექტრომაგნიტური ტალღის გადაცემის </a:t>
            </a:r>
            <a:r>
              <a:rPr lang="ka-GE" sz="2000" b="1" u="sng" dirty="0" smtClean="0"/>
              <a:t>ფიზიკური გარემოს</a:t>
            </a:r>
            <a:r>
              <a:rPr lang="ka-GE" sz="2000" b="1" dirty="0" smtClean="0"/>
              <a:t> </a:t>
            </a:r>
            <a:r>
              <a:rPr lang="ka-GE" sz="2000" dirty="0" smtClean="0"/>
              <a:t> თვალსაზრისით განასხვავებენ </a:t>
            </a:r>
            <a:r>
              <a:rPr lang="ka-GE" sz="2000" b="1" u="sng" dirty="0" smtClean="0"/>
              <a:t>მიმმართველ</a:t>
            </a:r>
            <a:r>
              <a:rPr lang="en-US" sz="2000" b="1" dirty="0" smtClean="0"/>
              <a:t> </a:t>
            </a:r>
            <a:r>
              <a:rPr lang="ka-GE" sz="2000" dirty="0" smtClean="0"/>
              <a:t>სისტემებს </a:t>
            </a:r>
            <a:r>
              <a:rPr lang="ka-GE" sz="2000" dirty="0" smtClean="0"/>
              <a:t>და </a:t>
            </a:r>
            <a:r>
              <a:rPr lang="ka-GE" sz="2000" b="1" u="sng" dirty="0" smtClean="0"/>
              <a:t>რადიოსისტემებს.</a:t>
            </a:r>
          </a:p>
          <a:p>
            <a:pPr algn="just"/>
            <a:r>
              <a:rPr lang="ka-GE" sz="2000" dirty="0" smtClean="0"/>
              <a:t>გადაცემის გარემო–ოპტიკური კაბელი, რომელშიც განთავსებულია ოპტიკური (ბოჭკო) ბოჭკოები, წარმოადგენს </a:t>
            </a:r>
            <a:r>
              <a:rPr lang="ka-GE" sz="2000" b="1" u="sng" dirty="0" smtClean="0"/>
              <a:t>მიმმართველ სისტემას.</a:t>
            </a:r>
          </a:p>
          <a:p>
            <a:pPr algn="just"/>
            <a:r>
              <a:rPr lang="ka-GE" sz="2000" b="1" u="sng" dirty="0" smtClean="0"/>
              <a:t>მიმმართველი სისტემა</a:t>
            </a:r>
            <a:r>
              <a:rPr lang="ka-GE" sz="2000" b="1" dirty="0" smtClean="0"/>
              <a:t> არის ელექტრომაგნიტური ტალღების გავრცელების ფიზიკური გარემო, რომელშიც ელექტრომაგნიტური ტალღები ვრცელდებიან ერთი, გარკვეული მიმართულებით. მიმმართველ სისტემებს მიეკუთვნებიან: ოპტიკური, სიმეტრიული და კოაქსიალური კაბელები, ტალღგამტარები,  კრიოგენული ხაზები, ფიდერები, საჰაერო ხაზები და სხვა. ფიზიკური ხაზების ასეთ სისტემას  </a:t>
            </a:r>
            <a:r>
              <a:rPr lang="ka-GE" sz="2000" b="1" u="sng" dirty="0" smtClean="0"/>
              <a:t>სადენიანი კავშირის სისტემა ეწოდება.</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600" dirty="0" smtClean="0"/>
              <a:t>გვ. </a:t>
            </a:r>
            <a:r>
              <a:rPr lang="en-US" sz="1600" dirty="0" smtClean="0"/>
              <a:t>II</a:t>
            </a:r>
            <a:endParaRPr lang="en-US" sz="1600" dirty="0"/>
          </a:p>
        </p:txBody>
      </p:sp>
      <p:pic>
        <p:nvPicPr>
          <p:cNvPr id="4" name="Content Placeholder 3" descr="signali_02.JPG"/>
          <p:cNvPicPr>
            <a:picLocks noGrp="1"/>
          </p:cNvPicPr>
          <p:nvPr>
            <p:ph idx="1"/>
          </p:nvPr>
        </p:nvPicPr>
        <p:blipFill>
          <a:blip r:embed="rId2"/>
          <a:stretch>
            <a:fillRect/>
          </a:stretch>
        </p:blipFill>
        <p:spPr>
          <a:xfrm>
            <a:off x="1676400" y="1295400"/>
            <a:ext cx="4800600" cy="483076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800" dirty="0" smtClean="0"/>
              <a:t>გვ. </a:t>
            </a:r>
            <a:r>
              <a:rPr lang="en-US" sz="1800" dirty="0" smtClean="0"/>
              <a:t>III</a:t>
            </a:r>
            <a:endParaRPr lang="en-US" sz="1800" dirty="0"/>
          </a:p>
        </p:txBody>
      </p:sp>
      <p:pic>
        <p:nvPicPr>
          <p:cNvPr id="4" name="Content Placeholder 3" descr="signali_03+.JPG"/>
          <p:cNvPicPr>
            <a:picLocks noGrp="1"/>
          </p:cNvPicPr>
          <p:nvPr>
            <p:ph idx="1"/>
          </p:nvPr>
        </p:nvPicPr>
        <p:blipFill>
          <a:blip r:embed="rId2"/>
          <a:stretch>
            <a:fillRect/>
          </a:stretch>
        </p:blipFill>
        <p:spPr>
          <a:xfrm>
            <a:off x="2057400" y="1371600"/>
            <a:ext cx="4071697" cy="475456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400" dirty="0" smtClean="0"/>
              <a:t>გვ. </a:t>
            </a:r>
            <a:r>
              <a:rPr lang="en-US" sz="1400" dirty="0" smtClean="0"/>
              <a:t>IV</a:t>
            </a:r>
            <a:endParaRPr lang="en-US" sz="1400" dirty="0"/>
          </a:p>
        </p:txBody>
      </p:sp>
      <p:pic>
        <p:nvPicPr>
          <p:cNvPr id="4" name="Content Placeholder 3" descr="signali_04+.JPG"/>
          <p:cNvPicPr>
            <a:picLocks noGrp="1"/>
          </p:cNvPicPr>
          <p:nvPr>
            <p:ph idx="1"/>
          </p:nvPr>
        </p:nvPicPr>
        <p:blipFill>
          <a:blip r:embed="rId2"/>
          <a:stretch>
            <a:fillRect/>
          </a:stretch>
        </p:blipFill>
        <p:spPr>
          <a:xfrm>
            <a:off x="1828800" y="1371600"/>
            <a:ext cx="4800600" cy="475456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1800" b="1" dirty="0" smtClean="0"/>
              <a:t>ნახ.1.5.  TDM  დროითი მულტიპლექსირების სისტემის სტრუქტურული სქემა. ყველა ინფორმაცია ერთი ობ–თი გადაიცემა ერთ ტალღის სიგრძეზე შესაბამისი ტაიმ სლოტების მეშვეობით</a:t>
            </a:r>
            <a:r>
              <a:rPr lang="en-US" sz="1800" dirty="0" smtClean="0"/>
              <a:t/>
            </a:r>
            <a:br>
              <a:rPr lang="en-US" sz="1800" dirty="0" smtClean="0"/>
            </a:br>
            <a:endParaRPr lang="en-US" sz="1800" dirty="0"/>
          </a:p>
        </p:txBody>
      </p:sp>
      <p:pic>
        <p:nvPicPr>
          <p:cNvPr id="4" name="Content Placeholder 3" descr="naxazi2"/>
          <p:cNvPicPr>
            <a:picLocks noGrp="1"/>
          </p:cNvPicPr>
          <p:nvPr>
            <p:ph idx="1"/>
          </p:nvPr>
        </p:nvPicPr>
        <p:blipFill>
          <a:blip r:embed="rId2" cstate="print"/>
          <a:srcRect/>
          <a:stretch>
            <a:fillRect/>
          </a:stretch>
        </p:blipFill>
        <p:spPr bwMode="auto">
          <a:xfrm>
            <a:off x="990600" y="1524000"/>
            <a:ext cx="7010399" cy="399653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2000" b="1" dirty="0" smtClean="0"/>
              <a:t>ნახ.1.6. WDM სისტემის ტიპიური სტრუქტურული სქემა არხების დამატება/გამოყოფის დაკროს კომუტაციის შესაძლებლობით</a:t>
            </a:r>
            <a:r>
              <a:rPr lang="en-US" sz="2000" dirty="0" smtClean="0"/>
              <a:t/>
            </a:r>
            <a:br>
              <a:rPr lang="en-US" sz="2000" dirty="0" smtClean="0"/>
            </a:br>
            <a:r>
              <a:rPr lang="ka-GE" sz="2000" b="1" dirty="0" smtClean="0"/>
              <a:t> </a:t>
            </a:r>
            <a:r>
              <a:rPr lang="en-US" sz="2000" dirty="0" smtClean="0"/>
              <a:t/>
            </a:r>
            <a:br>
              <a:rPr lang="en-US" sz="2000" dirty="0" smtClean="0"/>
            </a:br>
            <a:endParaRPr lang="en-US" sz="2000" dirty="0"/>
          </a:p>
        </p:txBody>
      </p:sp>
      <p:pic>
        <p:nvPicPr>
          <p:cNvPr id="4" name="Content Placeholder 3" descr="naxazi3"/>
          <p:cNvPicPr>
            <a:picLocks noGrp="1"/>
          </p:cNvPicPr>
          <p:nvPr>
            <p:ph idx="1"/>
          </p:nvPr>
        </p:nvPicPr>
        <p:blipFill>
          <a:blip r:embed="rId2" cstate="print"/>
          <a:srcRect/>
          <a:stretch>
            <a:fillRect/>
          </a:stretch>
        </p:blipFill>
        <p:spPr bwMode="auto">
          <a:xfrm>
            <a:off x="961159" y="1066800"/>
            <a:ext cx="7221682" cy="468233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u="sng" dirty="0" smtClean="0"/>
              <a:t>საკონტროლო შეკითხვები</a:t>
            </a:r>
            <a:r>
              <a:rPr lang="en-US" sz="2800" dirty="0" smtClean="0"/>
              <a:t/>
            </a:r>
            <a:br>
              <a:rPr lang="en-US" sz="2800" dirty="0" smtClean="0"/>
            </a:br>
            <a:endParaRPr lang="en-US" sz="2800" dirty="0"/>
          </a:p>
        </p:txBody>
      </p:sp>
      <p:sp>
        <p:nvSpPr>
          <p:cNvPr id="3" name="Content Placeholder 2"/>
          <p:cNvSpPr>
            <a:spLocks noGrp="1"/>
          </p:cNvSpPr>
          <p:nvPr>
            <p:ph sz="half" idx="1"/>
          </p:nvPr>
        </p:nvSpPr>
        <p:spPr/>
        <p:txBody>
          <a:bodyPr>
            <a:normAutofit fontScale="92500" lnSpcReduction="10000"/>
          </a:bodyPr>
          <a:lstStyle/>
          <a:p>
            <a:r>
              <a:rPr lang="ka-GE" sz="1200" b="1" dirty="0" smtClean="0"/>
              <a:t>1.1.რა უპირატესობები გააჩნიათ ობ–ს  სხვა მიმმართველ სისტემებთან შედარებით?</a:t>
            </a:r>
            <a:endParaRPr lang="en-US" sz="1200" b="1" dirty="0" smtClean="0"/>
          </a:p>
          <a:p>
            <a:r>
              <a:rPr lang="ka-GE" sz="1200" b="1" dirty="0" smtClean="0"/>
              <a:t>1.2. რა ძირითადი ნაკლი გააჩნიათ ობ–ს?</a:t>
            </a:r>
            <a:endParaRPr lang="en-US" sz="1200" b="1" dirty="0" smtClean="0"/>
          </a:p>
          <a:p>
            <a:r>
              <a:rPr lang="ka-GE" sz="1200" b="1" dirty="0" smtClean="0"/>
              <a:t>1.3.რა სახის გბოს არსებობს მიღებისა და მულტიპლექსირების პრინციპების მიხედვით ?</a:t>
            </a:r>
            <a:endParaRPr lang="en-US" sz="1200" b="1" dirty="0" smtClean="0"/>
          </a:p>
          <a:p>
            <a:r>
              <a:rPr lang="ka-GE" sz="1200" b="1" dirty="0" smtClean="0"/>
              <a:t>1.4. გაანალიზეთ გცბოს–ის ძირითადი კვანძების დანიშნულება გცბოს–ის სტრუქტურული სქემის  (ერთატალღიანი, დროითი მულტიპლექსირების TDM სისტემა) მიხედვით. ახსენით სტრუქტურული სქემის მუშაობის პრინციპი.</a:t>
            </a:r>
            <a:br>
              <a:rPr lang="ka-GE" sz="1200" b="1" dirty="0" smtClean="0"/>
            </a:br>
            <a:r>
              <a:rPr lang="ka-GE" sz="1200" b="1" dirty="0" smtClean="0"/>
              <a:t>1.5. გაანალიზეთ გცბოს–ის ძირითადი კვანძების დანიშნულება გცბოს–ის სტრუქტურული სქემა  (მრავალტალღიანი  WDM სპექტრალური მულტიპლექსირების დროს).</a:t>
            </a:r>
            <a:br>
              <a:rPr lang="ka-GE" sz="1200" b="1" dirty="0" smtClean="0"/>
            </a:br>
            <a:r>
              <a:rPr lang="ka-GE" sz="1200" b="1" dirty="0" smtClean="0"/>
              <a:t>1.6. რა განსხვავებაა ტელღური მულტიპლექსირების ჩამოთვლილ სისტემებს შორის: WDM, C WDM, DWDM,   HWDM, EWDM.</a:t>
            </a:r>
            <a:br>
              <a:rPr lang="ka-GE" sz="1200" b="1" dirty="0" smtClean="0"/>
            </a:br>
            <a:r>
              <a:rPr lang="ka-GE" sz="1200" b="1" dirty="0" smtClean="0"/>
              <a:t>1.7 .რა ძირითადი ფუნქციონლაური კვანძებისაგან შედგება გცბოს–ის სტრუქტურული სქემა  არხების დროითი დაყოფით?</a:t>
            </a:r>
            <a:br>
              <a:rPr lang="ka-GE" sz="1200" b="1" dirty="0" smtClean="0"/>
            </a:br>
            <a:r>
              <a:rPr lang="ka-GE" sz="1200" b="1" dirty="0" smtClean="0"/>
              <a:t>1.</a:t>
            </a:r>
            <a:r>
              <a:rPr lang="en-US" sz="1200" b="1" dirty="0" smtClean="0"/>
              <a:t>8</a:t>
            </a:r>
            <a:r>
              <a:rPr lang="ka-GE" sz="1200" b="1" dirty="0" smtClean="0"/>
              <a:t>. გაანალიზეთ გცბოს–ის ძირითადი კვანძების დანიშნულება გცბოს–ის სტრუქტურული სქემის  (მრავალტალღიანი (სპექტრალური)მულტიპლექსირების სისტემა)</a:t>
            </a:r>
            <a:endParaRPr lang="en-US" sz="1200" b="1" dirty="0" smtClean="0"/>
          </a:p>
          <a:p>
            <a:r>
              <a:rPr lang="ka-GE" sz="1200" b="1" dirty="0" smtClean="0"/>
              <a:t>1.</a:t>
            </a:r>
            <a:r>
              <a:rPr lang="en-US" sz="1200" b="1" dirty="0" smtClean="0"/>
              <a:t>9</a:t>
            </a:r>
            <a:r>
              <a:rPr lang="ka-GE" sz="1200" b="1" dirty="0" smtClean="0"/>
              <a:t>. რა ძირითადი ფუნქციონლაური კვანძებისაგან შედგება გცბოს–ის სტრუქტურული სქემა არხების სპექტრალური (ტალღოვანი) დაოფით?</a:t>
            </a:r>
            <a:endParaRPr lang="en-US" sz="1200" b="1" dirty="0"/>
          </a:p>
        </p:txBody>
      </p:sp>
      <p:sp>
        <p:nvSpPr>
          <p:cNvPr id="4" name="Content Placeholder 3"/>
          <p:cNvSpPr>
            <a:spLocks noGrp="1"/>
          </p:cNvSpPr>
          <p:nvPr>
            <p:ph sz="half" idx="2"/>
          </p:nvPr>
        </p:nvSpPr>
        <p:spPr/>
        <p:txBody>
          <a:bodyPr>
            <a:normAutofit fontScale="92500" lnSpcReduction="10000"/>
          </a:bodyPr>
          <a:lstStyle/>
          <a:p>
            <a:r>
              <a:rPr lang="ka-GE" sz="1200" b="1" dirty="0" smtClean="0"/>
              <a:t>1.</a:t>
            </a:r>
            <a:r>
              <a:rPr lang="en-US" sz="1200" b="1" dirty="0" smtClean="0"/>
              <a:t>10</a:t>
            </a:r>
            <a:r>
              <a:rPr lang="ka-GE" sz="1200" b="1" dirty="0" smtClean="0"/>
              <a:t>.რა დანიშნულება აქვს გადამწყვეტ მოწყობილობას გცბოს–ში?</a:t>
            </a:r>
            <a:br>
              <a:rPr lang="ka-GE" sz="1200" b="1" dirty="0" smtClean="0"/>
            </a:br>
            <a:r>
              <a:rPr lang="ka-GE" sz="1200" b="1" dirty="0" smtClean="0"/>
              <a:t>1.1</a:t>
            </a:r>
            <a:r>
              <a:rPr lang="en-US" sz="1200" b="1" dirty="0" smtClean="0"/>
              <a:t>1</a:t>
            </a:r>
            <a:r>
              <a:rPr lang="ka-GE" sz="1200" b="1" dirty="0" smtClean="0"/>
              <a:t>. რა დანიშნულება აქვს რეგენერატორს გცბოს–ში?</a:t>
            </a:r>
            <a:br>
              <a:rPr lang="ka-GE" sz="1200" b="1" dirty="0" smtClean="0"/>
            </a:br>
            <a:r>
              <a:rPr lang="ka-GE" sz="1200" b="1" dirty="0" smtClean="0"/>
              <a:t>1.1</a:t>
            </a:r>
            <a:r>
              <a:rPr lang="en-US" sz="1200" b="1" dirty="0" smtClean="0"/>
              <a:t>2</a:t>
            </a:r>
            <a:r>
              <a:rPr lang="ka-GE" sz="1200" b="1" dirty="0" smtClean="0"/>
              <a:t>. რა დანიშნულება აქვს ოპტიკურ გამაძლიერებელს  ტალღური მულტიპლექსირების სისტემაში?</a:t>
            </a:r>
            <a:br>
              <a:rPr lang="ka-GE" sz="1200" b="1" dirty="0" smtClean="0"/>
            </a:br>
            <a:r>
              <a:rPr lang="ka-GE" sz="1200" b="1" dirty="0" smtClean="0"/>
              <a:t>1.1</a:t>
            </a:r>
            <a:r>
              <a:rPr lang="en-US" sz="1200" b="1" dirty="0" smtClean="0"/>
              <a:t>3</a:t>
            </a:r>
            <a:r>
              <a:rPr lang="ka-GE" sz="1200" b="1" dirty="0" smtClean="0"/>
              <a:t>. რა დანიშნულება  აქვთ მულტიპლესორს და დემულტიპლექსორს? </a:t>
            </a:r>
            <a:br>
              <a:rPr lang="ka-GE" sz="1200" b="1" dirty="0" smtClean="0"/>
            </a:br>
            <a:r>
              <a:rPr lang="ka-GE" sz="1200" b="1" dirty="0" smtClean="0"/>
              <a:t>1.1</a:t>
            </a:r>
            <a:r>
              <a:rPr lang="en-US" sz="1200" b="1" dirty="0" smtClean="0"/>
              <a:t>4</a:t>
            </a:r>
            <a:r>
              <a:rPr lang="ka-GE" sz="1200" b="1" dirty="0" smtClean="0"/>
              <a:t>. რა დანიშნულება ქვს– </a:t>
            </a:r>
            <a:r>
              <a:rPr lang="en-US" sz="1200" b="1" dirty="0" err="1" smtClean="0"/>
              <a:t>შეყვანა–გამოყვანის</a:t>
            </a:r>
            <a:r>
              <a:rPr lang="en-US" sz="1200" b="1" dirty="0" smtClean="0"/>
              <a:t> </a:t>
            </a:r>
            <a:r>
              <a:rPr lang="en-US" sz="1200" b="1" dirty="0" err="1" smtClean="0"/>
              <a:t>მულტიპლე</a:t>
            </a:r>
            <a:r>
              <a:rPr lang="ka-GE" sz="1200" b="1" dirty="0" smtClean="0"/>
              <a:t>ქ</a:t>
            </a:r>
            <a:r>
              <a:rPr lang="en-US" sz="1200" b="1" dirty="0" err="1" smtClean="0"/>
              <a:t>სორ</a:t>
            </a:r>
            <a:r>
              <a:rPr lang="ka-GE" sz="1200" b="1" dirty="0" smtClean="0"/>
              <a:t>ს( </a:t>
            </a:r>
            <a:r>
              <a:rPr lang="en-US" sz="1200" b="1" dirty="0" smtClean="0"/>
              <a:t>OADM</a:t>
            </a:r>
            <a:r>
              <a:rPr lang="ka-GE" sz="1200" b="1" dirty="0" smtClean="0"/>
              <a:t>) ?</a:t>
            </a:r>
            <a:endParaRPr lang="en-US" sz="1200" b="1" dirty="0" smtClean="0"/>
          </a:p>
          <a:p>
            <a:r>
              <a:rPr lang="en-US" sz="1200" b="1" dirty="0" smtClean="0"/>
              <a:t>1.15. </a:t>
            </a:r>
            <a:r>
              <a:rPr lang="ka-GE" sz="1200" b="1" dirty="0" smtClean="0"/>
              <a:t>ჩამოთვალეთ ობ–ს ძირითადი უპირატესობები და ნაკლოვანებები სხვა მიმმართველ სისტემებთან შედარებით</a:t>
            </a:r>
            <a:br>
              <a:rPr lang="ka-GE" sz="1200" b="1" dirty="0" smtClean="0"/>
            </a:br>
            <a:r>
              <a:rPr lang="ka-GE" sz="1200" b="1" dirty="0" smtClean="0"/>
              <a:t>1.1</a:t>
            </a:r>
            <a:r>
              <a:rPr lang="en-US" sz="1200" b="1" dirty="0" smtClean="0"/>
              <a:t>6</a:t>
            </a:r>
            <a:r>
              <a:rPr lang="ka-GE" sz="1200" b="1" dirty="0" smtClean="0"/>
              <a:t>. განმარტეთ და დაახასიათეთ მიმმართველი  სისტემები და რადიოსისტემები</a:t>
            </a:r>
            <a:br>
              <a:rPr lang="ka-GE" sz="1200" b="1" dirty="0" smtClean="0"/>
            </a:br>
            <a:r>
              <a:rPr lang="ka-GE" sz="1200" b="1" dirty="0" smtClean="0"/>
              <a:t>1.1</a:t>
            </a:r>
            <a:r>
              <a:rPr lang="en-US" sz="1200" b="1" dirty="0" smtClean="0"/>
              <a:t>7</a:t>
            </a:r>
            <a:r>
              <a:rPr lang="ka-GE" sz="1200" b="1" dirty="0" smtClean="0"/>
              <a:t>. ზოგადად რომელ  მოწყობილობა–დანადგარების შეიცავს  კავშირგაბმულობის სისტემა?</a:t>
            </a:r>
            <a:br>
              <a:rPr lang="ka-GE" sz="1200" b="1" dirty="0" smtClean="0"/>
            </a:br>
            <a:r>
              <a:rPr lang="ka-GE" sz="1200" b="1" dirty="0" smtClean="0"/>
              <a:t>1.1</a:t>
            </a:r>
            <a:r>
              <a:rPr lang="en-US" sz="1200" b="1" dirty="0" smtClean="0"/>
              <a:t>8</a:t>
            </a:r>
            <a:r>
              <a:rPr lang="ka-GE" sz="1200" b="1" dirty="0" smtClean="0"/>
              <a:t>. როგორია გცბოს–ის განვითარების პერსპექტივები:</a:t>
            </a:r>
            <a:br>
              <a:rPr lang="ka-GE" sz="1200" b="1" dirty="0" smtClean="0"/>
            </a:br>
            <a:r>
              <a:rPr lang="ka-GE" sz="1200" b="1" dirty="0" smtClean="0"/>
              <a:t>ა).</a:t>
            </a:r>
            <a:r>
              <a:rPr lang="kk-KZ" sz="1200" b="1" dirty="0" smtClean="0"/>
              <a:t>გადაცემის სიჩქარის გაზრდის პრობლე</a:t>
            </a:r>
            <a:r>
              <a:rPr lang="ka-GE" sz="1200" b="1" dirty="0" smtClean="0"/>
              <a:t>მის თვალსაზრისით</a:t>
            </a:r>
            <a:br>
              <a:rPr lang="ka-GE" sz="1200" b="1" dirty="0" smtClean="0"/>
            </a:br>
            <a:r>
              <a:rPr lang="ka-GE" sz="1200" b="1" dirty="0" smtClean="0"/>
              <a:t>ბ)</a:t>
            </a:r>
            <a:r>
              <a:rPr lang="kk-KZ" sz="1200" b="1" dirty="0" smtClean="0"/>
              <a:t>კავშირის არხის გატარების ზოლის გაზრდ</a:t>
            </a:r>
            <a:r>
              <a:rPr lang="ka-GE" sz="1200" b="1" dirty="0" smtClean="0"/>
              <a:t>ის თვალსაზრისით</a:t>
            </a:r>
            <a:br>
              <a:rPr lang="ka-GE" sz="1200" b="1" dirty="0" smtClean="0"/>
            </a:br>
            <a:r>
              <a:rPr lang="ka-GE" sz="1200" b="1" dirty="0" smtClean="0"/>
              <a:t>გ).</a:t>
            </a:r>
            <a:r>
              <a:rPr lang="kk-KZ" sz="1200" b="1" dirty="0" smtClean="0"/>
              <a:t>რეგენერაციული უბნის ს</a:t>
            </a:r>
            <a:r>
              <a:rPr lang="ka-GE" sz="1200" b="1" dirty="0" smtClean="0"/>
              <a:t>ი</a:t>
            </a:r>
            <a:r>
              <a:rPr lang="kk-KZ" sz="1200" b="1" dirty="0" smtClean="0"/>
              <a:t>გრძის გაზრდ</a:t>
            </a:r>
            <a:r>
              <a:rPr lang="ka-GE" sz="1200" b="1" dirty="0" smtClean="0"/>
              <a:t>ის თვალსაზრისით</a:t>
            </a:r>
            <a:br>
              <a:rPr lang="ka-GE" sz="1200" b="1" dirty="0" smtClean="0"/>
            </a:br>
            <a:r>
              <a:rPr lang="ka-GE" sz="1200" b="1" dirty="0" smtClean="0"/>
              <a:t>1.1</a:t>
            </a:r>
            <a:r>
              <a:rPr lang="en-US" sz="1200" b="1" dirty="0" smtClean="0"/>
              <a:t>9</a:t>
            </a:r>
            <a:r>
              <a:rPr lang="ka-GE" sz="1200" b="1" dirty="0" smtClean="0"/>
              <a:t>. დაახასიათეთ </a:t>
            </a:r>
            <a:r>
              <a:rPr lang="kk-KZ" sz="1200" b="1" dirty="0" smtClean="0"/>
              <a:t>ზეშორი კავშირი</a:t>
            </a:r>
            <a:r>
              <a:rPr lang="kk-KZ" sz="1200" dirty="0" smtClean="0"/>
              <a:t>ს სისტემის ექსპერიმენტალური მოდელი</a:t>
            </a:r>
            <a:r>
              <a:rPr lang="ka-GE" sz="1200" dirty="0" smtClean="0"/>
              <a:t/>
            </a:r>
            <a:br>
              <a:rPr lang="ka-GE" sz="1200" dirty="0" smtClean="0"/>
            </a:br>
            <a:endParaRPr lang="en-US" sz="1200" dirty="0" smtClean="0"/>
          </a:p>
          <a:p>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smtClean="0">
                <a:solidFill>
                  <a:srgbClr val="00B0F0"/>
                </a:solidFill>
              </a:rPr>
              <a:t>კავშირის სისტემა</a:t>
            </a:r>
            <a:endParaRPr lang="en-US" sz="3200" b="1" dirty="0">
              <a:solidFill>
                <a:srgbClr val="00B0F0"/>
              </a:solidFill>
            </a:endParaRPr>
          </a:p>
        </p:txBody>
      </p:sp>
      <p:sp>
        <p:nvSpPr>
          <p:cNvPr id="3" name="Content Placeholder 2"/>
          <p:cNvSpPr>
            <a:spLocks noGrp="1"/>
          </p:cNvSpPr>
          <p:nvPr>
            <p:ph idx="1"/>
          </p:nvPr>
        </p:nvSpPr>
        <p:spPr/>
        <p:txBody>
          <a:bodyPr>
            <a:normAutofit fontScale="92500"/>
          </a:bodyPr>
          <a:lstStyle/>
          <a:p>
            <a:pPr algn="just"/>
            <a:r>
              <a:rPr lang="ka-GE" sz="2400" b="1" u="sng" dirty="0" smtClean="0"/>
              <a:t>ზოგადად კავშირის სისტემა წარმოადგენს რადიოტექნიკური, კომპიუტერული, საკომუტაციო, მარშრუტიზაციის, ბილინგის  სახაზო საშუალებებისა და </a:t>
            </a:r>
            <a:r>
              <a:rPr lang="ka-GE" sz="2400" b="1" u="sng" dirty="0" smtClean="0"/>
              <a:t>ნაგებობების</a:t>
            </a:r>
            <a:r>
              <a:rPr lang="en-US" sz="2400" b="1" u="sng" dirty="0" smtClean="0"/>
              <a:t> </a:t>
            </a:r>
            <a:r>
              <a:rPr lang="ka-GE" sz="2400" b="1" u="sng" dirty="0" smtClean="0"/>
              <a:t>აგრეთვე </a:t>
            </a:r>
            <a:r>
              <a:rPr lang="ka-GE" sz="2400" b="1" u="sng" dirty="0" smtClean="0"/>
              <a:t>სხვა ფუნქციონალური </a:t>
            </a:r>
            <a:r>
              <a:rPr lang="ka-GE" sz="2400" b="1" u="sng" dirty="0" smtClean="0"/>
              <a:t>დანიშნულების</a:t>
            </a:r>
            <a:r>
              <a:rPr lang="en-US" sz="2400" b="1" u="sng" dirty="0" smtClean="0"/>
              <a:t> </a:t>
            </a:r>
            <a:r>
              <a:rPr lang="ka-GE" sz="2400" b="1" u="sng" dirty="0" smtClean="0"/>
              <a:t>კომლექსს</a:t>
            </a:r>
            <a:r>
              <a:rPr lang="ka-GE" sz="2400" b="1" u="sng" dirty="0" smtClean="0"/>
              <a:t>, რომლის შემადგენლობაში ზოგადად შეიძლება იყოს: გადამცემი, მიმღები, რადიოხაზი, შესაბამისი ნაგებობებით (ანძა, ანტენა, მათ შორის პასიური</a:t>
            </a:r>
            <a:r>
              <a:rPr lang="ka-GE" sz="2400" b="1" u="sng" dirty="0" smtClean="0"/>
              <a:t>),  </a:t>
            </a:r>
            <a:r>
              <a:rPr lang="ka-GE" sz="2400" b="1" u="sng" dirty="0" smtClean="0"/>
              <a:t>სადენიანი ხაზი (სიმეტრიული, კოაქსიალურ, ოპტიკური კაბელები და სხვა)  შესაბამისი ნაგებობებით (საკაბელო კანალიზაცია, საკანალიზაციო ჭები და შახტები და სხვა), სახაზო მოწყობილობები </a:t>
            </a:r>
            <a:r>
              <a:rPr lang="ka-GE" sz="2400" b="1" u="sng" dirty="0" smtClean="0"/>
              <a:t>(სახაზო </a:t>
            </a:r>
            <a:r>
              <a:rPr lang="ka-GE" sz="2400" b="1" u="sng" dirty="0" smtClean="0"/>
              <a:t>გამაძლიერებლები, სახაზო მარშრუტიზატორები, სახაზო რეგენერატორები და ა.შ.), მულტიპლექსორ–დემულტიპლექსორები</a:t>
            </a:r>
            <a:r>
              <a:rPr lang="ka-GE" sz="2400" b="1" dirty="0" smtClean="0"/>
              <a:t>  და ა.შ.</a:t>
            </a: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u="sng" dirty="0" smtClean="0">
                <a:solidFill>
                  <a:srgbClr val="92D050"/>
                </a:solidFill>
              </a:rPr>
              <a:t>კავშირის არხი </a:t>
            </a:r>
            <a:r>
              <a:rPr lang="ka-GE" sz="2800" u="sng" dirty="0" smtClean="0">
                <a:solidFill>
                  <a:srgbClr val="92D050"/>
                </a:solidFill>
              </a:rPr>
              <a:t>და </a:t>
            </a:r>
            <a:r>
              <a:rPr lang="ka-GE" sz="2800" b="1" u="sng" dirty="0" smtClean="0">
                <a:solidFill>
                  <a:srgbClr val="92D050"/>
                </a:solidFill>
              </a:rPr>
              <a:t>კავშირის ხაზი</a:t>
            </a:r>
            <a:endParaRPr lang="en-US" sz="2800" dirty="0">
              <a:solidFill>
                <a:srgbClr val="92D050"/>
              </a:solidFill>
            </a:endParaRPr>
          </a:p>
        </p:txBody>
      </p:sp>
      <p:sp>
        <p:nvSpPr>
          <p:cNvPr id="3" name="Content Placeholder 2"/>
          <p:cNvSpPr>
            <a:spLocks noGrp="1"/>
          </p:cNvSpPr>
          <p:nvPr>
            <p:ph idx="1"/>
          </p:nvPr>
        </p:nvSpPr>
        <p:spPr/>
        <p:txBody>
          <a:bodyPr>
            <a:normAutofit fontScale="92500"/>
          </a:bodyPr>
          <a:lstStyle/>
          <a:p>
            <a:pPr algn="just"/>
            <a:r>
              <a:rPr lang="ka-GE" sz="2400" b="1" u="sng" dirty="0" smtClean="0"/>
              <a:t>კავშირის ხაზი</a:t>
            </a:r>
            <a:r>
              <a:rPr lang="ka-GE" sz="2400" b="1" dirty="0" smtClean="0"/>
              <a:t> </a:t>
            </a:r>
            <a:r>
              <a:rPr lang="ka-GE" sz="2400" dirty="0" smtClean="0"/>
              <a:t>მხოლოდ ზოგიერთ შემთხვევაში არის კავშირის არხის იდენტური;</a:t>
            </a:r>
            <a:r>
              <a:rPr lang="ka-GE" sz="2400" b="1" dirty="0" smtClean="0"/>
              <a:t> </a:t>
            </a:r>
            <a:r>
              <a:rPr lang="ka-GE" sz="2400" dirty="0" smtClean="0"/>
              <a:t>მაგალითად,  ტონალური სიხშირის  არამულტიპლექსირებულ არხის  დროს;</a:t>
            </a:r>
            <a:r>
              <a:rPr lang="ka-GE" sz="2400" b="1" dirty="0" smtClean="0"/>
              <a:t> </a:t>
            </a:r>
            <a:r>
              <a:rPr lang="ka-GE" sz="2400" dirty="0" smtClean="0"/>
              <a:t>იმ  შემთხვევაში, როდესაც ხდება კავშირის ხაზის მულტიპლექსირება (სიხშირული, დროითი, ტალღური და სხვა), კავშირის ერთ ხაზში წარმოიშვება ათეულობით და ასეულობით ახალი არხი. ამ შემთხვევაში კავშირის ხაზი (სადენიანი, უსადენო) წარმოადგენს  ელექტრომაგნიტური  ენერგიის გავრცელების  ფიზიკურ გარემოს, რომლის ბაზაზეც მულტიპლექსირებით (დამკვრივებით</a:t>
            </a:r>
            <a:r>
              <a:rPr lang="en-US" sz="2400" dirty="0" smtClean="0"/>
              <a:t>,</a:t>
            </a:r>
            <a:r>
              <a:rPr lang="ka-GE" sz="2400" dirty="0" smtClean="0"/>
              <a:t> შემჭიდროვებით) ორგანიზებულია  კავშირის არხების დიდი რაოდენობა.</a:t>
            </a:r>
            <a:endParaRPr lang="en-US" sz="2400" dirty="0" smtClean="0"/>
          </a:p>
          <a:p>
            <a:pPr algn="just">
              <a:buNone/>
            </a:pPr>
            <a:r>
              <a:rPr lang="ka-GE" sz="2400" dirty="0" smtClean="0"/>
              <a:t> </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3200" b="1" dirty="0" smtClean="0">
                <a:solidFill>
                  <a:srgbClr val="FF0000"/>
                </a:solidFill>
              </a:rPr>
              <a:t>კბოს-ის უპირატესობები და ნაკლოვანებები</a:t>
            </a:r>
            <a:r>
              <a:rPr lang="en-US" sz="2400" b="1" dirty="0" smtClean="0"/>
              <a:t/>
            </a:r>
            <a:br>
              <a:rPr lang="en-US" sz="2400" b="1" dirty="0" smtClean="0"/>
            </a:br>
            <a:r>
              <a:rPr lang="ka-GE" sz="1600" b="1" dirty="0" smtClean="0"/>
              <a:t>ტრადიციულ (ელექტრულ -სიმეტრიული, კოაქსიალური) კაბელებთან შედარებით</a:t>
            </a:r>
            <a:endParaRPr lang="en-US" sz="1600" dirty="0"/>
          </a:p>
        </p:txBody>
      </p:sp>
      <p:sp>
        <p:nvSpPr>
          <p:cNvPr id="3" name="Content Placeholder 2"/>
          <p:cNvSpPr>
            <a:spLocks noGrp="1"/>
          </p:cNvSpPr>
          <p:nvPr>
            <p:ph sz="half" idx="1"/>
          </p:nvPr>
        </p:nvSpPr>
        <p:spPr/>
        <p:txBody>
          <a:bodyPr/>
          <a:lstStyle/>
          <a:p>
            <a:pPr>
              <a:buNone/>
            </a:pPr>
            <a:r>
              <a:rPr lang="ka-GE" b="1" dirty="0" smtClean="0"/>
              <a:t>     უპირატესობები:</a:t>
            </a:r>
          </a:p>
          <a:p>
            <a:r>
              <a:rPr lang="ka-GE" sz="1600" b="1" u="sng" dirty="0" smtClean="0"/>
              <a:t>გატარების ფართე ზოლი</a:t>
            </a:r>
          </a:p>
          <a:p>
            <a:r>
              <a:rPr lang="ka-GE" sz="1600" b="1" i="1" u="sng" dirty="0" smtClean="0"/>
              <a:t>ობ-ში სინათლის სხივის მცირე მილევა</a:t>
            </a:r>
          </a:p>
          <a:p>
            <a:r>
              <a:rPr lang="ka-GE" sz="1600" b="1" i="1" u="sng" dirty="0" smtClean="0"/>
              <a:t>ხმაურის დაბალი დონე</a:t>
            </a:r>
          </a:p>
          <a:p>
            <a:r>
              <a:rPr lang="ka-GE" sz="1600" b="1" u="sng" dirty="0" smtClean="0"/>
              <a:t>მაღალი ხელშეშლამდგრადობა</a:t>
            </a:r>
          </a:p>
          <a:p>
            <a:r>
              <a:rPr lang="ka-GE" sz="1600" b="1" i="1" u="sng" dirty="0" smtClean="0"/>
              <a:t>მცირე წონა და მოცულობა</a:t>
            </a:r>
          </a:p>
          <a:p>
            <a:r>
              <a:rPr lang="ka-GE" sz="1600" b="1" u="sng" dirty="0" smtClean="0"/>
              <a:t>არასანქცირებული შეღწევისაგან </a:t>
            </a:r>
            <a:r>
              <a:rPr lang="ka-GE" sz="1600" b="1" u="sng" dirty="0" smtClean="0"/>
              <a:t>მაღალი</a:t>
            </a:r>
            <a:r>
              <a:rPr lang="en-US" sz="1600" b="1" u="sng" dirty="0" smtClean="0"/>
              <a:t> </a:t>
            </a:r>
            <a:r>
              <a:rPr lang="ka-GE" sz="1600" b="1" u="sng" dirty="0" smtClean="0"/>
              <a:t>დაცულობა</a:t>
            </a:r>
            <a:endParaRPr lang="ka-GE" sz="1600" b="1" u="sng" dirty="0" smtClean="0"/>
          </a:p>
          <a:p>
            <a:r>
              <a:rPr lang="ka-GE" sz="1600" b="1" u="sng" dirty="0" smtClean="0"/>
              <a:t>აფეთქება - ხანძარსაწინააღმდეგო მედეგობა. </a:t>
            </a:r>
            <a:endParaRPr lang="ka-GE" sz="1600" b="1" i="1" u="sng" dirty="0" smtClean="0"/>
          </a:p>
          <a:p>
            <a:r>
              <a:rPr lang="ka-GE" sz="1600" b="1" i="1" u="sng" dirty="0" smtClean="0"/>
              <a:t>ეკონომიურობა.</a:t>
            </a:r>
          </a:p>
          <a:p>
            <a:r>
              <a:rPr lang="ka-GE" sz="1600" b="1" u="sng" dirty="0" smtClean="0"/>
              <a:t>ექსპლუატაციის დიდი ხანგრძლიობა</a:t>
            </a:r>
            <a:r>
              <a:rPr lang="ka-GE" sz="1600" b="1" u="sng" dirty="0" smtClean="0"/>
              <a:t>.</a:t>
            </a:r>
          </a:p>
          <a:p>
            <a:r>
              <a:rPr lang="ka-GE" sz="1600" b="1" u="sng" smtClean="0"/>
              <a:t>სიიაფე</a:t>
            </a:r>
            <a:endParaRPr lang="en-US" sz="1600" dirty="0"/>
          </a:p>
        </p:txBody>
      </p:sp>
      <p:sp>
        <p:nvSpPr>
          <p:cNvPr id="4" name="Content Placeholder 3"/>
          <p:cNvSpPr>
            <a:spLocks noGrp="1"/>
          </p:cNvSpPr>
          <p:nvPr>
            <p:ph sz="half" idx="2"/>
          </p:nvPr>
        </p:nvSpPr>
        <p:spPr/>
        <p:txBody>
          <a:bodyPr>
            <a:normAutofit/>
          </a:bodyPr>
          <a:lstStyle/>
          <a:p>
            <a:r>
              <a:rPr lang="ka-GE" sz="2400" b="1" dirty="0" smtClean="0"/>
              <a:t>ნაკლოვანებები</a:t>
            </a:r>
          </a:p>
          <a:p>
            <a:r>
              <a:rPr lang="ka-GE" sz="1600" b="1" u="sng" dirty="0" smtClean="0"/>
              <a:t>ინტერფეისული მოწყობილობების ღირებულება.</a:t>
            </a:r>
          </a:p>
          <a:p>
            <a:r>
              <a:rPr lang="ka-GE" sz="1600" b="1" u="sng" dirty="0" smtClean="0"/>
              <a:t>მოთხოვნილება მომსახურე პერსონალის </a:t>
            </a:r>
            <a:r>
              <a:rPr lang="ka-GE" sz="1600" b="1" u="sng" dirty="0" smtClean="0"/>
              <a:t>მაღალ კვალიფიკაციაზე</a:t>
            </a:r>
            <a:endParaRPr lang="ka-GE" sz="1600" b="1" u="sng" dirty="0" smtClean="0"/>
          </a:p>
          <a:p>
            <a:r>
              <a:rPr lang="ka-GE" sz="1600" b="1" u="sng" dirty="0" smtClean="0"/>
              <a:t>მოთხოვნები ობ-ს  სპეციალური დაცვისათვის.</a:t>
            </a:r>
            <a:endParaRPr lang="en-US" sz="16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000" b="1" dirty="0" smtClean="0"/>
              <a:t>ნახ. 1. 1.  გბოს–ის კლასიფიკაცია მიღებისა და მულტიპლექსირების მეთოდების მიხედვით</a:t>
            </a:r>
            <a:r>
              <a:rPr lang="en-US" sz="2000" dirty="0" smtClean="0"/>
              <a:t/>
            </a:r>
            <a:br>
              <a:rPr lang="en-US" sz="2000" dirty="0" smtClean="0"/>
            </a:br>
            <a:endParaRPr lang="en-US" sz="2000" dirty="0"/>
          </a:p>
        </p:txBody>
      </p:sp>
      <p:pic>
        <p:nvPicPr>
          <p:cNvPr id="4" name="Content Placeholder 3" descr="nax_1-1.JPG"/>
          <p:cNvPicPr>
            <a:picLocks noGrp="1"/>
          </p:cNvPicPr>
          <p:nvPr>
            <p:ph idx="1"/>
          </p:nvPr>
        </p:nvPicPr>
        <p:blipFill>
          <a:blip r:embed="rId2"/>
          <a:stretch>
            <a:fillRect/>
          </a:stretch>
        </p:blipFill>
        <p:spPr>
          <a:xfrm>
            <a:off x="609600" y="1219200"/>
            <a:ext cx="7391399" cy="5105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400" b="1" dirty="0" smtClean="0"/>
              <a:t>ნახ.1.2 მარტივი ბოჭკოვან–ოპტიკური ტრაქტი</a:t>
            </a:r>
            <a:endParaRPr lang="en-US" sz="2400" dirty="0"/>
          </a:p>
        </p:txBody>
      </p:sp>
      <p:pic>
        <p:nvPicPr>
          <p:cNvPr id="4" name="Content Placeholder 3" descr="I-tavi_nax.jpg"/>
          <p:cNvPicPr>
            <a:picLocks noGrp="1"/>
          </p:cNvPicPr>
          <p:nvPr>
            <p:ph idx="1"/>
          </p:nvPr>
        </p:nvPicPr>
        <p:blipFill>
          <a:blip r:embed="rId2" cstate="print"/>
          <a:stretch>
            <a:fillRect/>
          </a:stretch>
        </p:blipFill>
        <p:spPr>
          <a:xfrm>
            <a:off x="838200" y="1524000"/>
            <a:ext cx="7391400" cy="377021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2000" b="1" dirty="0" smtClean="0"/>
              <a:t>ნახ. 1.3 ერთმოდიანი სახაზო ტრაქტი (ტალღური მულტიპექსირების სისტემის გამარტივებული სქემა)</a:t>
            </a:r>
            <a:r>
              <a:rPr lang="en-US" sz="2000" b="1" dirty="0" smtClean="0"/>
              <a:t/>
            </a:r>
            <a:br>
              <a:rPr lang="en-US" sz="2000" b="1" dirty="0" smtClean="0"/>
            </a:br>
            <a:r>
              <a:rPr lang="ka-GE" sz="1400" b="1" dirty="0" smtClean="0">
                <a:solidFill>
                  <a:srgbClr val="FF0000"/>
                </a:solidFill>
              </a:rPr>
              <a:t>მგ–მიმმართველი გამნხოლოებელი</a:t>
            </a:r>
            <a:r>
              <a:rPr lang="en-US" sz="2000" dirty="0" smtClean="0">
                <a:solidFill>
                  <a:srgbClr val="FF0000"/>
                </a:solidFill>
              </a:rPr>
              <a:t/>
            </a:r>
            <a:br>
              <a:rPr lang="en-US" sz="2000" dirty="0" smtClean="0">
                <a:solidFill>
                  <a:srgbClr val="FF0000"/>
                </a:solidFill>
              </a:rPr>
            </a:br>
            <a:endParaRPr lang="en-US" sz="2000" dirty="0">
              <a:solidFill>
                <a:srgbClr val="FF0000"/>
              </a:solidFill>
            </a:endParaRPr>
          </a:p>
        </p:txBody>
      </p:sp>
      <p:pic>
        <p:nvPicPr>
          <p:cNvPr id="4" name="Content Placeholder 3" descr="I-tavi_nax2.jpg"/>
          <p:cNvPicPr>
            <a:picLocks noGrp="1"/>
          </p:cNvPicPr>
          <p:nvPr>
            <p:ph idx="1"/>
          </p:nvPr>
        </p:nvPicPr>
        <p:blipFill>
          <a:blip r:embed="rId2" cstate="print"/>
          <a:stretch>
            <a:fillRect/>
          </a:stretch>
        </p:blipFill>
        <p:spPr>
          <a:xfrm>
            <a:off x="1371600" y="1752600"/>
            <a:ext cx="6400800" cy="359190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800" b="1" dirty="0" smtClean="0">
                <a:latin typeface="Sylfaen" pitchFamily="18" charset="0"/>
              </a:rPr>
              <a:t>ნახ</a:t>
            </a:r>
            <a:r>
              <a:rPr lang="ka-GE" sz="1800" b="1" dirty="0" smtClean="0"/>
              <a:t>.1.4. გცბოს-ის  გამარტივებული  სტრუქტურული სქემა (TDM - ერთტალღიანი დროითი მულტიპლექსირების სისტემა)</a:t>
            </a:r>
            <a:r>
              <a:rPr lang="en-US" sz="1800" dirty="0" smtClean="0"/>
              <a:t/>
            </a:r>
            <a:br>
              <a:rPr lang="en-US" sz="1800" dirty="0" smtClean="0"/>
            </a:br>
            <a:endParaRPr lang="en-US" sz="1800" dirty="0"/>
          </a:p>
        </p:txBody>
      </p:sp>
      <p:pic>
        <p:nvPicPr>
          <p:cNvPr id="4" name="Content Placeholder 3" descr="gcbos-struqtura+.JPG"/>
          <p:cNvPicPr>
            <a:picLocks noGrp="1"/>
          </p:cNvPicPr>
          <p:nvPr>
            <p:ph idx="1"/>
          </p:nvPr>
        </p:nvPicPr>
        <p:blipFill>
          <a:blip r:embed="rId2"/>
          <a:stretch>
            <a:fillRect/>
          </a:stretch>
        </p:blipFill>
        <p:spPr>
          <a:xfrm>
            <a:off x="304800" y="1524000"/>
            <a:ext cx="8382000" cy="44308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800" b="1" dirty="0" smtClean="0"/>
              <a:t>ნახ. 1.4ა.დროითი მულტიპლექსირების  გცბოს–ის  მუშაობის დროითი დიაგრამა  </a:t>
            </a:r>
            <a:r>
              <a:rPr lang="en-US" sz="1800" dirty="0" smtClean="0"/>
              <a:t>I </a:t>
            </a:r>
            <a:r>
              <a:rPr lang="ka-GE" sz="1800" dirty="0" smtClean="0"/>
              <a:t>გვ.</a:t>
            </a:r>
            <a:endParaRPr lang="en-US" sz="1800" dirty="0"/>
          </a:p>
        </p:txBody>
      </p:sp>
      <p:pic>
        <p:nvPicPr>
          <p:cNvPr id="4" name="Content Placeholder 3" descr="signali_01.JPG"/>
          <p:cNvPicPr>
            <a:picLocks noGrp="1"/>
          </p:cNvPicPr>
          <p:nvPr>
            <p:ph idx="1"/>
          </p:nvPr>
        </p:nvPicPr>
        <p:blipFill>
          <a:blip r:embed="rId2"/>
          <a:stretch>
            <a:fillRect/>
          </a:stretch>
        </p:blipFill>
        <p:spPr>
          <a:xfrm>
            <a:off x="1981200" y="1600200"/>
            <a:ext cx="4876800" cy="452596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476</Words>
  <Application>Microsoft Office PowerPoint</Application>
  <PresentationFormat>On-screen Show (4:3)</PresentationFormat>
  <Paragraphs>43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თავი 1. ძირითადი ცნებები ბოჭკოვან-ოპტიკური კავშირგაბმულობის ხაზების (ბოკხ)შესახებ  </vt:lpstr>
      <vt:lpstr>კავშირის სისტემა</vt:lpstr>
      <vt:lpstr>კავშირის არხი და კავშირის ხაზი</vt:lpstr>
      <vt:lpstr>კბოს-ის უპირატესობები და ნაკლოვანებები ტრადიციულ (ელექტრულ -სიმეტრიული, კოაქსიალური) კაბელებთან შედარებით</vt:lpstr>
      <vt:lpstr>ნახ. 1. 1.  გბოს–ის კლასიფიკაცია მიღებისა და მულტიპლექსირების მეთოდების მიხედვით </vt:lpstr>
      <vt:lpstr>ნახ.1.2 მარტივი ბოჭკოვან–ოპტიკური ტრაქტი</vt:lpstr>
      <vt:lpstr>ნახ. 1.3 ერთმოდიანი სახაზო ტრაქტი (ტალღური მულტიპექსირების სისტემის გამარტივებული სქემა) მგ–მიმმართველი გამნხოლოებელი </vt:lpstr>
      <vt:lpstr>ნახ.1.4. გცბოს-ის  გამარტივებული  სტრუქტურული სქემა (TDM - ერთტალღიანი დროითი მულტიპლექსირების სისტემა) </vt:lpstr>
      <vt:lpstr>ნახ. 1.4ა.დროითი მულტიპლექსირების  გცბოს–ის  მუშაობის დროითი დიაგრამა  I გვ.</vt:lpstr>
      <vt:lpstr>გვ. II</vt:lpstr>
      <vt:lpstr>გვ. III</vt:lpstr>
      <vt:lpstr>გვ. IV</vt:lpstr>
      <vt:lpstr>ნახ.1.5.  TDM  დროითი მულტიპლექსირების სისტემის სტრუქტურული სქემა. ყველა ინფორმაცია ერთი ობ–თი გადაიცემა ერთ ტალღის სიგრძეზე შესაბამისი ტაიმ სლოტების მეშვეობით </vt:lpstr>
      <vt:lpstr>ნახ.1.6. WDM სისტემის ტიპიური სტრუქტურული სქემა არხების დამატება/გამოყოფის დაკროს კომუტაციის შესაძლებლობით   </vt:lpstr>
      <vt:lpstr>საკონტროლო შეკითხვები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თავი 1. ძირითადი ცნებები ბოჭკოვან-ოპტიკური კავშირგაბმულობის ხაზების (ბოკხ)შესახებ  </dc:title>
  <dc:creator/>
  <cp:lastModifiedBy>user</cp:lastModifiedBy>
  <cp:revision>20</cp:revision>
  <dcterms:created xsi:type="dcterms:W3CDTF">2006-08-16T00:00:00Z</dcterms:created>
  <dcterms:modified xsi:type="dcterms:W3CDTF">2013-02-20T10:15:09Z</dcterms:modified>
</cp:coreProperties>
</file>