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83" r:id="rId23"/>
    <p:sldId id="284" r:id="rId24"/>
    <p:sldId id="285" r:id="rId25"/>
    <p:sldId id="286" r:id="rId26"/>
    <p:sldId id="276" r:id="rId27"/>
    <p:sldId id="277" r:id="rId28"/>
    <p:sldId id="278" r:id="rId29"/>
    <p:sldId id="279" r:id="rId30"/>
    <p:sldId id="280" r:id="rId31"/>
    <p:sldId id="281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400" b="1" dirty="0" smtClean="0">
                <a:solidFill>
                  <a:srgbClr val="FF0000"/>
                </a:solidFill>
              </a:rPr>
              <a:t>თავი 3. ოპტიკური ბოჭკოს   ტიპები</a:t>
            </a:r>
            <a:r>
              <a:rPr lang="ka-GE" sz="1600" b="1" dirty="0" smtClean="0"/>
              <a:t>.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ka-GE" sz="1600" b="1" dirty="0" smtClean="0"/>
              <a:t>სხივის გავრცელება ობ–ში. ობ–ს გეომეტრიული პარამეტრები. ოპტიკური კაბელების კლასიფიკაცია, კონსტრუქციები და მახასაიათებლები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b="1" dirty="0" smtClean="0"/>
              <a:t>ოპტიკური ბოჭკოს ტიპები</a:t>
            </a:r>
            <a:br>
              <a:rPr lang="ka-GE" b="1" dirty="0" smtClean="0"/>
            </a:br>
            <a:r>
              <a:rPr lang="ka-GE" dirty="0" smtClean="0"/>
              <a:t> </a:t>
            </a:r>
            <a:r>
              <a:rPr lang="ka-GE" sz="1600" dirty="0" smtClean="0"/>
              <a:t>არსებობს ობ–ს </a:t>
            </a:r>
            <a:r>
              <a:rPr lang="ka-GE" sz="1800" b="1" dirty="0" smtClean="0">
                <a:solidFill>
                  <a:srgbClr val="FF0000"/>
                </a:solidFill>
              </a:rPr>
              <a:t>სამი ძირითადი ტიპი,</a:t>
            </a:r>
            <a:r>
              <a:rPr lang="ka-GE" sz="1800" dirty="0" smtClean="0">
                <a:solidFill>
                  <a:srgbClr val="FF0000"/>
                </a:solidFill>
              </a:rPr>
              <a:t> </a:t>
            </a:r>
            <a:r>
              <a:rPr lang="ka-GE" sz="1600" dirty="0" smtClean="0"/>
              <a:t>რომლებიც </a:t>
            </a:r>
            <a:r>
              <a:rPr lang="ka-GE" sz="1600" dirty="0" smtClean="0"/>
              <a:t>ერთმანეთისაგან განსხვავდებიან მათში აღძრული მოდების </a:t>
            </a:r>
            <a:r>
              <a:rPr lang="ka-GE" sz="1600" dirty="0" smtClean="0"/>
              <a:t>რაოდენობითა და ფიზიკური თვისებებით</a:t>
            </a:r>
            <a:r>
              <a:rPr lang="ka-GE" sz="1600" dirty="0" smtClean="0"/>
              <a:t>:  </a:t>
            </a:r>
            <a:br>
              <a:rPr lang="ka-GE" sz="1600" dirty="0" smtClean="0"/>
            </a:br>
            <a:endParaRPr lang="ka-GE" sz="1600" dirty="0" smtClean="0"/>
          </a:p>
          <a:p>
            <a:r>
              <a:rPr lang="ka-GE" sz="1800" b="1" dirty="0" smtClean="0"/>
              <a:t> –ერთმოდიანი </a:t>
            </a:r>
            <a:r>
              <a:rPr lang="en-US" sz="1800" b="1" dirty="0" smtClean="0"/>
              <a:t> </a:t>
            </a:r>
            <a:r>
              <a:rPr lang="ka-GE" sz="1800" b="1" dirty="0" smtClean="0"/>
              <a:t>ობ;</a:t>
            </a:r>
          </a:p>
          <a:p>
            <a:pPr>
              <a:buNone/>
            </a:pPr>
            <a:endParaRPr lang="ka-GE" sz="1800" b="1" dirty="0" smtClean="0"/>
          </a:p>
          <a:p>
            <a:r>
              <a:rPr lang="ka-GE" sz="1800" b="1" dirty="0" smtClean="0"/>
              <a:t>– მრავალმოდიანი </a:t>
            </a:r>
            <a:r>
              <a:rPr lang="en-US" sz="1800" b="1" dirty="0" smtClean="0"/>
              <a:t> </a:t>
            </a:r>
            <a:r>
              <a:rPr lang="ka-GE" sz="1800" b="1" dirty="0" smtClean="0"/>
              <a:t>ობ (მმ ობ) გარდატეხის საფეხუროვანი პროფილით;</a:t>
            </a:r>
          </a:p>
          <a:p>
            <a:pPr>
              <a:buNone/>
            </a:pPr>
            <a:endParaRPr lang="en-US" sz="1800" b="1" dirty="0" smtClean="0"/>
          </a:p>
          <a:p>
            <a:r>
              <a:rPr lang="ka-GE" sz="1800" b="1" dirty="0" smtClean="0"/>
              <a:t>–მმ  ობ  გარდატეხის გრადიენტული  პროფილით;</a:t>
            </a:r>
            <a:endParaRPr lang="en-US" sz="1800" b="1" dirty="0" smtClean="0"/>
          </a:p>
          <a:p>
            <a:pPr>
              <a:buNone/>
            </a:pPr>
            <a:r>
              <a:rPr lang="ka-GE" sz="1600" dirty="0" smtClean="0"/>
              <a:t/>
            </a:r>
            <a:br>
              <a:rPr lang="ka-GE" sz="1600" dirty="0" smtClean="0"/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400" b="1" dirty="0" smtClean="0"/>
              <a:t>ნახ. 3.6.  ობ–ს სამი  ტიპის  გარდატეხის მაჩვენებლის პროფილები და მათში გავრცელებული  მოდები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III-tavi_nax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5486400" cy="483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 smtClean="0"/>
              <a:t>ობ–ს გეომეტრიული პარამეტრები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a-GE" sz="2000" b="1" dirty="0" smtClean="0"/>
              <a:t>1.გარდატეხის მაჩვენებელთა ფარდობითი სხვაობა  </a:t>
            </a:r>
          </a:p>
          <a:p>
            <a:pPr>
              <a:buNone/>
            </a:pPr>
            <a:r>
              <a:rPr lang="ka-GE" sz="2000" dirty="0" smtClean="0"/>
              <a:t>                                 </a:t>
            </a:r>
            <a:r>
              <a:rPr lang="en-US" sz="2000" dirty="0" smtClean="0"/>
              <a:t>Δ</a:t>
            </a:r>
            <a:r>
              <a:rPr lang="ka-GE" sz="2000" dirty="0" smtClean="0"/>
              <a:t>=(n</a:t>
            </a:r>
            <a:r>
              <a:rPr lang="ka-GE" sz="2000" baseline="30000" dirty="0" smtClean="0"/>
              <a:t>2</a:t>
            </a:r>
            <a:r>
              <a:rPr lang="ka-GE" sz="2000" baseline="-25000" dirty="0" smtClean="0"/>
              <a:t>1</a:t>
            </a:r>
            <a:r>
              <a:rPr lang="ka-GE" sz="2000" dirty="0" smtClean="0"/>
              <a:t>-n</a:t>
            </a:r>
            <a:r>
              <a:rPr lang="ka-GE" sz="2000" baseline="30000" dirty="0" smtClean="0"/>
              <a:t>2</a:t>
            </a:r>
            <a:r>
              <a:rPr lang="ka-GE" sz="2000" baseline="-25000" dirty="0" smtClean="0"/>
              <a:t>2</a:t>
            </a:r>
            <a:r>
              <a:rPr lang="ka-GE" sz="2000" dirty="0" smtClean="0"/>
              <a:t>)/2n</a:t>
            </a:r>
            <a:r>
              <a:rPr lang="ka-GE" sz="2000" baseline="30000" dirty="0" smtClean="0"/>
              <a:t>2</a:t>
            </a:r>
            <a:r>
              <a:rPr lang="ka-GE" sz="2000" baseline="-25000" dirty="0" smtClean="0"/>
              <a:t>1</a:t>
            </a:r>
            <a:r>
              <a:rPr lang="en-US" sz="2000" baseline="-25000" dirty="0" smtClean="0"/>
              <a:t>                                                 </a:t>
            </a:r>
            <a:r>
              <a:rPr lang="en-US" baseline="-25000" dirty="0" smtClean="0"/>
              <a:t>(3.1)</a:t>
            </a:r>
            <a:endParaRPr lang="ka-GE" baseline="-25000" dirty="0" smtClean="0"/>
          </a:p>
          <a:p>
            <a:pPr>
              <a:buNone/>
            </a:pPr>
            <a:r>
              <a:rPr lang="ka-GE" sz="1600" dirty="0" smtClean="0"/>
              <a:t>n</a:t>
            </a:r>
            <a:r>
              <a:rPr lang="ka-GE" sz="1600" baseline="-25000" dirty="0" smtClean="0"/>
              <a:t>1  </a:t>
            </a:r>
            <a:r>
              <a:rPr lang="ka-GE" sz="1600" dirty="0" smtClean="0"/>
              <a:t>  - არის გულარის გარდატეხის მაჩვენებელი,</a:t>
            </a:r>
          </a:p>
          <a:p>
            <a:pPr>
              <a:buNone/>
            </a:pPr>
            <a:r>
              <a:rPr lang="ka-GE" sz="1600" dirty="0" smtClean="0"/>
              <a:t>n</a:t>
            </a:r>
            <a:r>
              <a:rPr lang="ka-GE" sz="1600" baseline="-25000" dirty="0" smtClean="0"/>
              <a:t>2</a:t>
            </a:r>
            <a:r>
              <a:rPr lang="ka-GE" sz="1600" dirty="0" smtClean="0"/>
              <a:t>   -   გარსაცმის გარდატეხის მაჩვენებელი.      </a:t>
            </a:r>
          </a:p>
          <a:p>
            <a:pPr>
              <a:buNone/>
            </a:pPr>
            <a:r>
              <a:rPr lang="ka-GE" sz="1600" dirty="0" smtClean="0"/>
              <a:t>2.</a:t>
            </a:r>
            <a:r>
              <a:rPr lang="ka-GE" sz="1600" b="1" dirty="0" smtClean="0"/>
              <a:t> სხივის დაცემის კრიტიკული კუთხე.</a:t>
            </a:r>
            <a:r>
              <a:rPr lang="ka-GE" sz="1600" dirty="0" smtClean="0"/>
              <a:t>     </a:t>
            </a:r>
            <a:br>
              <a:rPr lang="ka-GE" sz="1600" dirty="0" smtClean="0"/>
            </a:br>
            <a:r>
              <a:rPr lang="ka-GE" sz="1600" dirty="0" smtClean="0"/>
              <a:t>                                </a:t>
            </a:r>
            <a:r>
              <a:rPr lang="en-US" sz="1600" dirty="0" smtClean="0"/>
              <a:t>Θ</a:t>
            </a:r>
            <a:r>
              <a:rPr lang="ka-GE" sz="1600" baseline="-25000" dirty="0" smtClean="0"/>
              <a:t>C </a:t>
            </a:r>
            <a:r>
              <a:rPr lang="ka-GE" sz="1600" dirty="0" smtClean="0"/>
              <a:t>=arcsin(n</a:t>
            </a:r>
            <a:r>
              <a:rPr lang="ka-GE" sz="1600" baseline="-25000" dirty="0" smtClean="0"/>
              <a:t>2</a:t>
            </a:r>
            <a:r>
              <a:rPr lang="ka-GE" sz="1600" dirty="0" smtClean="0"/>
              <a:t>/n</a:t>
            </a:r>
            <a:r>
              <a:rPr lang="ka-GE" sz="1600" baseline="-25000" dirty="0" smtClean="0"/>
              <a:t>1</a:t>
            </a:r>
            <a:r>
              <a:rPr lang="ka-GE" sz="1600" dirty="0" smtClean="0"/>
              <a:t>) </a:t>
            </a:r>
            <a:r>
              <a:rPr lang="en-US" sz="1600" dirty="0" smtClean="0"/>
              <a:t>                                                </a:t>
            </a:r>
            <a:r>
              <a:rPr lang="en-US" baseline="-25000" dirty="0" smtClean="0"/>
              <a:t>(3.3)</a:t>
            </a:r>
            <a:endParaRPr lang="ka-GE" dirty="0" smtClean="0"/>
          </a:p>
          <a:p>
            <a:pPr>
              <a:buNone/>
            </a:pPr>
            <a:r>
              <a:rPr lang="ka-GE" sz="1600" dirty="0" smtClean="0"/>
              <a:t>3.</a:t>
            </a:r>
            <a:r>
              <a:rPr lang="ka-GE" sz="1600" b="1" dirty="0" smtClean="0"/>
              <a:t> რიცხვითი  აპერტურა</a:t>
            </a:r>
          </a:p>
          <a:p>
            <a:pPr>
              <a:buNone/>
            </a:pPr>
            <a:r>
              <a:rPr lang="ka-GE" sz="1600" b="1" dirty="0" smtClean="0"/>
              <a:t> </a:t>
            </a:r>
            <a:r>
              <a:rPr lang="ka-GE" sz="1600" dirty="0" smtClean="0"/>
              <a:t>                                                  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                                    </a:t>
            </a:r>
            <a:r>
              <a:rPr lang="en-US" sz="2000" dirty="0" smtClean="0"/>
              <a:t>(3.4)</a:t>
            </a:r>
            <a:r>
              <a:rPr lang="en-US" sz="1600" dirty="0" smtClean="0"/>
              <a:t>              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</a:t>
            </a:r>
            <a:r>
              <a:rPr lang="ka-GE" sz="1600" dirty="0" smtClean="0"/>
              <a:t>NA = sin </a:t>
            </a:r>
            <a:r>
              <a:rPr lang="en-US" sz="1600" dirty="0" smtClean="0"/>
              <a:t>θ</a:t>
            </a:r>
            <a:r>
              <a:rPr lang="ka-GE" sz="1200" dirty="0" smtClean="0"/>
              <a:t>A</a:t>
            </a:r>
            <a:r>
              <a:rPr lang="en-US" sz="1200" dirty="0" smtClean="0"/>
              <a:t> </a:t>
            </a:r>
            <a:r>
              <a:rPr lang="en-US" sz="1600" dirty="0" smtClean="0"/>
              <a:t>                     </a:t>
            </a:r>
            <a:r>
              <a:rPr lang="en-US" sz="1900" dirty="0" smtClean="0"/>
              <a:t>(3.5)</a:t>
            </a:r>
            <a:r>
              <a:rPr lang="ka-GE" sz="1600" dirty="0" smtClean="0"/>
              <a:t>                   </a:t>
            </a:r>
          </a:p>
          <a:p>
            <a:pPr>
              <a:buNone/>
            </a:pPr>
            <a:endParaRPr lang="ka-GE" sz="1600" dirty="0" smtClean="0"/>
          </a:p>
          <a:p>
            <a:pPr>
              <a:buNone/>
            </a:pPr>
            <a:r>
              <a:rPr lang="ka-GE" sz="1600" dirty="0" smtClean="0"/>
              <a:t>4.</a:t>
            </a:r>
            <a:r>
              <a:rPr lang="ka-GE" sz="1600" b="1" dirty="0" smtClean="0"/>
              <a:t> ნორმირებული სიხშირე    </a:t>
            </a:r>
            <a:endParaRPr lang="en-US" sz="1600" b="1" dirty="0" smtClean="0"/>
          </a:p>
          <a:p>
            <a:pPr>
              <a:buNone/>
            </a:pPr>
            <a:r>
              <a:rPr lang="ka-GE" sz="1600" b="1" dirty="0" smtClean="0"/>
              <a:t>   </a:t>
            </a:r>
          </a:p>
          <a:p>
            <a:r>
              <a:rPr lang="en-US" sz="1600" b="1" dirty="0" smtClean="0"/>
              <a:t>                                                        </a:t>
            </a:r>
            <a:r>
              <a:rPr lang="ka-GE" sz="1600" b="1" dirty="0" smtClean="0"/>
              <a:t>,</a:t>
            </a:r>
            <a:r>
              <a:rPr lang="ka-GE" sz="1600" dirty="0" smtClean="0"/>
              <a:t>      V=</a:t>
            </a:r>
            <a:r>
              <a:rPr lang="en-US" sz="1600" dirty="0" smtClean="0"/>
              <a:t>π</a:t>
            </a:r>
            <a:r>
              <a:rPr lang="ka-GE" sz="1600" dirty="0" smtClean="0"/>
              <a:t>⋅d⋅NA/</a:t>
            </a:r>
            <a:r>
              <a:rPr lang="en-US" sz="1600" dirty="0" smtClean="0"/>
              <a:t>λ </a:t>
            </a:r>
            <a:r>
              <a:rPr lang="ka-GE" sz="1600" dirty="0" smtClean="0"/>
              <a:t>                  </a:t>
            </a:r>
            <a:r>
              <a:rPr lang="en-US" sz="1600" dirty="0" smtClean="0"/>
              <a:t> </a:t>
            </a:r>
            <a:r>
              <a:rPr lang="ka-GE" sz="1600" dirty="0" smtClean="0"/>
              <a:t>  </a:t>
            </a:r>
            <a:r>
              <a:rPr lang="en-US" sz="1600" dirty="0" smtClean="0"/>
              <a:t>    </a:t>
            </a:r>
            <a:r>
              <a:rPr lang="ka-GE" sz="1600" dirty="0" smtClean="0"/>
              <a:t> </a:t>
            </a:r>
            <a:r>
              <a:rPr lang="ka-GE" sz="1900" dirty="0" smtClean="0"/>
              <a:t>(3.8)</a:t>
            </a:r>
            <a:r>
              <a:rPr lang="ka-GE" sz="1600" dirty="0" smtClean="0"/>
              <a:t>      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ka-GE" sz="1600" dirty="0" smtClean="0"/>
              <a:t>სადაც</a:t>
            </a:r>
            <a:r>
              <a:rPr lang="en-US" sz="1600" dirty="0" smtClean="0"/>
              <a:t>,</a:t>
            </a:r>
            <a:r>
              <a:rPr lang="ka-GE" sz="1600" dirty="0" smtClean="0"/>
              <a:t> d</a:t>
            </a:r>
            <a:r>
              <a:rPr lang="en-US" sz="1600" dirty="0" smtClean="0"/>
              <a:t> </a:t>
            </a:r>
            <a:r>
              <a:rPr lang="ka-GE" sz="1600" dirty="0" smtClean="0"/>
              <a:t>- ობ–ს გულარას დიამეტრია</a:t>
            </a:r>
            <a:endParaRPr lang="en-US" sz="1600" dirty="0"/>
          </a:p>
        </p:txBody>
      </p:sp>
      <p:pic>
        <p:nvPicPr>
          <p:cNvPr id="4" name="Picture 3" descr="form_3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81400"/>
            <a:ext cx="1524000" cy="499807"/>
          </a:xfrm>
          <a:prstGeom prst="rect">
            <a:avLst/>
          </a:prstGeom>
        </p:spPr>
      </p:pic>
      <p:pic>
        <p:nvPicPr>
          <p:cNvPr id="5" name="Picture 4" descr="form_3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967393"/>
            <a:ext cx="2533650" cy="59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 smtClean="0"/>
              <a:t>ცხრ.3.2.ობ–ს ძირითადი  ოპტიკური პარამეტრების მნიშვნელობა და </a:t>
            </a:r>
            <a:r>
              <a:rPr lang="en-US" sz="2000" b="1" dirty="0" smtClean="0"/>
              <a:t>V  </a:t>
            </a:r>
            <a:r>
              <a:rPr lang="ka-GE" sz="2000" b="1" dirty="0" smtClean="0"/>
              <a:t>სიხშირის ნორმირება სხვადასხვა ტალღის სიგრძისათვის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676400"/>
          <a:ext cx="8077200" cy="3428999"/>
        </p:xfrm>
        <a:graphic>
          <a:graphicData uri="http://schemas.openxmlformats.org/drawingml/2006/table">
            <a:tbl>
              <a:tblPr/>
              <a:tblGrid>
                <a:gridCol w="1615440"/>
                <a:gridCol w="1615440"/>
                <a:gridCol w="1615440"/>
                <a:gridCol w="1615440"/>
                <a:gridCol w="1615440"/>
              </a:tblGrid>
              <a:tr h="315092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მრავალმოდიანი ობ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ერთმოდიანი ობ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19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MMF 50/125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გრადიენტული ობ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MMF 62,5/125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გრადიენტული ობ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SF (NDSF)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საფეხუროვანი ობ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DSF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ობ წანაცვლებული დისპერსიით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NZDSF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ობ წანაცვლებული ნულოვანი დისპერსიით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კბოხ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(Ethernet, Fast/Gigabit Ethernet, FDDI, ATM)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კბოხ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(Ethernet, Fast/Gigabit Ethernet, FDDI, ATM)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გრძელი ხაზები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(Ethernet, Fast/Gigabit Ethernet, FDDI, ATM),  SDH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 </a:t>
                      </a: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მაგისტრალები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ზესიშორის ხაზები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სუპერხაზები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SDH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ATM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ზესიშორისი ხაზები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ka-GE" sz="9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/>
                      </a:r>
                      <a:br>
                        <a:rPr lang="ka-GE" sz="9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</a:br>
                      <a:r>
                        <a:rPr lang="ka-GE" sz="9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სუპერმაგისტრალები</a:t>
                      </a:r>
                      <a:r>
                        <a:rPr lang="ka-GE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SDH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ATM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), </a:t>
                      </a:r>
                      <a:r>
                        <a:rPr lang="ka-GE" sz="9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მთლიანად ოპტიკური სისტემა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b="1" dirty="0" smtClean="0"/>
              <a:t>მოდების რიცხვი.</a:t>
            </a:r>
            <a:r>
              <a:rPr lang="ka-GE" sz="2400" dirty="0" smtClean="0"/>
              <a:t> თუ V</a:t>
            </a:r>
            <a:r>
              <a:rPr lang="en-US" sz="2400" dirty="0" smtClean="0"/>
              <a:t>&lt;2.405</a:t>
            </a:r>
            <a:r>
              <a:rPr lang="ka-GE" sz="2400" dirty="0" smtClean="0"/>
              <a:t> ობ–ში შეიძლება გავრცელდეს მხოლოდ ერთი მოდა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pic>
        <p:nvPicPr>
          <p:cNvPr id="4" name="Picture 3" descr="cxr_3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41" y="1625600"/>
            <a:ext cx="8494422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მოდების რიოცხვი გრადიენტული ობ–თვის გულარას პარაბოლური პროფილით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ka-GE" dirty="0" smtClean="0"/>
              <a:t>                                               </a:t>
            </a:r>
            <a:r>
              <a:rPr lang="en-US" dirty="0" smtClean="0"/>
              <a:t>                        </a:t>
            </a:r>
            <a:r>
              <a:rPr lang="ka-GE" sz="2800" dirty="0" smtClean="0"/>
              <a:t>(3.9)</a:t>
            </a:r>
            <a:endParaRPr lang="en-US" sz="2800" dirty="0" smtClean="0"/>
          </a:p>
          <a:p>
            <a:endParaRPr lang="en-US" dirty="0" smtClean="0"/>
          </a:p>
          <a:p>
            <a:pPr>
              <a:buNone/>
            </a:pPr>
            <a:r>
              <a:rPr lang="ka-GE" sz="2600" dirty="0" smtClean="0"/>
              <a:t>სადაც, a –გულარას რადიუსია,  b – გარსაცმის რადიუსი</a:t>
            </a:r>
            <a:r>
              <a:rPr lang="en-US" sz="2600" dirty="0" smtClean="0"/>
              <a:t> </a:t>
            </a:r>
            <a:r>
              <a:rPr lang="ka-GE" sz="2600" dirty="0" smtClean="0"/>
              <a:t>განისაზღვრება ასე:</a:t>
            </a: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r>
              <a:rPr lang="en-US" dirty="0" smtClean="0"/>
              <a:t>                                                                       </a:t>
            </a:r>
            <a:r>
              <a:rPr lang="en-US" sz="2800" dirty="0" smtClean="0"/>
              <a:t>(3.10)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ka-GE" dirty="0" smtClean="0"/>
              <a:t> </a:t>
            </a:r>
            <a:endParaRPr lang="en-US" dirty="0" smtClean="0"/>
          </a:p>
        </p:txBody>
      </p:sp>
      <p:pic>
        <p:nvPicPr>
          <p:cNvPr id="4" name="Picture 3" descr="form_3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5207000" cy="1219200"/>
          </a:xfrm>
          <a:prstGeom prst="rect">
            <a:avLst/>
          </a:prstGeom>
        </p:spPr>
      </p:pic>
      <p:pic>
        <p:nvPicPr>
          <p:cNvPr id="5" name="Picture 4" descr="form_3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10000"/>
            <a:ext cx="31877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000" dirty="0" smtClean="0"/>
              <a:t>ნახ.3.7. გადაცემის ერმოდიანი და მრავლმოდიანი რეჟიმების ფიზიკური ბუნება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ka-GE" sz="2000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 descr="V-tavi_nax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5679948" cy="340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700" b="1" dirty="0" smtClean="0"/>
              <a:t/>
            </a:r>
            <a:br>
              <a:rPr lang="ka-GE" sz="2700" b="1" dirty="0" smtClean="0"/>
            </a:br>
            <a:r>
              <a:rPr lang="ka-GE" sz="2700" b="1" dirty="0" smtClean="0"/>
              <a:t/>
            </a:r>
            <a:br>
              <a:rPr lang="ka-GE" sz="2700" b="1" dirty="0" smtClean="0"/>
            </a:br>
            <a:r>
              <a:rPr lang="ka-GE" sz="2700" b="1" dirty="0" smtClean="0"/>
              <a:t/>
            </a:r>
            <a:br>
              <a:rPr lang="ka-GE" sz="2700" b="1" dirty="0" smtClean="0"/>
            </a:br>
            <a:r>
              <a:rPr lang="ka-GE" sz="2700" b="1" dirty="0" smtClean="0"/>
              <a:t>წაკვეთის  (კრიტიკული) (cutoff wavelength) ტალღის სიგრძე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a-GE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</a:t>
            </a:r>
            <a:r>
              <a:rPr lang="en-US" sz="2400" dirty="0" smtClean="0"/>
              <a:t>(3.11)</a:t>
            </a:r>
            <a:endParaRPr lang="en-US" sz="2400" dirty="0"/>
          </a:p>
        </p:txBody>
      </p:sp>
      <p:pic>
        <p:nvPicPr>
          <p:cNvPr id="8" name="Picture 7" descr="form_3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6564086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1600" dirty="0" smtClean="0"/>
              <a:t>ნახ. 3.8 ორგამტარიანი (ა) და ტალღგამტარული(ბ)                       ნახ. 3.9.მილევა ორგამტარიან (ა) და                მიმმართველი სისტემები                                                             ტალღგამტარულ მიმმართველ სისტემებში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ka-GE" sz="1600" b="1" dirty="0" smtClean="0"/>
              <a:t> 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Content Placeholder 3" descr="V-tavi_nax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620000" cy="300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b="1" dirty="0" smtClean="0"/>
              <a:t> სხვადასხვა  მოდების  გავრცელება   ობ–ში</a:t>
            </a:r>
            <a:endParaRPr lang="en-US" sz="2400" dirty="0"/>
          </a:p>
        </p:txBody>
      </p:sp>
      <p:pic>
        <p:nvPicPr>
          <p:cNvPr id="4" name="Content Placeholder 3" descr="III-tavi_nax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70866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ნახ. 3.11 იმპულსის გავლა ობ–ში მრავალმოდიანი და ერთმოდიანი ობ–ს შემთხვევაში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Content Placeholder 3" descr="V-tavi_nax1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6781800" cy="313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b="1" dirty="0" smtClean="0"/>
              <a:t>ტელეკომუნიკაციაში გამოყენებული  ობ იყოფიან ორ ძირითად ჯგუფად: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800" b="1" dirty="0" smtClean="0"/>
              <a:t>მრავალმოდიანი   MMF  (multi mode fiber)</a:t>
            </a:r>
          </a:p>
          <a:p>
            <a:r>
              <a:rPr lang="ka-GE" sz="2800" b="1" dirty="0" smtClean="0"/>
              <a:t>ერთმოდიანი SMF (single mode fiber).</a:t>
            </a:r>
            <a:br>
              <a:rPr lang="ka-GE" sz="2800" b="1" dirty="0" smtClean="0"/>
            </a:br>
            <a:endParaRPr lang="ka-GE" sz="2800" b="1" dirty="0" smtClean="0"/>
          </a:p>
          <a:p>
            <a:r>
              <a:rPr lang="ka-GE" sz="1800" b="1" dirty="0" smtClean="0"/>
              <a:t>მრავალმოდიანი ობ იყოფა:</a:t>
            </a:r>
          </a:p>
          <a:p>
            <a:r>
              <a:rPr lang="ka-GE" sz="1600" b="1" dirty="0" smtClean="0"/>
              <a:t>გულარის საფეხუროვანი  გარდატეხის მაჩვენებლიანი პროფილის </a:t>
            </a:r>
            <a:r>
              <a:rPr lang="ka-GE" sz="1600" dirty="0" smtClean="0"/>
              <a:t>(step index multi mode fiber) ოპტიკური  ბოჭკო </a:t>
            </a:r>
          </a:p>
          <a:p>
            <a:r>
              <a:rPr lang="ka-GE" sz="1600" b="1" dirty="0" smtClean="0"/>
              <a:t>გულარის  გრადიენტული   </a:t>
            </a:r>
            <a:r>
              <a:rPr lang="ka-GE" sz="1600" dirty="0" smtClean="0"/>
              <a:t>(graded index multi mode fiber) გარდატეხის მაჩვენებლიანი პროფილის  ოპტიკური  ბოჭკო </a:t>
            </a:r>
            <a:br>
              <a:rPr lang="ka-GE" sz="1600" dirty="0" smtClean="0"/>
            </a:br>
            <a:r>
              <a:rPr lang="ka-GE" sz="1800" dirty="0" smtClean="0"/>
              <a:t/>
            </a:r>
            <a:br>
              <a:rPr lang="ka-GE" sz="1800" dirty="0" smtClean="0"/>
            </a:br>
            <a:r>
              <a:rPr lang="ka-GE" sz="1800" dirty="0" smtClean="0"/>
              <a:t> ერთმოდიანი ოპტიკური ბოჭკოები იყოფიან </a:t>
            </a:r>
            <a:r>
              <a:rPr lang="ka-GE" sz="1800" b="1" dirty="0" smtClean="0"/>
              <a:t>ერთმოდიან საფეხუროვან (step index single mode fiber)</a:t>
            </a:r>
            <a:r>
              <a:rPr lang="ka-GE" sz="1800" dirty="0" smtClean="0"/>
              <a:t> ანუ </a:t>
            </a:r>
            <a:r>
              <a:rPr lang="ka-GE" sz="1800" b="1" dirty="0" smtClean="0"/>
              <a:t>სტანდარტულ SF (standard fiber)</a:t>
            </a:r>
            <a:r>
              <a:rPr lang="ka-GE" sz="1800" dirty="0" smtClean="0"/>
              <a:t>  და ერთმოდიან წანაცვლებული დისპერსიის </a:t>
            </a:r>
            <a:r>
              <a:rPr lang="ka-GE" sz="1800" b="1" dirty="0" smtClean="0"/>
              <a:t>DSF (dispersion-shifted single mode fiber)</a:t>
            </a:r>
            <a:r>
              <a:rPr lang="ka-GE" sz="1800" dirty="0" smtClean="0"/>
              <a:t> და ნულოვანი წანაცვლებული დისპერსიის </a:t>
            </a:r>
            <a:r>
              <a:rPr lang="ka-GE" sz="1800" b="1" dirty="0" smtClean="0"/>
              <a:t>NZDSF (non-zero dispersion-shifted single mode  fiber) </a:t>
            </a:r>
            <a:r>
              <a:rPr lang="ka-GE" sz="1800" dirty="0" smtClean="0"/>
              <a:t>ოპტიკურ ბოჭკოებად.</a:t>
            </a:r>
            <a:endParaRPr lang="en-US" sz="1800" dirty="0" smtClean="0"/>
          </a:p>
          <a:p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 smtClean="0">
                <a:solidFill>
                  <a:srgbClr val="FF0000"/>
                </a:solidFill>
              </a:rPr>
              <a:t>კ/გ-ის ოკ-ს კლასიფიკაცია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800" b="1" dirty="0" smtClean="0"/>
              <a:t>მაგისტრალური </a:t>
            </a:r>
            <a:r>
              <a:rPr lang="en-US" sz="2800" b="1" dirty="0" smtClean="0"/>
              <a:t> </a:t>
            </a:r>
            <a:r>
              <a:rPr lang="ka-GE" sz="2800" b="1" dirty="0" smtClean="0"/>
              <a:t>ოკ</a:t>
            </a:r>
            <a:r>
              <a:rPr lang="en-US" sz="2800" b="1" dirty="0" smtClean="0"/>
              <a:t>;</a:t>
            </a:r>
          </a:p>
          <a:p>
            <a:r>
              <a:rPr lang="ka-GE" sz="2800" b="1" dirty="0" smtClean="0"/>
              <a:t>ზონური ოკ</a:t>
            </a:r>
            <a:r>
              <a:rPr lang="en-US" sz="2800" b="1" dirty="0" smtClean="0"/>
              <a:t>;</a:t>
            </a:r>
          </a:p>
          <a:p>
            <a:r>
              <a:rPr lang="ka-GE" sz="2800" b="1" dirty="0" smtClean="0"/>
              <a:t>ქალაქის ოკ</a:t>
            </a:r>
            <a:r>
              <a:rPr lang="en-US" sz="2800" b="1" dirty="0" smtClean="0"/>
              <a:t>;</a:t>
            </a:r>
          </a:p>
          <a:p>
            <a:r>
              <a:rPr lang="ka-GE" sz="2800" b="1" dirty="0" smtClean="0"/>
              <a:t>წყალქვეშა ოკ</a:t>
            </a:r>
            <a:r>
              <a:rPr lang="en-US" sz="2800" b="1" dirty="0" smtClean="0"/>
              <a:t>;</a:t>
            </a:r>
          </a:p>
          <a:p>
            <a:r>
              <a:rPr lang="ka-GE" sz="2800" b="1" dirty="0" smtClean="0"/>
              <a:t>საობიექტო ოკ</a:t>
            </a:r>
            <a:r>
              <a:rPr lang="en-US" sz="2800" b="1" dirty="0" smtClean="0"/>
              <a:t>;</a:t>
            </a:r>
          </a:p>
          <a:p>
            <a:r>
              <a:rPr lang="ka-GE" sz="2800" b="1" dirty="0" smtClean="0"/>
              <a:t>შიდაგაყვანის და სამონტაჟო ოკ</a:t>
            </a:r>
            <a:r>
              <a:rPr lang="en-US" sz="2800" b="1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ნახ. 3.12.ოკ–ის კლასიფიკაცია გარე გაყვანის სახეობების მიხედვით</a:t>
            </a:r>
            <a:endParaRPr lang="en-US" sz="2800" dirty="0"/>
          </a:p>
        </p:txBody>
      </p:sp>
      <p:pic>
        <p:nvPicPr>
          <p:cNvPr id="4" name="Content Placeholder 3" descr="nax_3-1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75438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ნახ.3.13. ოკ–ის კლასიფიკაცია შიდა  გაყვანის (შიდაობიექტური) მიხედვით</a:t>
            </a:r>
            <a:endParaRPr lang="en-US" sz="2800" dirty="0"/>
          </a:p>
        </p:txBody>
      </p:sp>
      <p:pic>
        <p:nvPicPr>
          <p:cNvPr id="4" name="Content Placeholder 3" descr="nax_3-1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8042989" cy="37971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200" dirty="0" smtClean="0"/>
              <a:t>ნახ. 3.14. მიწისქვეშა (გრუნტში) გაყვანის ოკ–ის კლასიფიკაცია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nax_3-1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750365"/>
            <a:ext cx="5410200" cy="593489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ka-GE" sz="2400" dirty="0" smtClean="0"/>
              <a:t>ნახ. 3.15. კიდული ოკ–ის კლასიფიკაცია</a:t>
            </a:r>
            <a:endParaRPr lang="en-US" sz="2400" dirty="0"/>
          </a:p>
        </p:txBody>
      </p:sp>
      <p:pic>
        <p:nvPicPr>
          <p:cNvPr id="4" name="Picture 3" descr="nax_3-1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0" y="734060"/>
            <a:ext cx="4495800" cy="60318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ka-GE" sz="2400" dirty="0" smtClean="0"/>
              <a:t>ნახ.3.16. წყალქვეშა ოკ–ის კლასიფიკაცია</a:t>
            </a:r>
            <a:endParaRPr lang="en-US" sz="2400" dirty="0"/>
          </a:p>
        </p:txBody>
      </p:sp>
      <p:pic>
        <p:nvPicPr>
          <p:cNvPr id="5" name="Picture 4" descr="nax_3-16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864430"/>
            <a:ext cx="6170266" cy="56125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981200"/>
          </a:xfrm>
        </p:spPr>
        <p:txBody>
          <a:bodyPr>
            <a:noAutofit/>
          </a:bodyPr>
          <a:lstStyle/>
          <a:p>
            <a:r>
              <a:rPr lang="ka-GE" sz="1400" b="1" dirty="0" smtClean="0"/>
              <a:t>ნახ.3.17. ოპტიკური კაბელების ტიპიური კონსტრუქციები:</a:t>
            </a:r>
            <a:r>
              <a:rPr lang="ka-GE" sz="1400" dirty="0" smtClean="0"/>
              <a:t/>
            </a:r>
            <a:br>
              <a:rPr lang="ka-GE" sz="1400" dirty="0" smtClean="0"/>
            </a:br>
            <a:r>
              <a:rPr lang="ka-GE" sz="1400" dirty="0" smtClean="0"/>
              <a:t>ა)-შრეებისებური კონცენტრიული გრეხვა;  ბ)-გრეხვა პროფილირებული გულარას ირგვლივ; გ) -ბრტყელი კონსტრუქცია; 1-ობ; 2-ძალოვანი ელემენტი; 3-მადეპფირებელი ელემენტი; 4-0დამცავი გარსაცმი;5-პროფილირებული გულარა; 6-ლენტა ობ-ით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ka-GE" sz="1400" dirty="0" smtClean="0"/>
              <a:t/>
            </a:r>
            <a:br>
              <a:rPr lang="ka-GE" sz="1400" dirty="0" smtClean="0"/>
            </a:br>
            <a:r>
              <a:rPr lang="ka-GE" sz="1400" dirty="0" smtClean="0"/>
              <a:t/>
            </a:r>
            <a:br>
              <a:rPr lang="ka-GE" sz="1400" dirty="0" smtClean="0"/>
            </a:br>
            <a:r>
              <a:rPr lang="ka-GE" sz="1400" b="1" dirty="0" smtClean="0"/>
              <a:t> ნახ.3.18. ფრანგული წარმოების ოკ-ის კონსტრუქციები:</a:t>
            </a:r>
            <a:r>
              <a:rPr lang="ka-GE" sz="1400" dirty="0" smtClean="0"/>
              <a:t/>
            </a:r>
            <a:br>
              <a:rPr lang="ka-GE" sz="1400" dirty="0" smtClean="0"/>
            </a:br>
            <a:r>
              <a:rPr lang="ka-GE" sz="1400" dirty="0" smtClean="0"/>
              <a:t>   ა</a:t>
            </a:r>
            <a:r>
              <a:rPr lang="en-US" sz="1400" dirty="0" smtClean="0"/>
              <a:t> — 10-</a:t>
            </a:r>
            <a:r>
              <a:rPr lang="ka-GE" sz="1400" dirty="0" smtClean="0"/>
              <a:t>ოპტიკური მოდული</a:t>
            </a:r>
            <a:r>
              <a:rPr lang="en-US" sz="1400" dirty="0" smtClean="0"/>
              <a:t>; </a:t>
            </a:r>
            <a:r>
              <a:rPr lang="ka-GE" sz="1400" dirty="0" smtClean="0"/>
              <a:t>ბ</a:t>
            </a:r>
            <a:r>
              <a:rPr lang="en-US" sz="1400" dirty="0" smtClean="0"/>
              <a:t> — </a:t>
            </a:r>
            <a:r>
              <a:rPr lang="ka-GE" sz="1400" dirty="0" smtClean="0"/>
              <a:t>7 ოპტიკური კაბელი</a:t>
            </a:r>
            <a:r>
              <a:rPr lang="en-US" sz="1400" dirty="0" smtClean="0"/>
              <a:t>; 1 —</a:t>
            </a:r>
            <a:r>
              <a:rPr lang="ka-GE" sz="1400" dirty="0" smtClean="0"/>
              <a:t>ობ</a:t>
            </a:r>
            <a:r>
              <a:rPr lang="en-US" sz="1400" dirty="0" smtClean="0"/>
              <a:t>; 2 — </a:t>
            </a:r>
            <a:r>
              <a:rPr lang="ka-GE" sz="1400" dirty="0" smtClean="0"/>
              <a:t>ფიგურული გულარა</a:t>
            </a:r>
            <a:r>
              <a:rPr lang="en-US" sz="1400" dirty="0" smtClean="0"/>
              <a:t>; 3 — </a:t>
            </a:r>
            <a:r>
              <a:rPr lang="ka-GE" sz="1400" dirty="0" smtClean="0"/>
              <a:t>ძალოვანი ელემენტი</a:t>
            </a:r>
            <a:r>
              <a:rPr lang="en-US" sz="1400" dirty="0" smtClean="0"/>
              <a:t>; 4 — </a:t>
            </a:r>
            <a:r>
              <a:rPr lang="ka-GE" sz="1400" dirty="0" smtClean="0"/>
              <a:t>პლასტმასის ლენტა</a:t>
            </a:r>
            <a:r>
              <a:rPr lang="en-US" sz="1400" dirty="0" smtClean="0"/>
              <a:t>; 5—</a:t>
            </a:r>
            <a:r>
              <a:rPr lang="ka-GE" sz="1400" dirty="0" smtClean="0"/>
              <a:t>მოდული 10 ობ-გან</a:t>
            </a:r>
            <a:r>
              <a:rPr lang="en-US" sz="1400" dirty="0" smtClean="0"/>
              <a:t>; 6 — </a:t>
            </a:r>
            <a:r>
              <a:rPr lang="ka-GE" sz="1400" dirty="0" smtClean="0"/>
              <a:t>ალუმინის გარსაცმი</a:t>
            </a:r>
            <a:r>
              <a:rPr lang="en-US" sz="1400" dirty="0" smtClean="0"/>
              <a:t>; 7—</a:t>
            </a:r>
            <a:r>
              <a:rPr lang="ka-GE" sz="1400" dirty="0" smtClean="0"/>
              <a:t>პოლიეთილენის გარსაცმი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5" name="Content Placeholder 4" descr="III-tavi_nax7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533400"/>
            <a:ext cx="3200400" cy="1472184"/>
          </a:xfrm>
          <a:prstGeom prst="rect">
            <a:avLst/>
          </a:prstGeom>
        </p:spPr>
      </p:pic>
      <p:pic>
        <p:nvPicPr>
          <p:cNvPr id="6" name="Content Placeholder 5" descr="III-tavi_nax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971800"/>
            <a:ext cx="2322576" cy="14173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477962"/>
          </a:xfrm>
        </p:spPr>
        <p:txBody>
          <a:bodyPr>
            <a:noAutofit/>
          </a:bodyPr>
          <a:lstStyle/>
          <a:p>
            <a:r>
              <a:rPr lang="ka-GE" sz="1200" b="1" dirty="0" smtClean="0"/>
              <a:t>ნახ.3.19</a:t>
            </a:r>
            <a:r>
              <a:rPr lang="ru-RU" sz="1200" b="1" dirty="0" smtClean="0"/>
              <a:t>. </a:t>
            </a:r>
            <a:r>
              <a:rPr lang="ka-GE" sz="1200" b="1" dirty="0" smtClean="0"/>
              <a:t>ბრტყელი კონსტრუქციის ამერიკული კაბელი</a:t>
            </a:r>
            <a:r>
              <a:rPr lang="ru-RU" sz="1200" b="1" dirty="0" smtClean="0"/>
              <a:t>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ka-GE" sz="1200" dirty="0" smtClean="0"/>
              <a:t>ა</a:t>
            </a:r>
            <a:r>
              <a:rPr lang="ru-RU" sz="1200" dirty="0" smtClean="0"/>
              <a:t>—</a:t>
            </a:r>
            <a:r>
              <a:rPr lang="ka-GE" sz="1200" dirty="0" smtClean="0"/>
              <a:t>12 ობ-იანი ლენტა</a:t>
            </a:r>
            <a:r>
              <a:rPr lang="ru-RU" sz="1200" dirty="0" smtClean="0"/>
              <a:t>; </a:t>
            </a:r>
            <a:r>
              <a:rPr lang="ka-GE" sz="1200" dirty="0" smtClean="0"/>
              <a:t>ბ</a:t>
            </a:r>
            <a:r>
              <a:rPr lang="ru-RU" sz="1200" dirty="0" smtClean="0"/>
              <a:t>—</a:t>
            </a:r>
            <a:r>
              <a:rPr lang="ka-GE" sz="1200" dirty="0" smtClean="0"/>
              <a:t>კაბელის კვეთი</a:t>
            </a:r>
            <a:r>
              <a:rPr lang="ru-RU" sz="1200" dirty="0" smtClean="0"/>
              <a:t>; </a:t>
            </a:r>
            <a:r>
              <a:rPr lang="ka-GE" sz="1200" dirty="0" smtClean="0"/>
              <a:t>გ</a:t>
            </a:r>
            <a:r>
              <a:rPr lang="ru-RU" sz="1200" dirty="0" smtClean="0"/>
              <a:t>—</a:t>
            </a:r>
            <a:r>
              <a:rPr lang="ka-GE" sz="1200" dirty="0" smtClean="0"/>
              <a:t>კაბელის საერთო ხედი</a:t>
            </a:r>
            <a:r>
              <a:rPr lang="ru-RU" sz="1200" dirty="0" smtClean="0"/>
              <a:t>;  </a:t>
            </a:r>
            <a:r>
              <a:rPr lang="ka-GE" sz="1200" dirty="0" smtClean="0"/>
              <a:t/>
            </a:r>
            <a:br>
              <a:rPr lang="ka-GE" sz="1200" dirty="0" smtClean="0"/>
            </a:br>
            <a:r>
              <a:rPr lang="ru-RU" sz="1200" dirty="0" smtClean="0"/>
              <a:t>1—</a:t>
            </a:r>
            <a:r>
              <a:rPr lang="ka-GE" sz="1200" dirty="0" smtClean="0"/>
              <a:t>ობ</a:t>
            </a:r>
            <a:r>
              <a:rPr lang="ru-RU" sz="1200" dirty="0" smtClean="0"/>
              <a:t>; 2—</a:t>
            </a:r>
            <a:r>
              <a:rPr lang="ka-GE" sz="1200" dirty="0" smtClean="0"/>
              <a:t>პოლიეთილენის ლენტი</a:t>
            </a:r>
            <a:r>
              <a:rPr lang="ru-RU" sz="1200" dirty="0" smtClean="0"/>
              <a:t>; 3—</a:t>
            </a:r>
            <a:r>
              <a:rPr lang="ka-GE" sz="1200" dirty="0" smtClean="0"/>
              <a:t>  144 ობ-საგან შემდგარი  ლენტების დასტა</a:t>
            </a:r>
            <a:r>
              <a:rPr lang="ru-RU" sz="1200" dirty="0" smtClean="0"/>
              <a:t>; 4— </a:t>
            </a:r>
            <a:r>
              <a:rPr lang="ka-GE" sz="1200" dirty="0" smtClean="0"/>
              <a:t>დამცავი საფგარი</a:t>
            </a:r>
            <a:r>
              <a:rPr lang="ru-RU" sz="1200" dirty="0" smtClean="0"/>
              <a:t>; 5 —</a:t>
            </a:r>
            <a:r>
              <a:rPr lang="ka-GE" sz="1200" dirty="0" smtClean="0"/>
              <a:t>შიდა პოლიეთილენის გარსაცმი;</a:t>
            </a:r>
            <a:r>
              <a:rPr lang="ru-RU" sz="1200" dirty="0" smtClean="0"/>
              <a:t> 6 — </a:t>
            </a:r>
            <a:r>
              <a:rPr lang="ka-GE" sz="1200" dirty="0" smtClean="0"/>
              <a:t>პლასტმასის ლენტები</a:t>
            </a:r>
            <a:r>
              <a:rPr lang="ru-RU" sz="1200" dirty="0" smtClean="0"/>
              <a:t>; 7 —</a:t>
            </a:r>
            <a:r>
              <a:rPr lang="ka-GE" sz="1200" dirty="0" smtClean="0"/>
              <a:t>ძალოვანი ელემენტები</a:t>
            </a:r>
            <a:r>
              <a:rPr lang="ru-RU" sz="1200" dirty="0" smtClean="0"/>
              <a:t>; </a:t>
            </a:r>
            <a:r>
              <a:rPr lang="ka-GE" sz="1200" dirty="0" smtClean="0"/>
              <a:t>დ</a:t>
            </a:r>
            <a:r>
              <a:rPr lang="ru-RU" sz="1200" dirty="0" smtClean="0"/>
              <a:t> —</a:t>
            </a:r>
            <a:r>
              <a:rPr lang="ka-GE" sz="1200" dirty="0" smtClean="0"/>
              <a:t>პოლიეთილენის გარსაცმები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ka-GE" sz="1200" b="1" dirty="0" smtClean="0"/>
              <a:t> ნახ. 3.20.  იაპონური ოკ: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1 — </a:t>
            </a:r>
            <a:r>
              <a:rPr lang="ka-GE" sz="1200" dirty="0" smtClean="0"/>
              <a:t>ობ</a:t>
            </a:r>
            <a:r>
              <a:rPr lang="ru-RU" sz="1200" dirty="0" smtClean="0"/>
              <a:t>; 2—</a:t>
            </a:r>
            <a:r>
              <a:rPr lang="ka-GE" sz="1200" dirty="0" smtClean="0"/>
              <a:t>სპილენძის ძალოვანი ელემენტი</a:t>
            </a:r>
            <a:r>
              <a:rPr lang="ru-RU" sz="1200" dirty="0" smtClean="0"/>
              <a:t>; 3 — </a:t>
            </a:r>
            <a:r>
              <a:rPr lang="ka-GE" sz="1200" dirty="0" smtClean="0"/>
              <a:t>დეპფირული დაფავა</a:t>
            </a:r>
            <a:r>
              <a:rPr lang="ru-RU" sz="1200" dirty="0" smtClean="0"/>
              <a:t>; 4—</a:t>
            </a:r>
            <a:r>
              <a:rPr lang="ka-GE" sz="1200" dirty="0" smtClean="0"/>
              <a:t>გარე გარსაცმი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pic>
        <p:nvPicPr>
          <p:cNvPr id="5" name="Content Placeholder 4" descr="III-tavi_nax9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304800"/>
            <a:ext cx="4038600" cy="1542300"/>
          </a:xfrm>
          <a:prstGeom prst="rect">
            <a:avLst/>
          </a:prstGeom>
        </p:spPr>
      </p:pic>
      <p:pic>
        <p:nvPicPr>
          <p:cNvPr id="7" name="Content Placeholder 6" descr="http://kunegin.narod.ru/ref/vols/images/image84.gif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48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a-GE" sz="1200" b="1" dirty="0" smtClean="0"/>
              <a:t/>
            </a:r>
            <a:br>
              <a:rPr lang="ka-GE" sz="1200" b="1" dirty="0" smtClean="0"/>
            </a:br>
            <a:r>
              <a:rPr lang="ka-GE" sz="1600" b="1" dirty="0" smtClean="0"/>
              <a:t>ნახ</a:t>
            </a:r>
            <a:r>
              <a:rPr lang="ru-RU" sz="1600" b="1" dirty="0" smtClean="0"/>
              <a:t>. </a:t>
            </a:r>
            <a:r>
              <a:rPr lang="ka-GE" sz="1600" b="1" dirty="0" smtClean="0"/>
              <a:t>3.21.  ოკ, რომელიც ჩაშენებულია მძეხ-ის ფაზურ გამტარში:</a:t>
            </a:r>
            <a:r>
              <a:rPr lang="ka-GE" sz="1600" dirty="0" smtClean="0"/>
              <a:t/>
            </a:r>
            <a:br>
              <a:rPr lang="ka-GE" sz="1600" dirty="0" smtClean="0"/>
            </a:br>
            <a:r>
              <a:rPr lang="ka-GE" sz="1600" dirty="0" smtClean="0"/>
              <a:t> 1 — ობ; 2 — დამცავი საფარები3 — მძეგხ-ის სადენები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ka-GE" sz="1600" dirty="0" smtClean="0"/>
              <a:t/>
            </a:r>
            <a:br>
              <a:rPr lang="ka-GE" sz="1600" dirty="0" smtClean="0"/>
            </a:br>
            <a:r>
              <a:rPr lang="ka-GE" sz="1600" dirty="0" smtClean="0"/>
              <a:t/>
            </a:r>
            <a:br>
              <a:rPr lang="ka-GE" sz="1600" dirty="0" smtClean="0"/>
            </a:br>
            <a:r>
              <a:rPr lang="ka-GE" sz="1600" b="1" dirty="0" smtClean="0"/>
              <a:t> ნახ.3.2</a:t>
            </a:r>
            <a:r>
              <a:rPr lang="en-US" sz="1600" b="1" dirty="0" smtClean="0"/>
              <a:t>2</a:t>
            </a:r>
            <a:r>
              <a:rPr lang="ka-GE" sz="1600" b="1" dirty="0" smtClean="0"/>
              <a:t>. კიდული ონსტრუქციის ოკ შეთავსებული ჩამოსაკიდი ტროსით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1—</a:t>
            </a:r>
            <a:r>
              <a:rPr lang="ka-GE" sz="1600" dirty="0" smtClean="0"/>
              <a:t>ობ</a:t>
            </a:r>
            <a:r>
              <a:rPr lang="en-US" sz="1600" dirty="0" smtClean="0"/>
              <a:t>; 2—</a:t>
            </a:r>
            <a:r>
              <a:rPr lang="ka-GE" sz="1600" dirty="0" smtClean="0"/>
              <a:t>შეთავსებული ტროსი</a:t>
            </a:r>
            <a:r>
              <a:rPr lang="en-US" sz="1600" dirty="0" smtClean="0"/>
              <a:t>; 3 — </a:t>
            </a:r>
            <a:r>
              <a:rPr lang="ka-GE" sz="1600" dirty="0" smtClean="0"/>
              <a:t>პოლიეთილენის გარსაცმი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pic>
        <p:nvPicPr>
          <p:cNvPr id="5" name="Content Placeholder 4" descr="http://kunegin.narod.ru/ref/vols/images/image85.g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http://kunegin.narod.ru/ref/vols/images/image86.gif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90800"/>
            <a:ext cx="3200400" cy="179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81400"/>
            <a:ext cx="8229600" cy="1143000"/>
          </a:xfrm>
        </p:spPr>
        <p:txBody>
          <a:bodyPr>
            <a:noAutofit/>
          </a:bodyPr>
          <a:lstStyle/>
          <a:p>
            <a:r>
              <a:rPr lang="ka-GE" sz="1400" b="1" dirty="0" smtClean="0"/>
              <a:t>ნახ.3.2</a:t>
            </a:r>
            <a:r>
              <a:rPr lang="en-US" sz="1400" b="1" dirty="0" smtClean="0"/>
              <a:t>3</a:t>
            </a:r>
            <a:r>
              <a:rPr lang="ka-GE" sz="1400" b="1" dirty="0" smtClean="0"/>
              <a:t>. წყალქვეშა ოკ</a:t>
            </a:r>
            <a:r>
              <a:rPr lang="en-US" sz="1400" b="1" dirty="0" smtClean="0"/>
              <a:t>:</a:t>
            </a:r>
            <a:r>
              <a:rPr lang="ka-GE" sz="1400" b="1" dirty="0" smtClean="0"/>
              <a:t/>
            </a:r>
            <a:br>
              <a:rPr lang="ka-GE" sz="1400" b="1" dirty="0" smtClean="0"/>
            </a:br>
            <a:r>
              <a:rPr lang="ka-GE" sz="1400" dirty="0" smtClean="0"/>
              <a:t>ა</a:t>
            </a:r>
            <a:r>
              <a:rPr lang="en-US" sz="1400" dirty="0" smtClean="0"/>
              <a:t> — </a:t>
            </a:r>
            <a:r>
              <a:rPr lang="ka-GE" sz="1400" dirty="0" smtClean="0"/>
              <a:t>6  ობ-იანი მოდული (3 ვარიანტი) </a:t>
            </a:r>
            <a:r>
              <a:rPr lang="ru-RU" sz="1400" dirty="0" smtClean="0"/>
              <a:t>б</a:t>
            </a:r>
            <a:r>
              <a:rPr lang="en-US" sz="1400" dirty="0" smtClean="0"/>
              <a:t>—</a:t>
            </a:r>
            <a:r>
              <a:rPr lang="ka-GE" sz="1400" dirty="0" smtClean="0"/>
              <a:t>წყალქვეშა კაბელი:</a:t>
            </a:r>
            <a:br>
              <a:rPr lang="ka-GE" sz="1400" dirty="0" smtClean="0"/>
            </a:br>
            <a:r>
              <a:rPr lang="en-US" sz="1400" dirty="0" smtClean="0"/>
              <a:t> 1—</a:t>
            </a:r>
            <a:r>
              <a:rPr lang="ka-GE" sz="1400" dirty="0" smtClean="0"/>
              <a:t>ოპტიკური მოდული</a:t>
            </a:r>
            <a:r>
              <a:rPr lang="en-US" sz="1400" dirty="0" smtClean="0"/>
              <a:t>; 2—</a:t>
            </a:r>
            <a:r>
              <a:rPr lang="ka-GE" sz="1400" dirty="0" smtClean="0"/>
              <a:t>6 ობ</a:t>
            </a:r>
            <a:r>
              <a:rPr lang="en-US" sz="1400" dirty="0" smtClean="0"/>
              <a:t>; 3—</a:t>
            </a:r>
            <a:r>
              <a:rPr lang="ka-GE" sz="1400" dirty="0" smtClean="0"/>
              <a:t>პლასტმასის მილები</a:t>
            </a:r>
            <a:r>
              <a:rPr lang="en-US" sz="1400" dirty="0" smtClean="0"/>
              <a:t>; 6—</a:t>
            </a:r>
            <a:r>
              <a:rPr lang="ka-GE" sz="1400" dirty="0" smtClean="0"/>
              <a:t>კომპაუნდით შევსება</a:t>
            </a:r>
            <a:r>
              <a:rPr lang="en-US" sz="1400" dirty="0" smtClean="0"/>
              <a:t>; 7—</a:t>
            </a:r>
            <a:r>
              <a:rPr lang="ka-GE" sz="1400" dirty="0" smtClean="0"/>
              <a:t>ფოლადის ჯავშანი</a:t>
            </a:r>
            <a:r>
              <a:rPr lang="en-US" sz="1400" dirty="0" smtClean="0"/>
              <a:t>; 8 — </a:t>
            </a:r>
            <a:r>
              <a:rPr lang="ka-GE" sz="1400" dirty="0" smtClean="0"/>
              <a:t>სპილენძის ან ალუმინის მილი</a:t>
            </a:r>
            <a:r>
              <a:rPr lang="en-US" sz="1400" dirty="0" smtClean="0"/>
              <a:t>; 9—</a:t>
            </a:r>
            <a:r>
              <a:rPr lang="ka-GE" sz="1400" dirty="0" smtClean="0"/>
              <a:t>პოლიეთილენის შლანგი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ka-GE" sz="1400" dirty="0" smtClean="0"/>
              <a:t/>
            </a:r>
            <a:br>
              <a:rPr lang="ka-GE" sz="1400" dirty="0" smtClean="0"/>
            </a:br>
            <a:r>
              <a:rPr lang="ka-GE" sz="1400" dirty="0" smtClean="0"/>
              <a:t/>
            </a:r>
            <a:br>
              <a:rPr lang="ka-GE" sz="1400" dirty="0" smtClean="0"/>
            </a:br>
            <a:r>
              <a:rPr lang="ka-GE" sz="1400" b="1" dirty="0" smtClean="0"/>
              <a:t>ნახ.3.2</a:t>
            </a:r>
            <a:r>
              <a:rPr lang="en-US" sz="1400" b="1" dirty="0" smtClean="0"/>
              <a:t>4</a:t>
            </a:r>
            <a:r>
              <a:rPr lang="ru-RU" sz="1400" b="1" dirty="0" smtClean="0"/>
              <a:t>. </a:t>
            </a:r>
            <a:r>
              <a:rPr lang="ka-GE" sz="1400" b="1" dirty="0" smtClean="0"/>
              <a:t> ქალაქის კავშირის ოკ  ОК-50:</a:t>
            </a:r>
            <a:br>
              <a:rPr lang="ka-GE" sz="1400" b="1" dirty="0" smtClean="0"/>
            </a:br>
            <a:r>
              <a:rPr lang="ka-GE" sz="1400" dirty="0" smtClean="0"/>
              <a:t>1 — ძალოვანი ელემენტი; 2 — პლასტმასის მილი; 3 — ობ; 4 — პლასტმასის ლენტა; 5—პოლიეთილენის გარსაცმი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5" name="Content Placeholder 4" descr="http://kunegin.narod.ru/ref/vols/images/image70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II-tavi_nax10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381000"/>
            <a:ext cx="38100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800" b="1" dirty="0" smtClean="0"/>
              <a:t>ნახ.3. 1. მრავალმოდიანი და ერთმოდიანი ობ განივი კვეთები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 descr="III-tavi_nax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7086600" cy="3919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1200" dirty="0" smtClean="0"/>
              <a:t/>
            </a:r>
            <a:br>
              <a:rPr lang="ka-GE" sz="12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ka-GE" sz="2200" dirty="0" smtClean="0"/>
              <a:t>ნახ.3.</a:t>
            </a:r>
            <a:r>
              <a:rPr lang="en-US" sz="2200" dirty="0" smtClean="0"/>
              <a:t>30</a:t>
            </a:r>
            <a:r>
              <a:rPr lang="ka-GE" sz="2200" dirty="0" smtClean="0"/>
              <a:t>. ფოლადის მავთულებით დაჯავშნული ოკ–ის კონსტრუქცა </a:t>
            </a:r>
            <a:br>
              <a:rPr lang="ka-GE" sz="2200" dirty="0" smtClean="0"/>
            </a:br>
            <a:r>
              <a:rPr lang="ka-GE" sz="2200" dirty="0" smtClean="0"/>
              <a:t/>
            </a:r>
            <a:br>
              <a:rPr lang="ka-GE" sz="2200" dirty="0" smtClean="0"/>
            </a:br>
            <a:r>
              <a:rPr lang="en-US" sz="2200" dirty="0" smtClean="0"/>
              <a:t> ТУ 3587-01-05-51702873-2007 </a:t>
            </a:r>
            <a:r>
              <a:rPr lang="ka-GE" sz="2200" dirty="0" smtClean="0"/>
              <a:t>,                 (</a:t>
            </a:r>
            <a:r>
              <a:rPr lang="en-US" sz="2200" dirty="0" smtClean="0"/>
              <a:t>ТУ</a:t>
            </a:r>
            <a:r>
              <a:rPr lang="ka-GE" sz="2200" dirty="0" smtClean="0"/>
              <a:t>–ტექნიკური პირობა)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Content Placeholder 3" descr="http://www.ofssvs1.ru/download/cable/dk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2796381"/>
            <a:ext cx="744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2011362"/>
          </a:xfrm>
        </p:spPr>
        <p:txBody>
          <a:bodyPr>
            <a:normAutofit fontScale="90000"/>
          </a:bodyPr>
          <a:lstStyle/>
          <a:p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 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ka-GE" sz="1800" dirty="0" smtClean="0"/>
              <a:t>ნახ. 3.</a:t>
            </a:r>
            <a:r>
              <a:rPr lang="en-US" sz="1800" dirty="0" smtClean="0"/>
              <a:t>30</a:t>
            </a:r>
            <a:r>
              <a:rPr lang="ka-GE" sz="1800" dirty="0" smtClean="0"/>
              <a:t>. ოპტიკური კაბელი, რომელიც დაჯავშნულია ფოლადის მავთულებით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ka-GE" sz="1800" b="1" dirty="0" smtClean="0"/>
              <a:t>ტიპები</a:t>
            </a:r>
            <a:r>
              <a:rPr lang="en-US" sz="1800" b="1" dirty="0" smtClean="0"/>
              <a:t>: </a:t>
            </a:r>
            <a:r>
              <a:rPr lang="ru-RU" sz="1800" b="1" dirty="0" smtClean="0"/>
              <a:t>ДКП</a:t>
            </a:r>
            <a:r>
              <a:rPr lang="en-US" sz="1800" b="1" dirty="0" smtClean="0"/>
              <a:t>-, </a:t>
            </a:r>
            <a:r>
              <a:rPr lang="ru-RU" sz="1800" b="1" dirty="0" smtClean="0"/>
              <a:t>ДКН</a:t>
            </a:r>
            <a:r>
              <a:rPr lang="en-US" sz="1800" b="1" dirty="0" smtClean="0"/>
              <a:t>-, </a:t>
            </a:r>
            <a:r>
              <a:rPr lang="ru-RU" sz="1800" b="1" dirty="0" smtClean="0"/>
              <a:t>ДКНа</a:t>
            </a:r>
            <a:r>
              <a:rPr lang="en-US" sz="1800" b="1" dirty="0" smtClean="0"/>
              <a:t>-, </a:t>
            </a:r>
            <a:r>
              <a:rPr lang="ru-RU" sz="1800" b="1" dirty="0" smtClean="0"/>
              <a:t>ДКПа</a:t>
            </a:r>
            <a:r>
              <a:rPr lang="en-US" sz="1800" b="1" dirty="0" smtClean="0"/>
              <a:t>-, </a:t>
            </a:r>
            <a:r>
              <a:rPr lang="ru-RU" sz="1800" b="1" dirty="0" smtClean="0"/>
              <a:t>СКП</a:t>
            </a:r>
            <a:r>
              <a:rPr lang="en-US" sz="1800" b="1" dirty="0" smtClean="0"/>
              <a:t>-, </a:t>
            </a:r>
            <a:r>
              <a:rPr lang="ru-RU" sz="1800" b="1" dirty="0" smtClean="0"/>
              <a:t>СКН</a:t>
            </a:r>
            <a:r>
              <a:rPr lang="en-US" sz="1800" b="1" dirty="0" smtClean="0"/>
              <a:t>-, </a:t>
            </a:r>
            <a:r>
              <a:rPr lang="ru-RU" sz="1800" b="1" dirty="0" smtClean="0"/>
              <a:t>СКНа</a:t>
            </a:r>
            <a:r>
              <a:rPr lang="en-US" sz="1800" b="1" dirty="0" smtClean="0"/>
              <a:t>-, </a:t>
            </a:r>
            <a:r>
              <a:rPr lang="ru-RU" sz="1800" b="1" dirty="0" smtClean="0"/>
              <a:t>СКПа</a:t>
            </a:r>
            <a:r>
              <a:rPr lang="en-US" sz="1800" b="1" dirty="0" smtClean="0"/>
              <a:t>- (</a:t>
            </a:r>
            <a:r>
              <a:rPr lang="ka-GE" sz="1800" b="1" dirty="0" smtClean="0"/>
              <a:t>მოდულური კონსტრუქციები)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800" b="1" dirty="0" smtClean="0"/>
              <a:t/>
            </a:r>
            <a:br>
              <a:rPr lang="en-US" sz="800" b="1" dirty="0" smtClean="0"/>
            </a:br>
            <a:r>
              <a:rPr lang="en-US" sz="800" b="1" dirty="0" smtClean="0"/>
              <a:t/>
            </a:r>
            <a:br>
              <a:rPr lang="en-US" sz="800" b="1" dirty="0" smtClean="0"/>
            </a:br>
            <a:r>
              <a:rPr lang="en-US" sz="800" b="1" dirty="0" smtClean="0"/>
              <a:t/>
            </a:r>
            <a:br>
              <a:rPr lang="en-US" sz="800" b="1" dirty="0" smtClean="0"/>
            </a:br>
            <a:r>
              <a:rPr lang="en-US" sz="1600" b="1" dirty="0" smtClean="0"/>
              <a:t>1.</a:t>
            </a:r>
            <a:r>
              <a:rPr lang="ka-GE" sz="1600" b="1" dirty="0" smtClean="0"/>
              <a:t>გარე გარსაცმი</a:t>
            </a:r>
            <a:r>
              <a:rPr lang="en-US" sz="1600" b="1" dirty="0" smtClean="0"/>
              <a:t>    2.</a:t>
            </a:r>
            <a:r>
              <a:rPr lang="ka-GE" sz="1600" b="1" dirty="0" smtClean="0"/>
              <a:t>ჯავშანი(1 ან 2 ფოლადის მავთული)</a:t>
            </a:r>
            <a:r>
              <a:rPr lang="en-US" sz="1600" b="1" dirty="0" smtClean="0"/>
              <a:t> 3.</a:t>
            </a:r>
            <a:r>
              <a:rPr lang="ka-GE" sz="1600" b="1" dirty="0" smtClean="0"/>
              <a:t>შიდა გარსაცმი</a:t>
            </a:r>
            <a:r>
              <a:rPr lang="en-US" sz="1600" b="1" dirty="0" smtClean="0"/>
              <a:t>  4.</a:t>
            </a:r>
            <a:r>
              <a:rPr lang="ka-GE" sz="1600" b="1" dirty="0" smtClean="0"/>
              <a:t>ოპტიკური მოდული</a:t>
            </a:r>
            <a:r>
              <a:rPr lang="en-US" sz="1600" b="1" dirty="0" smtClean="0"/>
              <a:t>  5.</a:t>
            </a:r>
            <a:r>
              <a:rPr lang="ka-GE" sz="1600" b="1" dirty="0" smtClean="0"/>
              <a:t>შევსების კორდელი</a:t>
            </a:r>
            <a:r>
              <a:rPr lang="en-US" sz="1600" b="1" dirty="0" smtClean="0"/>
              <a:t>6.</a:t>
            </a:r>
            <a:r>
              <a:rPr lang="ka-GE" sz="1600" b="1" dirty="0" smtClean="0"/>
              <a:t>ცენტრალური ელემენტი</a:t>
            </a:r>
            <a:r>
              <a:rPr lang="en-US" sz="1600" b="1" dirty="0" smtClean="0"/>
              <a:t> 7.</a:t>
            </a:r>
            <a:r>
              <a:rPr lang="ka-GE" sz="1600" b="1" dirty="0" smtClean="0"/>
              <a:t>ოპტიკური ბოჭკო</a:t>
            </a:r>
            <a:r>
              <a:rPr lang="en-US" sz="1600" b="1" dirty="0" smtClean="0"/>
              <a:t>  8.</a:t>
            </a:r>
            <a:r>
              <a:rPr lang="ka-GE" sz="1600" b="1" dirty="0" smtClean="0"/>
              <a:t>ოპტიკური მოდულის შემვსები</a:t>
            </a:r>
            <a:r>
              <a:rPr lang="en-US" sz="1600" b="1" dirty="0" smtClean="0"/>
              <a:t>  9.</a:t>
            </a:r>
            <a:r>
              <a:rPr lang="ka-GE" sz="1600" b="1" dirty="0" smtClean="0"/>
              <a:t>რიპკორდი (შემხვევი)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                                  </a:t>
            </a:r>
            <a:br>
              <a:rPr lang="en-US" sz="16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ka-GE" sz="1600" b="1" dirty="0" smtClean="0"/>
              <a:t> </a:t>
            </a:r>
            <a:endParaRPr lang="en-US" sz="1600" dirty="0"/>
          </a:p>
        </p:txBody>
      </p:sp>
      <p:pic>
        <p:nvPicPr>
          <p:cNvPr id="4" name="Content Placeholder 3" descr="http://www.ofssvs1.ru/download/cable/dkp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956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ka-GE" sz="1800" b="1" dirty="0" smtClean="0"/>
              <a:t>ნახ. 3.30. კავშირგაბმულობის კაბელები გრუნტში და საკაბელო კანალიზაციაში ჩასადებად მარკები: ТОС</a:t>
            </a:r>
            <a:r>
              <a:rPr lang="ka-GE" sz="1800" b="1" i="1" dirty="0" smtClean="0"/>
              <a:t>, </a:t>
            </a:r>
            <a:r>
              <a:rPr lang="ka-GE" sz="1800" b="1" dirty="0" smtClean="0"/>
              <a:t>ТОН</a:t>
            </a:r>
            <a:r>
              <a:rPr lang="ka-GE" sz="1800" b="1" i="1" dirty="0" smtClean="0"/>
              <a:t>, </a:t>
            </a:r>
            <a:r>
              <a:rPr lang="ka-GE" sz="1800" b="1" dirty="0" smtClean="0"/>
              <a:t>ТОГ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600" b="1" dirty="0" smtClean="0"/>
              <a:t>1. </a:t>
            </a:r>
            <a:r>
              <a:rPr lang="ka-GE" sz="1600" b="1" dirty="0" smtClean="0"/>
              <a:t>მილისებური გულარა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b="1" dirty="0" smtClean="0"/>
              <a:t>2. </a:t>
            </a:r>
            <a:r>
              <a:rPr lang="ka-GE" sz="1600" b="1" dirty="0" smtClean="0"/>
              <a:t>ობ (2 დან 16 მდე)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100" b="1" dirty="0" smtClean="0"/>
              <a:t>3. </a:t>
            </a:r>
            <a:r>
              <a:rPr lang="ka-GE" sz="1100" b="1" dirty="0" smtClean="0"/>
              <a:t>ჯავშანი ფოლადის მოთუთიებული მავთულებისაგან</a:t>
            </a:r>
            <a:r>
              <a:rPr lang="en-US" sz="1100" b="1" dirty="0" smtClean="0"/>
              <a:t>  </a:t>
            </a:r>
            <a:r>
              <a:rPr lang="ru-RU" sz="1100" b="1" dirty="0" smtClean="0"/>
              <a:t>4.</a:t>
            </a:r>
            <a:r>
              <a:rPr lang="ka-GE" sz="1100" b="1" dirty="0" smtClean="0"/>
              <a:t>ჰიდროფობური შემავსებელი  </a:t>
            </a:r>
            <a:r>
              <a:rPr lang="ru-RU" sz="1100" b="1" dirty="0" smtClean="0"/>
              <a:t>5. </a:t>
            </a:r>
            <a:r>
              <a:rPr lang="ka-GE" sz="1100" b="1" dirty="0" smtClean="0"/>
              <a:t>გარე გარსაცმი:.</a:t>
            </a:r>
            <a:r>
              <a:rPr lang="ka-GE" sz="1100" b="1" dirty="0" smtClean="0">
                <a:solidFill>
                  <a:srgbClr val="FF0000"/>
                </a:solidFill>
              </a:rPr>
              <a:t>შენიშვნა:</a:t>
            </a:r>
            <a:r>
              <a:rPr lang="ru-RU" sz="1100" b="1" dirty="0" smtClean="0">
                <a:solidFill>
                  <a:srgbClr val="FF0000"/>
                </a:solidFill>
              </a:rPr>
              <a:t>- </a:t>
            </a:r>
            <a:r>
              <a:rPr lang="ka-GE" sz="1100" b="1" dirty="0" smtClean="0"/>
              <a:t>პოლიეთილენის </a:t>
            </a:r>
            <a:r>
              <a:rPr lang="ru-RU" sz="1100" b="1" dirty="0" smtClean="0"/>
              <a:t>(ТОС)</a:t>
            </a:r>
            <a:r>
              <a:rPr lang="en-US" sz="1100" b="1" dirty="0" smtClean="0"/>
              <a:t> </a:t>
            </a:r>
            <a:r>
              <a:rPr lang="ka-GE" sz="1100" b="1" dirty="0" smtClean="0"/>
              <a:t>მასალისაგან, რომელიც არ ავრცელებს წვას </a:t>
            </a:r>
            <a:r>
              <a:rPr lang="ru-RU" sz="1100" b="1" dirty="0" smtClean="0"/>
              <a:t> (ТОН);</a:t>
            </a:r>
            <a:r>
              <a:rPr lang="ka-GE" sz="1100" b="1" dirty="0" smtClean="0"/>
              <a:t>–მასალისაგან, რომელიც არ შეიცავს ჰალოგენს, არ ავრცელებს წვას </a:t>
            </a:r>
            <a:r>
              <a:rPr lang="ru-RU" sz="1100" b="1" dirty="0" smtClean="0"/>
              <a:t>(ТОГ)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125" y="2175411"/>
            <a:ext cx="3813750" cy="337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b="1" dirty="0" smtClean="0"/>
              <a:t>ნახ. 3.31. წყალქვეშა ოკ  ДА</a:t>
            </a:r>
            <a:r>
              <a:rPr lang="ka-GE" sz="1800" b="1" i="1" dirty="0" smtClean="0"/>
              <a:t>2 </a:t>
            </a:r>
            <a:r>
              <a:rPr lang="ka-GE" sz="1800" b="1" dirty="0" smtClean="0"/>
              <a:t>მარკის ოკ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2639" t="29891" r="24374" b="7790"/>
          <a:stretch>
            <a:fillRect/>
          </a:stretch>
        </p:blipFill>
        <p:spPr bwMode="auto">
          <a:xfrm>
            <a:off x="1752600" y="1066800"/>
            <a:ext cx="541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1800" b="1" dirty="0" smtClean="0">
                <a:solidFill>
                  <a:srgbClr val="FF0000"/>
                </a:solidFill>
              </a:rPr>
              <a:t>ნახ.3.32. ბოკ–ის   სხვადასხვაკონსტრუქციები</a:t>
            </a:r>
            <a:r>
              <a:rPr lang="ka-GE" sz="1400" b="1" dirty="0" smtClean="0"/>
              <a:t/>
            </a:r>
            <a:br>
              <a:rPr lang="ka-GE" sz="1400" b="1" dirty="0" smtClean="0"/>
            </a:br>
            <a:r>
              <a:rPr lang="ka-GE" sz="1400" b="1" dirty="0" smtClean="0"/>
              <a:t>ა) მრგვალი ფოლადის მოთუთიებული ჯავშნით; </a:t>
            </a:r>
            <a:r>
              <a:rPr lang="en-US" sz="1400" b="1" dirty="0" smtClean="0"/>
              <a:t> </a:t>
            </a:r>
            <a:r>
              <a:rPr lang="ka-GE" sz="1400" b="1" dirty="0" smtClean="0"/>
              <a:t>ბ)ბოკ ცენტრალურ მილში,  გ)ფოლადის ლენტური გოფრირებული ჯავშნით;    დ) უჯავშნო პოლიეთილენის გარსაცმში; ე)მთლიანად დიელექტრიკული კიდული თვითმზიდი; ვ)კიდული გამოთამ~ნილი ძალოვანი ელემენტით.</a:t>
            </a:r>
            <a:br>
              <a:rPr lang="ka-GE" sz="1400" b="1" dirty="0" smtClean="0"/>
            </a:br>
            <a:endParaRPr lang="en-US" sz="1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6534" t="20290" r="25369" b="18280"/>
          <a:stretch>
            <a:fillRect/>
          </a:stretch>
        </p:blipFill>
        <p:spPr bwMode="auto">
          <a:xfrm>
            <a:off x="2057400" y="1295400"/>
            <a:ext cx="50292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400" b="1" dirty="0" smtClean="0"/>
              <a:t>თავი 3. კითხვები და ტესტები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  </a:t>
            </a:r>
            <a:r>
              <a:rPr lang="ka-GE" sz="1400" dirty="0" smtClean="0"/>
              <a:t>ნაწილი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ka-GE" sz="1200" b="1" dirty="0" smtClean="0"/>
              <a:t>3.1.რამდენი ტიპის ობ არსებობს? ჩამოთვალეთ.</a:t>
            </a:r>
            <a:br>
              <a:rPr lang="ka-GE" sz="1200" b="1" dirty="0" smtClean="0"/>
            </a:br>
            <a:r>
              <a:rPr lang="ka-GE" sz="1200" b="1" dirty="0" smtClean="0"/>
              <a:t>3.2.რა განსხვავებაა ერთმოდიან  და მრავალომოდიან ობ–ს შორის?</a:t>
            </a:r>
            <a:br>
              <a:rPr lang="ka-GE" sz="1200" b="1" dirty="0" smtClean="0"/>
            </a:br>
            <a:r>
              <a:rPr lang="ka-GE" sz="1200" b="1" dirty="0" smtClean="0"/>
              <a:t>3.3.როგორ მარკირდება:  ერთმოდიანი ობ,  მრავალომოდიანი ობ, ერთმოდიანი საფეხუროვანი პროფილის ობ, ერთმოდიანი სტრანდარტული ობ, ერთმოდიანო ობ წანაცვლებული დისპერსიით? ერთმოდიანო ობ ნულოვანი წანაცვლებული დისპერსიით?</a:t>
            </a:r>
            <a:br>
              <a:rPr lang="ka-GE" sz="1200" b="1" dirty="0" smtClean="0"/>
            </a:br>
            <a:r>
              <a:rPr lang="ka-GE" sz="1200" b="1" dirty="0" smtClean="0"/>
              <a:t>3.4.როგორ გესმით ობ–ს გარდატეხის მაჩვენებლის პროფილი (გმპ)? გმპ–ში იგულისხმება გულარას თუ გარსაცმის გმპ? </a:t>
            </a:r>
            <a:br>
              <a:rPr lang="ka-GE" sz="1200" b="1" dirty="0" smtClean="0"/>
            </a:br>
            <a:r>
              <a:rPr lang="ka-GE" sz="1200" b="1" dirty="0" smtClean="0"/>
              <a:t>3.5. რა განსხვავებაა საფეხუროვან და გრადიენტულ გმპ–ს შორის? როგორია პარაბოლური გმპ–იანი ობ?</a:t>
            </a:r>
            <a:br>
              <a:rPr lang="ka-GE" sz="1200" b="1" dirty="0" smtClean="0"/>
            </a:br>
            <a:r>
              <a:rPr lang="ka-GE" sz="1200" b="1" dirty="0" smtClean="0"/>
              <a:t>3.6.რა ძირითადი გეომეტრიული ზომები აქვთ ერთმოდიან და მრავალმოდიან ობ–ს?</a:t>
            </a:r>
            <a:br>
              <a:rPr lang="ka-GE" sz="1200" b="1" dirty="0" smtClean="0"/>
            </a:br>
            <a:r>
              <a:rPr lang="ka-GE" sz="1200" b="1" dirty="0" smtClean="0"/>
              <a:t>3.7.გულარას და გარსაცმის როგორი  თანაფარდობა  განაპირობებს სხივის  გავრცელებას ობ–ს გასწვრივ:ა) n</a:t>
            </a:r>
            <a:r>
              <a:rPr lang="ka-GE" sz="1200" b="1" baseline="-25000" dirty="0" smtClean="0"/>
              <a:t>1</a:t>
            </a:r>
            <a:r>
              <a:rPr lang="ka-GE" sz="1200" b="1" dirty="0" smtClean="0"/>
              <a:t>&gt; n</a:t>
            </a:r>
            <a:r>
              <a:rPr lang="ka-GE" sz="1200" b="1" baseline="-25000" dirty="0" smtClean="0"/>
              <a:t>2; ბ)</a:t>
            </a:r>
            <a:r>
              <a:rPr lang="ka-GE" sz="1200" b="1" dirty="0" smtClean="0"/>
              <a:t> n</a:t>
            </a:r>
            <a:r>
              <a:rPr lang="ka-GE" sz="1200" b="1" baseline="-25000" dirty="0" smtClean="0"/>
              <a:t>1</a:t>
            </a:r>
            <a:r>
              <a:rPr lang="ka-GE" sz="1200" b="1" dirty="0" smtClean="0"/>
              <a:t>= n</a:t>
            </a:r>
            <a:r>
              <a:rPr lang="ka-GE" sz="1200" b="1" baseline="-25000" dirty="0" smtClean="0"/>
              <a:t>2; გ)</a:t>
            </a:r>
            <a:r>
              <a:rPr lang="ka-GE" sz="1200" b="1" dirty="0" smtClean="0"/>
              <a:t> n</a:t>
            </a:r>
            <a:r>
              <a:rPr lang="ka-GE" sz="1200" b="1" baseline="-25000" dirty="0" smtClean="0"/>
              <a:t>1</a:t>
            </a:r>
            <a:r>
              <a:rPr lang="ka-GE" sz="1200" b="1" dirty="0" smtClean="0"/>
              <a:t>&lt; n</a:t>
            </a:r>
            <a:r>
              <a:rPr lang="ka-GE" sz="1200" b="1" baseline="-25000" dirty="0" smtClean="0"/>
              <a:t>2</a:t>
            </a:r>
            <a:r>
              <a:rPr lang="ka-GE" sz="1200" baseline="-25000" dirty="0" smtClean="0"/>
              <a:t/>
            </a:r>
            <a:br>
              <a:rPr lang="ka-GE" sz="1200" baseline="-25000" dirty="0" smtClean="0"/>
            </a:b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sz="1200" b="1" dirty="0" smtClean="0"/>
              <a:t>3.8. ჩამოთვალეთ ობ–ს გადაცემის პირველადი და მეორადი პარამეტრები:</a:t>
            </a:r>
            <a:br>
              <a:rPr lang="ka-GE" sz="1200" b="1" dirty="0" smtClean="0"/>
            </a:br>
            <a:r>
              <a:rPr lang="ka-GE" sz="1200" b="1" dirty="0" smtClean="0"/>
              <a:t>პასუხი: პირველად პარამეტრად თვლიან:</a:t>
            </a:r>
            <a:br>
              <a:rPr lang="ka-GE" sz="1200" b="1" dirty="0" smtClean="0"/>
            </a:br>
            <a:r>
              <a:rPr lang="ka-GE" sz="1200" b="1" dirty="0" smtClean="0"/>
              <a:t>	1) გულარის და გარსაცმის გეომეტრიული ზომები და ;  </a:t>
            </a:r>
            <a:br>
              <a:rPr lang="ka-GE" sz="1200" b="1" dirty="0" smtClean="0"/>
            </a:br>
            <a:r>
              <a:rPr lang="kk-KZ" sz="1200" b="1" dirty="0" smtClean="0"/>
              <a:t>	2) რიცხვითი აპერტურა ;</a:t>
            </a:r>
            <a:r>
              <a:rPr lang="ka-GE" sz="1200" b="1" dirty="0" smtClean="0"/>
              <a:t/>
            </a:r>
            <a:br>
              <a:rPr lang="ka-GE" sz="1200" b="1" dirty="0" smtClean="0"/>
            </a:br>
            <a:r>
              <a:rPr lang="kk-KZ" sz="1200" b="1" dirty="0" smtClean="0"/>
              <a:t>	3) მილევის კოეფიციენტი </a:t>
            </a:r>
            <a:r>
              <a:rPr lang="ka-GE" sz="1200" b="1" dirty="0" smtClean="0"/>
              <a:t>.</a:t>
            </a:r>
            <a:br>
              <a:rPr lang="ka-GE" sz="1200" b="1" dirty="0" smtClean="0"/>
            </a:br>
            <a:r>
              <a:rPr lang="ka-GE" sz="1200" b="1" dirty="0" smtClean="0"/>
              <a:t>დამატებითი მახასიათებლებია:</a:t>
            </a:r>
            <a:br>
              <a:rPr lang="ka-GE" sz="1200" b="1" dirty="0" smtClean="0"/>
            </a:br>
            <a:r>
              <a:rPr lang="ka-GE" sz="1200" b="1" dirty="0" smtClean="0"/>
              <a:t>	1') მილევის მაჩვენებლების ფარდობითი სხვაობა ;</a:t>
            </a:r>
            <a:br>
              <a:rPr lang="ka-GE" sz="1200" b="1" dirty="0" smtClean="0"/>
            </a:br>
            <a:r>
              <a:rPr lang="ka-GE" sz="1200" b="1" dirty="0" smtClean="0"/>
              <a:t>	2') ნორმირებული სიხშირე ;</a:t>
            </a:r>
            <a:endParaRPr lang="en-US" sz="1200" b="1" dirty="0" smtClean="0"/>
          </a:p>
          <a:p>
            <a:r>
              <a:rPr lang="ka-GE" sz="1200" b="1" dirty="0" smtClean="0"/>
              <a:t>	3') გავრცელებული მოდების რიცხვი M </a:t>
            </a:r>
            <a:r>
              <a:rPr lang="kk-KZ" sz="1200" b="1" dirty="0" smtClean="0"/>
              <a:t>(სხვადასხვა პროფილის </a:t>
            </a:r>
            <a:endParaRPr lang="en-US" sz="1200" b="1" dirty="0" smtClean="0"/>
          </a:p>
          <a:p>
            <a:r>
              <a:rPr lang="kk-KZ" sz="1200" b="1" dirty="0" smtClean="0"/>
              <a:t>                 შუქგამტარებისათვის);</a:t>
            </a:r>
            <a:endParaRPr lang="en-US" sz="1200" b="1" dirty="0" smtClean="0"/>
          </a:p>
          <a:p>
            <a:r>
              <a:rPr lang="kk-KZ" sz="1200" b="1" dirty="0" smtClean="0"/>
              <a:t>	4') კრიტიკული სიხშირე </a:t>
            </a:r>
            <a:r>
              <a:rPr lang="ka-GE" sz="1200" b="1" baseline="-25000" dirty="0" smtClean="0"/>
              <a:t>კრიტ.</a:t>
            </a:r>
            <a:r>
              <a:rPr lang="ka-GE" sz="1200" b="1" dirty="0" smtClean="0"/>
              <a:t> (კრიტიკული ტალღის სიგრძე )</a:t>
            </a:r>
            <a:endParaRPr lang="en-US" sz="1200" b="1" dirty="0" smtClean="0"/>
          </a:p>
          <a:p>
            <a:r>
              <a:rPr lang="ka-GE" sz="1200" b="1" dirty="0" smtClean="0"/>
              <a:t>ოკ გადაცემის მეორად პარამეტრებს მიეკუთვნება</a:t>
            </a:r>
            <a:endParaRPr lang="en-US" sz="1200" b="1" dirty="0" smtClean="0"/>
          </a:p>
          <a:p>
            <a:r>
              <a:rPr lang="ka-GE" sz="1200" b="1" dirty="0" smtClean="0"/>
              <a:t>	1) დისპერსია;</a:t>
            </a:r>
            <a:endParaRPr lang="en-US" sz="1200" b="1" dirty="0" smtClean="0"/>
          </a:p>
          <a:p>
            <a:r>
              <a:rPr lang="ka-GE" sz="1200" b="1" dirty="0" smtClean="0"/>
              <a:t>	2) სიხშირული (მოდულაციურ-სიხშირული) მახასიათებლები, რომლებიც </a:t>
            </a:r>
            <a:endParaRPr lang="en-US" sz="1200" b="1" dirty="0" smtClean="0"/>
          </a:p>
          <a:p>
            <a:r>
              <a:rPr lang="ka-GE" sz="1200" b="1" dirty="0" smtClean="0"/>
              <a:t>                გაზომილია სიხშირულ ან დროით უბნებში. </a:t>
            </a:r>
            <a:endParaRPr lang="en-US" sz="1200" b="1" dirty="0" smtClean="0"/>
          </a:p>
          <a:p>
            <a:r>
              <a:rPr lang="ka-GE" sz="1200" b="1" dirty="0" smtClean="0"/>
              <a:t>ეს პარამეტრები განსაზღვრავენ ობ–ს ინფორმაციულ გამტარუნარიანობას.</a:t>
            </a:r>
            <a:br>
              <a:rPr lang="ka-GE" sz="1200" b="1" dirty="0" smtClean="0"/>
            </a:br>
            <a:r>
              <a:rPr lang="ka-GE" sz="1200" b="1" dirty="0" smtClean="0"/>
              <a:t>3.9.როგორ გესმით რიცხვითი აპერტურა  (რა), განმარტეთ.</a:t>
            </a:r>
            <a:br>
              <a:rPr lang="ka-GE" sz="1200" b="1" dirty="0" smtClean="0"/>
            </a:br>
            <a:r>
              <a:rPr lang="ka-GE" sz="1200" b="1" dirty="0" smtClean="0"/>
              <a:t>–აქვს თუ არა რა–ს განზომილება;</a:t>
            </a:r>
            <a:br>
              <a:rPr lang="ka-GE" sz="1200" b="1" dirty="0" smtClean="0"/>
            </a:br>
            <a:r>
              <a:rPr lang="ka-GE" sz="1200" b="1" dirty="0" smtClean="0"/>
              <a:t>–რომელი ობ მიიღებს მეტ სხივს (ენერგიას) რომელსაც: ა) NA=0,2; ბ) NA=0.1</a:t>
            </a:r>
            <a:br>
              <a:rPr lang="ka-GE" sz="1200" b="1" dirty="0" smtClean="0"/>
            </a:br>
            <a:endParaRPr lang="en-US" sz="12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600" b="1" dirty="0" smtClean="0"/>
              <a:t>თავი  3 კითხვები და ტესტები </a:t>
            </a:r>
            <a:r>
              <a:rPr lang="ka-GE" sz="1400" dirty="0" smtClean="0"/>
              <a:t/>
            </a:r>
            <a:br>
              <a:rPr lang="ka-GE" sz="1400" dirty="0" smtClean="0"/>
            </a:br>
            <a:r>
              <a:rPr lang="en-US" sz="1400" dirty="0" smtClean="0"/>
              <a:t>II </a:t>
            </a:r>
            <a:r>
              <a:rPr lang="ka-GE" sz="1400" dirty="0" smtClean="0"/>
              <a:t>ნაწილი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sz="1200" b="1" dirty="0" smtClean="0"/>
              <a:t>3.10. რა არის წაკვეთის (კრიტიკული) კუთხე? კრიტიკულ კუთხესთან დამოკიდებულებით რომელი ტალღები ვრცელდებიან ობ–ში?</a:t>
            </a:r>
            <a:br>
              <a:rPr lang="ka-GE" sz="1200" b="1" dirty="0" smtClean="0"/>
            </a:br>
            <a:r>
              <a:rPr lang="ka-GE" sz="1200" b="1" dirty="0" smtClean="0"/>
              <a:t>3.11.რა მოვლენას იწვევს სხივების გავრცელების სხვადასხვა სიჩქარე ობ–ში?</a:t>
            </a:r>
            <a:br>
              <a:rPr lang="ka-GE" sz="1200" b="1" dirty="0" smtClean="0"/>
            </a:br>
            <a:r>
              <a:rPr lang="ka-GE" sz="1200" b="1" dirty="0" smtClean="0"/>
              <a:t>3.12. რა არის გრდატეხის მაჩვენებლის  ფარდობითი მნიშვნელობა.</a:t>
            </a:r>
            <a:br>
              <a:rPr lang="ka-GE" sz="1200" b="1" dirty="0" smtClean="0"/>
            </a:br>
            <a:r>
              <a:rPr lang="ka-GE" sz="1200" b="1" dirty="0" smtClean="0"/>
              <a:t>3.13. როგორ უნდა დავამტკიცოთ ერთმოდიანია ობ თუ მრავალმოდიანი? როგორი უნდა იყოს ნორმირებული სიხშირე?</a:t>
            </a:r>
            <a:br>
              <a:rPr lang="ka-GE" sz="1200" b="1" dirty="0" smtClean="0"/>
            </a:br>
            <a:r>
              <a:rPr lang="ka-GE" sz="1200" b="1" dirty="0" smtClean="0"/>
              <a:t>3.14..რომელ ობ–ში მეტია მოდების რიცხვი ა)ობ–ში საფეხუროვანი გმპ–ით. ბ) ობ–ში გმ გრადიენტული პროფილით</a:t>
            </a:r>
            <a:endParaRPr lang="en-US" sz="1200" b="1" dirty="0" smtClean="0"/>
          </a:p>
          <a:p>
            <a:r>
              <a:rPr lang="ka-GE" sz="1200" b="1" dirty="0" smtClean="0"/>
              <a:t>3.15. რამდენი ტიპის ობ არსებობს? ჩამოთვალეთ და დაახასიათეთ</a:t>
            </a:r>
            <a:br>
              <a:rPr lang="ka-GE" sz="1200" b="1" dirty="0" smtClean="0"/>
            </a:br>
            <a:r>
              <a:rPr lang="ka-GE" sz="1200" b="1" dirty="0" smtClean="0"/>
              <a:t>3.16. დაახასიათეთ მრავალმოდიანი   MMF | (multi mode fiber) ობ.</a:t>
            </a:r>
            <a:br>
              <a:rPr lang="ka-GE" sz="1200" b="1" dirty="0" smtClean="0"/>
            </a:br>
            <a:r>
              <a:rPr lang="ka-GE" sz="1200" b="1" dirty="0" smtClean="0"/>
              <a:t>3.17. დაახასიათეთ ერთმოდიან საფეხუროვან (step index single mode fiber) ანუ სტანდარტულ SF (standard fiber) ობ</a:t>
            </a:r>
            <a:br>
              <a:rPr lang="ka-GE" sz="1200" b="1" dirty="0" smtClean="0"/>
            </a:br>
            <a:r>
              <a:rPr lang="ka-GE" sz="1200" b="1" dirty="0" smtClean="0"/>
              <a:t>3.18.  დაახასიათეთ ერთმოდიანი  საფეხუროვანი (step index single mode fiber) ანუ სტანდარტული  SF (standard fiber)  და ერთმოდიან წანაცვლებული დისპერსიის DSF (dispersion-shifted single mode fiber) და ნულოვანი წანაცვლებული დისპერსიის NZDSF (non-zero dispersion-shifted single mode  fiber) ოპტიკურ ბოჭკოებად.</a:t>
            </a:r>
            <a:endParaRPr lang="en-US" sz="1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sz="1200" b="1" dirty="0" smtClean="0"/>
              <a:t>3.19. ქვემოთ ჩამოთვლილი მონაცემებიდან რომელია ობ–ს ძირითადი გეომეტრიული ზომები:</a:t>
            </a:r>
            <a:br>
              <a:rPr lang="ka-GE" sz="1200" b="1" dirty="0" smtClean="0"/>
            </a:br>
            <a:r>
              <a:rPr lang="ka-GE" sz="1200" b="1" dirty="0" smtClean="0"/>
              <a:t>1) მრავალმოდიანი: ა) 50/125; ბ)15/125; გ)25/130</a:t>
            </a:r>
            <a:br>
              <a:rPr lang="ka-GE" sz="1200" b="1" dirty="0" smtClean="0"/>
            </a:br>
            <a:r>
              <a:rPr lang="ka-GE" sz="1200" b="1" dirty="0" smtClean="0"/>
              <a:t>2) ერთმოდიანი ა)7/125, ბ)11,5 / 125, გ) 8/125დ) 9/125</a:t>
            </a:r>
            <a:br>
              <a:rPr lang="ka-GE" sz="1200" b="1" dirty="0" smtClean="0"/>
            </a:br>
            <a:r>
              <a:rPr lang="ka-GE" sz="1200" b="1" dirty="0" smtClean="0"/>
              <a:t>3.20.როგორ კლასიფიცირდებიან ოკ? მოიყვანეთ ოკ–ის კლასიფიკაცია:</a:t>
            </a:r>
            <a:br>
              <a:rPr lang="ka-GE" sz="1200" b="1" dirty="0" smtClean="0"/>
            </a:br>
            <a:r>
              <a:rPr lang="ka-GE" sz="1200" b="1" dirty="0" smtClean="0"/>
              <a:t>– გარე გაყვანის  მიხედვით;</a:t>
            </a:r>
            <a:br>
              <a:rPr lang="ka-GE" sz="1200" b="1" dirty="0" smtClean="0"/>
            </a:br>
            <a:r>
              <a:rPr lang="ka-GE" sz="1200" b="1" dirty="0" smtClean="0"/>
              <a:t>– შიდაგაყვანის (საობიექტო)  მიხედვით;</a:t>
            </a:r>
            <a:br>
              <a:rPr lang="ka-GE" sz="1200" b="1" dirty="0" smtClean="0"/>
            </a:br>
            <a:r>
              <a:rPr lang="ka-GE" sz="1200" b="1" dirty="0" smtClean="0"/>
              <a:t>– მიწისქვეშა (გრუნტში) გაყვანის მიხედვით;</a:t>
            </a:r>
            <a:br>
              <a:rPr lang="ka-GE" sz="1200" b="1" dirty="0" smtClean="0"/>
            </a:br>
            <a:r>
              <a:rPr lang="ka-GE" sz="1200" b="1" dirty="0" smtClean="0"/>
              <a:t>– კიდული კონსტრუქციების; </a:t>
            </a:r>
            <a:br>
              <a:rPr lang="ka-GE" sz="1200" b="1" dirty="0" smtClean="0"/>
            </a:br>
            <a:r>
              <a:rPr lang="ka-GE" sz="1200" b="1" dirty="0" smtClean="0"/>
              <a:t>–  წყალქვეშა გაყვანის მიხედვით.</a:t>
            </a:r>
            <a:br>
              <a:rPr lang="ka-GE" sz="1200" b="1" dirty="0" smtClean="0"/>
            </a:br>
            <a:r>
              <a:rPr lang="ka-GE" sz="1200" b="1" dirty="0" smtClean="0"/>
              <a:t>3.21.განმარტეთ  ნახ.3.13–ის მიხედვით::</a:t>
            </a:r>
            <a:br>
              <a:rPr lang="ka-GE" sz="1200" b="1" dirty="0" smtClean="0"/>
            </a:br>
            <a:r>
              <a:rPr lang="ka-GE" sz="1200" b="1" dirty="0" smtClean="0"/>
              <a:t>ა)-შრეებისებური კონცენტრიული გრეხვა;  ბ)-გრეხვა პროფილირებული გულარას ირგვლივ; გ) -ბრტყელი კონსტრუქცია; 1-ობ; 2-ძალოვანი ელემენტი; 3-მადეპფირებელი ელემენტი; 40დამცავი გარსაცმი; 5-პროფილირებული გულარა; 6-ლენტა ობ-ით</a:t>
            </a:r>
            <a:br>
              <a:rPr lang="ka-GE" sz="1200" b="1" dirty="0" smtClean="0"/>
            </a:br>
            <a:r>
              <a:rPr lang="ka-GE" sz="1200" b="1" dirty="0" smtClean="0"/>
              <a:t>3.22.განმარტეთ ნახ 3.25–ის მიხედვით:1 — ობ; 2 — ოპტიკური მოდულის გარსაცმი; 3 — მინაპლასტიკური ღეროიანი ცენტრალური ძალოვანი ელემენტი;4—გარსაცმი; 5—სპილენძის ღერო; 6—სპილენძის ღეროს იზოლიაცია; 7—ჰიდროფობური შემავსებელი; 8 — ხვეული ლენტა 9 — საშუალდო გარსაცმი პოლიეთილენისაგან; 10— ბალიში გასამაგრებელი ქაღალდისაგან; 11 — ფოლადლენტური ჯავშანი; 12—გარე დამცავი გარსაცმი პოლიეთილენისაგან ჯავშანთან ბიტუმის დაწებებით).</a:t>
            </a:r>
            <a:endParaRPr lang="en-US" sz="1200" b="1" dirty="0" smtClean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>
                <a:solidFill>
                  <a:srgbClr val="00B050"/>
                </a:solidFill>
              </a:rPr>
              <a:t>ყველაზე ხშირად გამოიყენება ობ-ს შემდეგი  ტიპები (ნახ. 3.2)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ka-GE" dirty="0" smtClean="0"/>
          </a:p>
          <a:p>
            <a:r>
              <a:rPr lang="ka-GE" b="1" dirty="0" smtClean="0"/>
              <a:t>- მრავალმოდიანი გრადიენტული ობ 50/125 (ნახ.3.2ა);</a:t>
            </a:r>
            <a:endParaRPr lang="en-US" b="1" dirty="0" smtClean="0"/>
          </a:p>
          <a:p>
            <a:r>
              <a:rPr lang="ka-GE" b="1" dirty="0" smtClean="0"/>
              <a:t/>
            </a:r>
            <a:br>
              <a:rPr lang="ka-GE" b="1" dirty="0" smtClean="0"/>
            </a:br>
            <a:r>
              <a:rPr lang="ka-GE" b="1" dirty="0" smtClean="0"/>
              <a:t>- მრავალმოდიანი გრადიენტული ობ 62,5/125, (ნახ. 3.2 ბ);</a:t>
            </a:r>
            <a:endParaRPr lang="en-US" b="1" dirty="0" smtClean="0"/>
          </a:p>
          <a:p>
            <a:r>
              <a:rPr lang="ka-GE" b="1" dirty="0" smtClean="0"/>
              <a:t/>
            </a:r>
            <a:br>
              <a:rPr lang="ka-GE" b="1" dirty="0" smtClean="0"/>
            </a:br>
            <a:r>
              <a:rPr lang="ka-GE" sz="2900" b="1" dirty="0" smtClean="0"/>
              <a:t>- ერთმოდიანი საფეხუროვანი ობ SF (ობ წანაცვლებული დისპერსიით ანუ სტანდარტული   ობ : 8-9,5-10/125 (ნახ.3.2გ);</a:t>
            </a:r>
            <a:endParaRPr lang="en-US" sz="2900" b="1" dirty="0" smtClean="0"/>
          </a:p>
          <a:p>
            <a:pPr>
              <a:buNone/>
            </a:pPr>
            <a:endParaRPr lang="en-US" sz="2900" b="1" dirty="0" smtClean="0"/>
          </a:p>
          <a:p>
            <a:r>
              <a:rPr lang="ka-GE" b="1" dirty="0" smtClean="0"/>
              <a:t>- ერთმოდიანი ობ წანაცვლებული დისპერსიით DSF 8-9,5-10/125  (ნახ.3დ);</a:t>
            </a:r>
            <a:endParaRPr lang="en-US" b="1" dirty="0" smtClean="0"/>
          </a:p>
          <a:p>
            <a:r>
              <a:rPr lang="ka-GE" b="1" dirty="0" smtClean="0"/>
              <a:t>ერთმოდიანი ობ ნულოვანი წანაცვლებული დისპერსიით NZDSF (გარდატეხის მაჩვენებლის პროფილით ეს ობ ჰგავს ობ-ს წინა ტიპს).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b="1" dirty="0" smtClean="0"/>
              <a:t>ნახ. 3.2. ოპტიკური ბოჭკოს ტიპები</a:t>
            </a:r>
            <a:br>
              <a:rPr lang="ka-GE" sz="2800" b="1" dirty="0" smtClean="0"/>
            </a:br>
            <a:endParaRPr lang="en-US" sz="2800" dirty="0"/>
          </a:p>
        </p:txBody>
      </p:sp>
      <p:pic>
        <p:nvPicPr>
          <p:cNvPr id="6" name="Content Placeholder 5" descr="nax_3-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990600"/>
            <a:ext cx="3810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a-GE" sz="3100" dirty="0" smtClean="0">
                <a:solidFill>
                  <a:srgbClr val="00B0F0"/>
                </a:solidFill>
              </a:rPr>
              <a:t>ცხრილი 3.1. ობ-ის სტანდარტები  და მათი გამოყენების უბნები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676401"/>
          <a:ext cx="8077200" cy="3276599"/>
        </p:xfrm>
        <a:graphic>
          <a:graphicData uri="http://schemas.openxmlformats.org/drawingml/2006/table">
            <a:tbl>
              <a:tblPr/>
              <a:tblGrid>
                <a:gridCol w="1615440"/>
                <a:gridCol w="1615440"/>
                <a:gridCol w="1615440"/>
                <a:gridCol w="1615440"/>
                <a:gridCol w="1615440"/>
              </a:tblGrid>
              <a:tr h="30108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მრავალმოდიანი ობ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ერთმოდიანი ობ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63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MMF 50/125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გრადიენტული ობ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MMF 62,5/125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გრადიენტული ობ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SF (NDSF)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საფეხუროვანი ობ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DSF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ობ წანაცვლებული დისპერსიით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NZDSF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ობ წანაცვლებული ნულოვანი დისპერსიით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1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კბოხ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(Ethernet, Fast/Gigabit Ethernet, FDDI, ATM)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კბოხ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(Ethernet, Fast/Gigabit Ethernet, FDDI, ATM)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გრძელი ხაზები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(Ethernet, Fast/Gigabit Ethernet, FDDI, ATM),  SDH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 </a:t>
                      </a: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მაგისტრალები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ზესიშორის ხაზები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სუპერხაზები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SDH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ATM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 </a:t>
                      </a: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9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ზესიშორისი ხაზები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ka-GE" sz="9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/>
                      </a:r>
                      <a:br>
                        <a:rPr lang="ka-GE" sz="9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</a:br>
                      <a:r>
                        <a:rPr lang="ka-GE" sz="9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სუპერმაგისტრალები</a:t>
                      </a:r>
                      <a:r>
                        <a:rPr lang="ka-GE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SDH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ATM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), </a:t>
                      </a:r>
                      <a:r>
                        <a:rPr lang="ka-GE" sz="900" b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მთლიანად ოპტიკური სისტემა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400" b="1" i="1" dirty="0" smtClean="0"/>
              <a:t>ნახ. 3.3.  სხივების გავრცელების გზა დაცემის რამოდენიმე კუთხისათვის  </a:t>
            </a:r>
            <a:r>
              <a:rPr lang="ro-RO" sz="2400" b="1" i="1" dirty="0" smtClean="0"/>
              <a:t>n</a:t>
            </a:r>
            <a:r>
              <a:rPr lang="ro-RO" sz="2400" b="1" i="1" baseline="-25000" dirty="0" smtClean="0"/>
              <a:t>1 </a:t>
            </a:r>
            <a:r>
              <a:rPr lang="ro-RO" sz="2400" b="1" i="1" dirty="0" smtClean="0">
                <a:sym typeface="Symbol"/>
              </a:rPr>
              <a:t></a:t>
            </a:r>
            <a:r>
              <a:rPr lang="ro-RO" sz="2400" b="1" i="1" dirty="0" smtClean="0"/>
              <a:t> n</a:t>
            </a:r>
            <a:r>
              <a:rPr lang="ro-RO" sz="2400" b="1" i="1" baseline="-25000" dirty="0" smtClean="0"/>
              <a:t>2</a:t>
            </a:r>
            <a:r>
              <a:rPr lang="ka-GE" sz="2400" b="1" i="1" dirty="0" smtClean="0"/>
              <a:t>, , სადაც  </a:t>
            </a:r>
            <a:r>
              <a:rPr lang="ro-RO" sz="2400" b="1" i="1" dirty="0" smtClean="0"/>
              <a:t>n</a:t>
            </a:r>
            <a:r>
              <a:rPr lang="ro-RO" sz="2400" b="1" i="1" baseline="-25000" dirty="0" smtClean="0"/>
              <a:t>1</a:t>
            </a:r>
            <a:r>
              <a:rPr lang="ro-RO" sz="2400" b="1" i="1" dirty="0" smtClean="0"/>
              <a:t> </a:t>
            </a:r>
            <a:r>
              <a:rPr lang="ka-GE" sz="2400" b="1" i="1" dirty="0" smtClean="0"/>
              <a:t>და  п</a:t>
            </a:r>
            <a:r>
              <a:rPr lang="ka-GE" sz="2400" b="1" i="1" baseline="-25000" dirty="0" smtClean="0"/>
              <a:t>2</a:t>
            </a:r>
            <a:r>
              <a:rPr lang="ka-GE" sz="2400" b="1" i="1" dirty="0" smtClean="0"/>
              <a:t>  ორი სხვადასხვა გარემოს გარდატეხის მაჩვენებლებია</a:t>
            </a:r>
            <a:endParaRPr lang="en-US" sz="2400" dirty="0"/>
          </a:p>
        </p:txBody>
      </p:sp>
      <p:pic>
        <p:nvPicPr>
          <p:cNvPr id="4" name="Content Placeholder 3" descr="III-tavi_nax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6477000" cy="328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b="1" i="1" dirty="0" smtClean="0"/>
              <a:t>ობ–ს სამი   ტიპი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ka-GE" sz="2800" b="1" i="1" dirty="0" smtClean="0"/>
              <a:t> </a:t>
            </a:r>
            <a:r>
              <a:rPr lang="ka-GE" sz="2000" b="1" i="1" dirty="0" smtClean="0"/>
              <a:t>ნახ..3.4.  ობ–ს ძირითადი კონსტრუქცია</a:t>
            </a:r>
            <a:r>
              <a:rPr lang="ka-GE" sz="2800" b="1" i="1" dirty="0" smtClean="0"/>
              <a:t>	</a:t>
            </a:r>
            <a:endParaRPr lang="en-US" sz="2800" dirty="0"/>
          </a:p>
        </p:txBody>
      </p:sp>
      <p:pic>
        <p:nvPicPr>
          <p:cNvPr id="4" name="Content Placeholder 3" descr="III-tavi_nax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81200"/>
            <a:ext cx="6781800" cy="2970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700" b="1" dirty="0" smtClean="0"/>
              <a:t>ნახ. 3.5. კონსტრუქცია და გარდატეხის მაჩვენებლის პროფილები საფეხუროვანი (ა) და გრადიენტული (ბ) (მრავალმოდიანი ობ–თვის</a:t>
            </a:r>
            <a:r>
              <a:rPr lang="ka-GE" sz="3200" b="1" dirty="0" smtClean="0"/>
              <a:t>)</a:t>
            </a:r>
            <a:endParaRPr lang="en-US" sz="3200" dirty="0"/>
          </a:p>
        </p:txBody>
      </p:sp>
      <p:pic>
        <p:nvPicPr>
          <p:cNvPr id="4" name="Content Placeholder 3" descr="III-tavi_nax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81200"/>
            <a:ext cx="5486400" cy="3354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595</Words>
  <Application>Microsoft Office PowerPoint</Application>
  <PresentationFormat>On-screen Show (4:3)</PresentationFormat>
  <Paragraphs>139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თავი 3. ოპტიკური ბოჭკოს   ტიპები.  სხივის გავრცელება ობ–ში. ობ–ს გეომეტრიული პარამეტრები. ოპტიკური კაბელების კლასიფიკაცია, კონსტრუქციები და მახასაიათებლები </vt:lpstr>
      <vt:lpstr>ტელეკომუნიკაციაში გამოყენებული  ობ იყოფიან ორ ძირითად ჯგუფად:</vt:lpstr>
      <vt:lpstr>ნახ.3. 1. მრავალმოდიანი და ერთმოდიანი ობ განივი კვეთები </vt:lpstr>
      <vt:lpstr>ყველაზე ხშირად გამოიყენება ობ-ს შემდეგი  ტიპები (ნახ. 3.2)</vt:lpstr>
      <vt:lpstr>ნახ. 3.2. ოპტიკური ბოჭკოს ტიპები </vt:lpstr>
      <vt:lpstr>  ცხრილი 3.1. ობ-ის სტანდარტები  და მათი გამოყენების უბნები </vt:lpstr>
      <vt:lpstr>ნახ. 3.3.  სხივების გავრცელების გზა დაცემის რამოდენიმე კუთხისათვის  n1  n2, , სადაც  n1 და  п2  ორი სხვადასხვა გარემოს გარდატეხის მაჩვენებლებია</vt:lpstr>
      <vt:lpstr>ობ–ს სამი   ტიპი  ნახ..3.4.  ობ–ს ძირითადი კონსტრუქცია </vt:lpstr>
      <vt:lpstr>ნახ. 3.5. კონსტრუქცია და გარდატეხის მაჩვენებლის პროფილები საფეხუროვანი (ა) და გრადიენტული (ბ) (მრავალმოდიანი ობ–თვის)</vt:lpstr>
      <vt:lpstr>ნახ. 3.6.  ობ–ს სამი  ტიპის  გარდატეხის მაჩვენებლის პროფილები და მათში გავრცელებული  მოდები </vt:lpstr>
      <vt:lpstr>ობ–ს გეომეტრიული პარამეტრები</vt:lpstr>
      <vt:lpstr>ცხრ.3.2.ობ–ს ძირითადი  ოპტიკური პარამეტრების მნიშვნელობა და V  სიხშირის ნორმირება სხვადასხვა ტალღის სიგრძისათვის </vt:lpstr>
      <vt:lpstr>მოდების რიცხვი. თუ V&lt;2.405 ობ–ში შეიძლება გავრცელდეს მხოლოდ ერთი მოდა.</vt:lpstr>
      <vt:lpstr>მოდების რიოცხვი გრადიენტული ობ–თვის გულარას პარაბოლური პროფილით</vt:lpstr>
      <vt:lpstr>ნახ.3.7. გადაცემის ერმოდიანი და მრავლმოდიანი რეჟიმების ფიზიკური ბუნება   </vt:lpstr>
      <vt:lpstr>   წაკვეთის  (კრიტიკული) (cutoff wavelength) ტალღის სიგრძე   </vt:lpstr>
      <vt:lpstr>ნახ. 3.8 ორგამტარიანი (ა) და ტალღგამტარული(ბ)                       ნახ. 3.9.მილევა ორგამტარიან (ა) და                მიმმართველი სისტემები                                                             ტალღგამტარულ მიმმართველ სისტემებში   </vt:lpstr>
      <vt:lpstr> სხვადასხვა  მოდების  გავრცელება   ობ–ში</vt:lpstr>
      <vt:lpstr>ნახ. 3.11 იმპულსის გავლა ობ–ში მრავალმოდიანი და ერთმოდიანი ობ–ს შემთხვევაში </vt:lpstr>
      <vt:lpstr>კ/გ-ის ოკ-ს კლასიფიკაცია</vt:lpstr>
      <vt:lpstr>ნახ. 3.12.ოკ–ის კლასიფიკაცია გარე გაყვანის სახეობების მიხედვით</vt:lpstr>
      <vt:lpstr>ნახ.3.13. ოკ–ის კლასიფიკაცია შიდა  გაყვანის (შიდაობიექტური) მიხედვით</vt:lpstr>
      <vt:lpstr>ნახ. 3.14. მიწისქვეშა (გრუნტში) გაყვანის ოკ–ის კლასიფიკაცია </vt:lpstr>
      <vt:lpstr>ნახ. 3.15. კიდული ოკ–ის კლასიფიკაცია</vt:lpstr>
      <vt:lpstr>ნახ.3.16. წყალქვეშა ოკ–ის კლასიფიკაცია</vt:lpstr>
      <vt:lpstr>ნახ.3.17. ოპტიკური კაბელების ტიპიური კონსტრუქციები: ა)-შრეებისებური კონცენტრიული გრეხვა;  ბ)-გრეხვა პროფილირებული გულარას ირგვლივ; გ) -ბრტყელი კონსტრუქცია; 1-ობ; 2-ძალოვანი ელემენტი; 3-მადეპფირებელი ელემენტი; 4-0დამცავი გარსაცმი;5-პროფილირებული გულარა; 6-ლენტა ობ-ით          ნახ.3.18. ფრანგული წარმოების ოკ-ის კონსტრუქციები:    ა — 10-ოპტიკური მოდული; ბ — 7 ოპტიკური კაბელი; 1 —ობ; 2 — ფიგურული გულარა; 3 — ძალოვანი ელემენტი; 4 — პლასტმასის ლენტა; 5—მოდული 10 ობ-გან; 6 — ალუმინის გარსაცმი; 7—პოლიეთილენის გარსაცმი </vt:lpstr>
      <vt:lpstr>ნახ.3.19. ბრტყელი კონსტრუქციის ამერიკული კაბელი: ა—12 ობ-იანი ლენტა; ბ—კაბელის კვეთი; გ—კაბელის საერთო ხედი;   1—ობ; 2—პოლიეთილენის ლენტი; 3—  144 ობ-საგან შემდგარი  ლენტების დასტა; 4— დამცავი საფგარი; 5 —შიდა პოლიეთილენის გარსაცმი; 6 — პლასტმასის ლენტები; 7 —ძალოვანი ელემენტები; დ —პოლიეთილენის გარსაცმები            ნახ. 3.20.  იაპონური ოკ: 1 — ობ; 2—სპილენძის ძალოვანი ელემენტი; 3 — დეპფირული დაფავა; 4—გარე გარსაცმი </vt:lpstr>
      <vt:lpstr> ნახ. 3.21.  ოკ, რომელიც ჩაშენებულია მძეხ-ის ფაზურ გამტარში:  1 — ობ; 2 — დამცავი საფარები3 — მძეგხ-ის სადენები              ნახ.3.22. კიდული ონსტრუქციის ოკ შეთავსებული ჩამოსაკიდი ტროსით  1—ობ; 2—შეთავსებული ტროსი; 3 — პოლიეთილენის გარსაცმი  </vt:lpstr>
      <vt:lpstr>ნახ.3.23. წყალქვეშა ოკ: ა — 6  ობ-იანი მოდული (3 ვარიანტი) б—წყალქვეშა კაბელი:  1—ოპტიკური მოდული; 2—6 ობ; 3—პლასტმასის მილები; 6—კომპაუნდით შევსება; 7—ფოლადის ჯავშანი; 8 — სპილენძის ან ალუმინის მილი; 9—პოლიეთილენის შლანგი              ნახ.3.24.  ქალაქის კავშირის ოკ  ОК-50: 1 — ძალოვანი ელემენტი; 2 — პლასტმასის მილი; 3 — ობ; 4 — პლასტმასის ლენტა; 5—პოლიეთილენის გარსაცმი </vt:lpstr>
      <vt:lpstr>  ნახ.3.30. ფოლადის მავთულებით დაჯავშნული ოკ–ის კონსტრუქცა    ТУ 3587-01-05-51702873-2007 ,                 (ТУ–ტექნიკური პირობა) </vt:lpstr>
      <vt:lpstr>                ნახ. 3.30. ოპტიკური კაბელი, რომელიც დაჯავშნულია ფოლადის მავთულებით ტიპები: ДКП-, ДКН-, ДКНа-, ДКПа-, СКП-, СКН-, СКНа-, СКПа- (მოდულური კონსტრუქციები)    1.გარე გარსაცმი    2.ჯავშანი(1 ან 2 ფოლადის მავთული) 3.შიდა გარსაცმი  4.ოპტიკური მოდული  5.შევსების კორდელი6.ცენტრალური ელემენტი 7.ოპტიკური ბოჭკო  8.ოპტიკური მოდულის შემვსები  9.რიპკორდი (შემხვევი)                                                     </vt:lpstr>
      <vt:lpstr>ნახ. 3.30. კავშირგაბმულობის კაბელები გრუნტში და საკაბელო კანალიზაციაში ჩასადებად მარკები: ТОС, ТОН, ТОГ 1. მილისებური გულარა  2. ობ (2 დან 16 მდე) 3. ჯავშანი ფოლადის მოთუთიებული მავთულებისაგან  4.ჰიდროფობური შემავსებელი  5. გარე გარსაცმი:.შენიშვნა:- პოლიეთილენის (ТОС) მასალისაგან, რომელიც არ ავრცელებს წვას  (ТОН);–მასალისაგან, რომელიც არ შეიცავს ჰალოგენს, არ ავრცელებს წვას (ТОГ)  </vt:lpstr>
      <vt:lpstr>ნახ. 3.31. წყალქვეშა ოკ  ДА2 მარკის ოკ </vt:lpstr>
      <vt:lpstr>ნახ.3.32. ბოკ–ის   სხვადასხვაკონსტრუქციები ა) მრგვალი ფოლადის მოთუთიებული ჯავშნით;  ბ)ბოკ ცენტრალურ მილში,  გ)ფოლადის ლენტური გოფრირებული ჯავშნით;    დ) უჯავშნო პოლიეთილენის გარსაცმში; ე)მთლიანად დიელექტრიკული კიდული თვითმზიდი; ვ)კიდული გამოთამ~ნილი ძალოვანი ელემენტით. </vt:lpstr>
      <vt:lpstr>თავი 3. კითხვები და ტესტები I  ნაწილი</vt:lpstr>
      <vt:lpstr>თავი  3 კითხვები და ტესტები  II ნაწილი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თავი 3. ოპტიკური ბოჭკოს   ტიპები. სხივის გავრცელება ობ–ში. ობ–ს გეომეტრიული პარამეტრები. ოპტიკური კაბელების კლასიფიკაცია, კონსტრუქციები და მახასაიათებლები </dc:title>
  <dc:creator/>
  <cp:lastModifiedBy>user</cp:lastModifiedBy>
  <cp:revision>31</cp:revision>
  <dcterms:created xsi:type="dcterms:W3CDTF">2006-08-16T00:00:00Z</dcterms:created>
  <dcterms:modified xsi:type="dcterms:W3CDTF">2013-03-06T09:46:33Z</dcterms:modified>
</cp:coreProperties>
</file>