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57" r:id="rId4"/>
    <p:sldId id="258" r:id="rId5"/>
    <p:sldId id="259" r:id="rId6"/>
    <p:sldId id="274" r:id="rId7"/>
    <p:sldId id="275"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68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5" Type="http://schemas.openxmlformats.org/officeDocument/2006/relationships/image" Target="../media/image21.wmf"/><Relationship Id="rId4" Type="http://schemas.openxmlformats.org/officeDocument/2006/relationships/image" Target="../media/image2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11.bin"/><Relationship Id="rId3" Type="http://schemas.openxmlformats.org/officeDocument/2006/relationships/oleObject" Target="../embeddings/oleObject1.bin"/><Relationship Id="rId7" Type="http://schemas.openxmlformats.org/officeDocument/2006/relationships/oleObject" Target="../embeddings/oleObject5.bin"/><Relationship Id="rId12"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11" Type="http://schemas.openxmlformats.org/officeDocument/2006/relationships/oleObject" Target="../embeddings/oleObject9.bin"/><Relationship Id="rId5" Type="http://schemas.openxmlformats.org/officeDocument/2006/relationships/oleObject" Target="../embeddings/oleObject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oleObject" Target="../embeddings/oleObject12.bin"/><Relationship Id="rId7" Type="http://schemas.openxmlformats.org/officeDocument/2006/relationships/oleObject" Target="../embeddings/oleObject16.bin"/><Relationship Id="rId12" Type="http://schemas.openxmlformats.org/officeDocument/2006/relationships/image" Target="../media/image26.png"/><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15.bin"/><Relationship Id="rId11" Type="http://schemas.openxmlformats.org/officeDocument/2006/relationships/image" Target="../media/image25.png"/><Relationship Id="rId5" Type="http://schemas.openxmlformats.org/officeDocument/2006/relationships/oleObject" Target="../embeddings/oleObject14.bin"/><Relationship Id="rId10" Type="http://schemas.openxmlformats.org/officeDocument/2006/relationships/image" Target="../media/image24.png"/><Relationship Id="rId4" Type="http://schemas.openxmlformats.org/officeDocument/2006/relationships/oleObject" Target="../embeddings/oleObject13.bin"/><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3300" b="1" dirty="0" smtClean="0"/>
              <a:t> </a:t>
            </a:r>
            <a:r>
              <a:rPr lang="ka-GE" sz="3300" b="1" dirty="0" smtClean="0">
                <a:solidFill>
                  <a:srgbClr val="FF0000"/>
                </a:solidFill>
              </a:rPr>
              <a:t>თავი</a:t>
            </a:r>
            <a:r>
              <a:rPr lang="en-US" sz="3300" b="1" dirty="0" smtClean="0">
                <a:solidFill>
                  <a:srgbClr val="FF0000"/>
                </a:solidFill>
              </a:rPr>
              <a:t> </a:t>
            </a:r>
            <a:r>
              <a:rPr lang="ka-GE" sz="3300" b="1" dirty="0" smtClean="0">
                <a:solidFill>
                  <a:srgbClr val="FF0000"/>
                </a:solidFill>
              </a:rPr>
              <a:t>4</a:t>
            </a:r>
            <a:r>
              <a:rPr lang="ka-GE" sz="3300" dirty="0" smtClean="0">
                <a:solidFill>
                  <a:srgbClr val="FF0000"/>
                </a:solidFill>
              </a:rPr>
              <a:t>.  </a:t>
            </a:r>
            <a:r>
              <a:rPr lang="ka-GE" sz="3300" b="1" dirty="0" smtClean="0">
                <a:solidFill>
                  <a:srgbClr val="FF0000"/>
                </a:solidFill>
              </a:rPr>
              <a:t>მილევა </a:t>
            </a:r>
            <a:r>
              <a:rPr lang="en-US" sz="3300" b="1" dirty="0" smtClean="0">
                <a:solidFill>
                  <a:srgbClr val="FF0000"/>
                </a:solidFill>
              </a:rPr>
              <a:t> </a:t>
            </a:r>
            <a:r>
              <a:rPr lang="ka-GE" sz="3300" b="1" dirty="0" smtClean="0">
                <a:solidFill>
                  <a:srgbClr val="FF0000"/>
                </a:solidFill>
              </a:rPr>
              <a:t>ოპტიკურ  ბოჭკოებში</a:t>
            </a:r>
            <a:endParaRPr lang="en-US" sz="3300" dirty="0">
              <a:solidFill>
                <a:srgbClr val="FF0000"/>
              </a:solidFill>
            </a:endParaRPr>
          </a:p>
        </p:txBody>
      </p:sp>
      <p:sp>
        <p:nvSpPr>
          <p:cNvPr id="5" name="Content Placeholder 4"/>
          <p:cNvSpPr>
            <a:spLocks noGrp="1"/>
          </p:cNvSpPr>
          <p:nvPr>
            <p:ph idx="1"/>
          </p:nvPr>
        </p:nvSpPr>
        <p:spPr/>
        <p:txBody>
          <a:bodyPr>
            <a:normAutofit/>
          </a:bodyPr>
          <a:lstStyle/>
          <a:p>
            <a:pPr algn="just">
              <a:buNone/>
            </a:pPr>
            <a:r>
              <a:rPr lang="en-US" sz="2000" b="1" dirty="0" smtClean="0"/>
              <a:t>         </a:t>
            </a:r>
            <a:r>
              <a:rPr lang="ka-GE" sz="2000" b="1" dirty="0" smtClean="0"/>
              <a:t>ნახ. 4.1.მილევის  (დანაკარგების)  ძირითადი   ტიპები  ობ-ში</a:t>
            </a:r>
            <a:endParaRPr lang="en-US" sz="2000" dirty="0"/>
          </a:p>
        </p:txBody>
      </p:sp>
      <p:pic>
        <p:nvPicPr>
          <p:cNvPr id="4" name="Picture 3" descr="nax_4-1.JPG"/>
          <p:cNvPicPr/>
          <p:nvPr/>
        </p:nvPicPr>
        <p:blipFill>
          <a:blip r:embed="rId2"/>
          <a:stretch>
            <a:fillRect/>
          </a:stretch>
        </p:blipFill>
        <p:spPr>
          <a:xfrm>
            <a:off x="1066800" y="2209800"/>
            <a:ext cx="6858000" cy="4038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800" b="1" dirty="0" smtClean="0"/>
              <a:t>დამატებითი (გარე, საკაბელო, რადიაციული) </a:t>
            </a:r>
            <a:r>
              <a:rPr lang="ka-GE" sz="2800" b="1" dirty="0" smtClean="0"/>
              <a:t>მილევა</a:t>
            </a:r>
            <a:r>
              <a:rPr lang="en-US" sz="2800" b="1" dirty="0" smtClean="0"/>
              <a:t>  </a:t>
            </a:r>
            <a:r>
              <a:rPr lang="ka-GE" sz="2800" b="1" dirty="0" smtClean="0">
                <a:solidFill>
                  <a:srgbClr val="FF0000"/>
                </a:solidFill>
              </a:rPr>
              <a:t>(ზოგადად)</a:t>
            </a:r>
            <a:endParaRPr lang="en-US" sz="2800"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a:buNone/>
            </a:pPr>
            <a:r>
              <a:rPr lang="ka-GE" dirty="0" smtClean="0"/>
              <a:t>                                                                  </a:t>
            </a:r>
            <a:r>
              <a:rPr lang="ka-GE" sz="2400" dirty="0" smtClean="0"/>
              <a:t>(4.3.1)</a:t>
            </a:r>
          </a:p>
          <a:p>
            <a:pPr>
              <a:buNone/>
            </a:pPr>
            <a:endParaRPr lang="ka-GE" sz="2400" b="1" dirty="0" smtClean="0"/>
          </a:p>
          <a:p>
            <a:pPr>
              <a:buNone/>
            </a:pPr>
            <a:r>
              <a:rPr lang="ka-GE" sz="2200" b="1" dirty="0" smtClean="0"/>
              <a:t>სადაც:</a:t>
            </a:r>
          </a:p>
          <a:p>
            <a:r>
              <a:rPr lang="en-US" sz="2200" b="1" dirty="0" smtClean="0"/>
              <a:t>α</a:t>
            </a:r>
            <a:r>
              <a:rPr lang="ka-GE" sz="2200" b="1" dirty="0" smtClean="0"/>
              <a:t>’</a:t>
            </a:r>
            <a:r>
              <a:rPr lang="ka-GE" sz="2200" b="1" baseline="-25000" dirty="0" smtClean="0"/>
              <a:t>1 </a:t>
            </a:r>
            <a:r>
              <a:rPr lang="ka-GE" sz="2200" b="1" dirty="0" smtClean="0"/>
              <a:t>– წარმოიშვება ობ–ზე რაიმე მექნიკური ზემოქმედების გამო ოკ–ის წარმოების  პროცესში;</a:t>
            </a:r>
          </a:p>
          <a:p>
            <a:r>
              <a:rPr lang="en-US" sz="2200" b="1" dirty="0" smtClean="0"/>
              <a:t>α</a:t>
            </a:r>
            <a:r>
              <a:rPr lang="ka-GE" sz="2200" b="1" dirty="0" smtClean="0"/>
              <a:t>’</a:t>
            </a:r>
            <a:r>
              <a:rPr lang="ka-GE" sz="2200" b="1" baseline="-25000" dirty="0" smtClean="0"/>
              <a:t>2 </a:t>
            </a:r>
            <a:r>
              <a:rPr lang="ka-GE" sz="2200" b="1" dirty="0" smtClean="0"/>
              <a:t>– წარმოიშვება გარდატეხის მაჩვენებლის ტემპერატურილი დამოკიდებულების გამო;</a:t>
            </a:r>
          </a:p>
          <a:p>
            <a:r>
              <a:rPr lang="en-US" sz="2200" b="1" dirty="0" smtClean="0"/>
              <a:t>α</a:t>
            </a:r>
            <a:r>
              <a:rPr lang="ka-GE" sz="2200" b="1" dirty="0" smtClean="0"/>
              <a:t>’</a:t>
            </a:r>
            <a:r>
              <a:rPr lang="ka-GE" sz="2200" b="1" baseline="-25000" dirty="0" smtClean="0"/>
              <a:t>3 </a:t>
            </a:r>
            <a:r>
              <a:rPr lang="ka-GE" sz="2200" b="1" dirty="0" smtClean="0"/>
              <a:t>– ობ–ს მიკრო გადაღუნვების გამო;</a:t>
            </a:r>
          </a:p>
          <a:p>
            <a:r>
              <a:rPr lang="en-US" sz="2200" b="1" dirty="0" smtClean="0"/>
              <a:t>α</a:t>
            </a:r>
            <a:r>
              <a:rPr lang="ka-GE" sz="2200" b="1" dirty="0" smtClean="0"/>
              <a:t>’</a:t>
            </a:r>
            <a:r>
              <a:rPr lang="ka-GE" sz="2200" b="1" baseline="-25000" dirty="0" smtClean="0"/>
              <a:t>4 </a:t>
            </a:r>
            <a:r>
              <a:rPr lang="ka-GE" sz="2200" b="1" dirty="0" smtClean="0"/>
              <a:t>– ობ–ს სწორხაზოვნების დარღვევის გამო (გრეხვა);</a:t>
            </a:r>
          </a:p>
          <a:p>
            <a:r>
              <a:rPr lang="en-US" sz="2200" b="1" dirty="0" smtClean="0"/>
              <a:t>α</a:t>
            </a:r>
            <a:r>
              <a:rPr lang="ka-GE" sz="2200" b="1" dirty="0" smtClean="0"/>
              <a:t>’</a:t>
            </a:r>
            <a:r>
              <a:rPr lang="ka-GE" sz="2200" b="1" baseline="-25000" dirty="0" smtClean="0"/>
              <a:t>5 </a:t>
            </a:r>
            <a:r>
              <a:rPr lang="ka-GE" sz="2200" b="1" dirty="0" smtClean="0"/>
              <a:t>– ობ–ს გრეხვის გამო თავისი ღერძის გარშემო (გრეხვის ღერძული დაძაბულობა);</a:t>
            </a:r>
          </a:p>
          <a:p>
            <a:r>
              <a:rPr lang="ka-GE" sz="2200" b="1" dirty="0" smtClean="0"/>
              <a:t> </a:t>
            </a:r>
            <a:r>
              <a:rPr lang="en-US" sz="2200" b="1" dirty="0" smtClean="0"/>
              <a:t>α</a:t>
            </a:r>
            <a:r>
              <a:rPr lang="ka-GE" sz="2200" b="1" dirty="0" smtClean="0"/>
              <a:t>’</a:t>
            </a:r>
            <a:r>
              <a:rPr lang="ka-GE" sz="2200" b="1" baseline="-25000" dirty="0" smtClean="0"/>
              <a:t>6 </a:t>
            </a:r>
            <a:r>
              <a:rPr lang="ka-GE" sz="2200" b="1" dirty="0" smtClean="0"/>
              <a:t>– ობ–ს დაფარვის არათანაბრობის გამო;</a:t>
            </a:r>
          </a:p>
          <a:p>
            <a:r>
              <a:rPr lang="en-US" sz="2200" b="1" dirty="0" smtClean="0"/>
              <a:t>α</a:t>
            </a:r>
            <a:r>
              <a:rPr lang="ka-GE" sz="2200" b="1" dirty="0" smtClean="0"/>
              <a:t>’</a:t>
            </a:r>
            <a:r>
              <a:rPr lang="ka-GE" sz="2200" b="1" baseline="-25000" dirty="0" smtClean="0"/>
              <a:t>7 </a:t>
            </a:r>
            <a:r>
              <a:rPr lang="ka-GE" sz="2200" b="1" dirty="0" smtClean="0"/>
              <a:t>– აღიძვრება ობ–ს გარსაცმში დანაკარგების გამო.</a:t>
            </a:r>
            <a:endParaRPr lang="en-US" sz="2200" dirty="0"/>
          </a:p>
        </p:txBody>
      </p:sp>
      <p:pic>
        <p:nvPicPr>
          <p:cNvPr id="4" name="Picture 3" descr="form_4-3-1.JPG"/>
          <p:cNvPicPr>
            <a:picLocks noChangeAspect="1"/>
          </p:cNvPicPr>
          <p:nvPr/>
        </p:nvPicPr>
        <p:blipFill>
          <a:blip r:embed="rId2"/>
          <a:stretch>
            <a:fillRect/>
          </a:stretch>
        </p:blipFill>
        <p:spPr>
          <a:xfrm>
            <a:off x="2133600" y="1524000"/>
            <a:ext cx="1600200" cy="88235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800" dirty="0" smtClean="0"/>
              <a:t>მიკროგადაღუნვები და მაკროგადაღუნვები</a:t>
            </a:r>
            <a:endParaRPr lang="en-US" sz="2800" dirty="0"/>
          </a:p>
        </p:txBody>
      </p:sp>
      <p:sp>
        <p:nvSpPr>
          <p:cNvPr id="3" name="Content Placeholder 2"/>
          <p:cNvSpPr>
            <a:spLocks noGrp="1"/>
          </p:cNvSpPr>
          <p:nvPr>
            <p:ph idx="1"/>
          </p:nvPr>
        </p:nvSpPr>
        <p:spPr>
          <a:xfrm>
            <a:off x="609600" y="4419600"/>
            <a:ext cx="8229600" cy="1295400"/>
          </a:xfrm>
        </p:spPr>
        <p:txBody>
          <a:bodyPr>
            <a:normAutofit/>
          </a:bodyPr>
          <a:lstStyle/>
          <a:p>
            <a:pPr marL="0" indent="0">
              <a:buNone/>
            </a:pPr>
            <a:r>
              <a:rPr lang="ka-GE" sz="2000" dirty="0" smtClean="0"/>
              <a:t>ნახ.4.6.     მიკროგადაღუნვების (მარცხნივ) და მაკროგადაღუნვების     </a:t>
            </a:r>
          </a:p>
          <a:p>
            <a:pPr marL="0" indent="0">
              <a:buNone/>
            </a:pPr>
            <a:r>
              <a:rPr lang="ka-GE" sz="2000" dirty="0" smtClean="0"/>
              <a:t>                   (მარჯვნივ) ილუსტრაცია</a:t>
            </a:r>
            <a:endParaRPr lang="en-US" sz="2000" dirty="0"/>
          </a:p>
        </p:txBody>
      </p:sp>
      <p:pic>
        <p:nvPicPr>
          <p:cNvPr id="4" name="Picture 3" descr="nax.4.6.jpg"/>
          <p:cNvPicPr/>
          <p:nvPr/>
        </p:nvPicPr>
        <p:blipFill>
          <a:blip r:embed="rId2" cstate="print"/>
          <a:srcRect/>
          <a:stretch>
            <a:fillRect/>
          </a:stretch>
        </p:blipFill>
        <p:spPr bwMode="auto">
          <a:xfrm>
            <a:off x="1219200" y="1600200"/>
            <a:ext cx="6072188" cy="2586037"/>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800" dirty="0" smtClean="0"/>
              <a:t>ნახ. 4</a:t>
            </a:r>
            <a:r>
              <a:rPr lang="ru-RU" sz="2800" dirty="0" smtClean="0"/>
              <a:t>.</a:t>
            </a:r>
            <a:r>
              <a:rPr lang="ka-GE" sz="2800" dirty="0" smtClean="0"/>
              <a:t>7. მინის ბოჭკოს მილევის სპექტრალური მახასიათებლები</a:t>
            </a:r>
            <a:endParaRPr lang="en-US" sz="2800" dirty="0"/>
          </a:p>
        </p:txBody>
      </p:sp>
      <p:pic>
        <p:nvPicPr>
          <p:cNvPr id="4" name="Content Placeholder 3" descr="II-tavi_nax3.jpg"/>
          <p:cNvPicPr>
            <a:picLocks noGrp="1"/>
          </p:cNvPicPr>
          <p:nvPr>
            <p:ph idx="1"/>
          </p:nvPr>
        </p:nvPicPr>
        <p:blipFill>
          <a:blip r:embed="rId2" cstate="print"/>
          <a:srcRect/>
          <a:stretch>
            <a:fillRect/>
          </a:stretch>
        </p:blipFill>
        <p:spPr bwMode="auto">
          <a:xfrm>
            <a:off x="1066800" y="1676400"/>
            <a:ext cx="6746748" cy="3840321"/>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sz="2000" dirty="0" smtClean="0">
                <a:solidFill>
                  <a:srgbClr val="FF0000"/>
                </a:solidFill>
              </a:rPr>
              <a:t>ნახ.4.8. დანაკარგები (მილევა) შეპირაპირებულ ობ–ის ერთმანეთთან </a:t>
            </a:r>
            <a:r>
              <a:rPr lang="ka-GE" sz="2000" dirty="0" smtClean="0">
                <a:solidFill>
                  <a:srgbClr val="FF0000"/>
                </a:solidFill>
              </a:rPr>
              <a:t>შეერთებისა </a:t>
            </a:r>
            <a:r>
              <a:rPr lang="ka-GE" sz="2000" dirty="0" smtClean="0"/>
              <a:t/>
            </a:r>
            <a:br>
              <a:rPr lang="ka-GE" sz="2000" dirty="0" smtClean="0"/>
            </a:br>
            <a:r>
              <a:rPr lang="ka-GE" sz="2000" dirty="0" smtClean="0">
                <a:solidFill>
                  <a:srgbClr val="FF0000"/>
                </a:solidFill>
              </a:rPr>
              <a:t>ა)</a:t>
            </a:r>
            <a:r>
              <a:rPr lang="ka-GE" sz="2000" dirty="0" smtClean="0">
                <a:solidFill>
                  <a:srgbClr val="00B0F0"/>
                </a:solidFill>
              </a:rPr>
              <a:t>კუთხური </a:t>
            </a:r>
            <a:r>
              <a:rPr lang="ka-GE" sz="2000" dirty="0" smtClean="0">
                <a:solidFill>
                  <a:srgbClr val="00B0F0"/>
                </a:solidFill>
              </a:rPr>
              <a:t>გადახრის გამო, ობ–ს სხვადასხვა აპერტურის დროს</a:t>
            </a:r>
            <a:r>
              <a:rPr lang="en-US" sz="2000" dirty="0" smtClean="0"/>
              <a:t/>
            </a:r>
            <a:br>
              <a:rPr lang="en-US" sz="2000" dirty="0" smtClean="0"/>
            </a:br>
            <a:endParaRPr lang="en-US" sz="2000" dirty="0"/>
          </a:p>
        </p:txBody>
      </p:sp>
      <p:pic>
        <p:nvPicPr>
          <p:cNvPr id="1026" name="Picture 2" descr="1_Alfa(teta)"/>
          <p:cNvPicPr>
            <a:picLocks noChangeAspect="1" noChangeArrowheads="1"/>
          </p:cNvPicPr>
          <p:nvPr/>
        </p:nvPicPr>
        <p:blipFill>
          <a:blip r:embed="rId2"/>
          <a:srcRect/>
          <a:stretch>
            <a:fillRect/>
          </a:stretch>
        </p:blipFill>
        <p:spPr bwMode="auto">
          <a:xfrm>
            <a:off x="2133600" y="1119212"/>
            <a:ext cx="4267200" cy="5599314"/>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000" dirty="0" smtClean="0"/>
              <a:t>ნახ.4.9. </a:t>
            </a:r>
            <a:r>
              <a:rPr lang="ka-GE" sz="2000" dirty="0" smtClean="0">
                <a:solidFill>
                  <a:srgbClr val="FF0000"/>
                </a:solidFill>
              </a:rPr>
              <a:t>ბ)</a:t>
            </a:r>
            <a:r>
              <a:rPr lang="ka-GE" sz="2000" dirty="0" smtClean="0">
                <a:solidFill>
                  <a:srgbClr val="00B0F0"/>
                </a:solidFill>
              </a:rPr>
              <a:t>დანაკარგები </a:t>
            </a:r>
            <a:r>
              <a:rPr lang="ka-GE" sz="2000" dirty="0" smtClean="0">
                <a:solidFill>
                  <a:srgbClr val="00B0F0"/>
                </a:solidFill>
              </a:rPr>
              <a:t>(მილევა) შეპირაპირებულ ობ–ის ღერძის რადიალური გადახრის გამო</a:t>
            </a:r>
            <a:r>
              <a:rPr lang="en-US" sz="2000" dirty="0" smtClean="0"/>
              <a:t/>
            </a:r>
            <a:br>
              <a:rPr lang="en-US" sz="2000" dirty="0" smtClean="0"/>
            </a:br>
            <a:endParaRPr lang="en-US" sz="2000" dirty="0"/>
          </a:p>
        </p:txBody>
      </p:sp>
      <p:pic>
        <p:nvPicPr>
          <p:cNvPr id="2050" name="Picture 2" descr="2_Alfa(LD)"/>
          <p:cNvPicPr>
            <a:picLocks noChangeAspect="1" noChangeArrowheads="1"/>
          </p:cNvPicPr>
          <p:nvPr/>
        </p:nvPicPr>
        <p:blipFill>
          <a:blip r:embed="rId2"/>
          <a:srcRect/>
          <a:stretch>
            <a:fillRect/>
          </a:stretch>
        </p:blipFill>
        <p:spPr bwMode="auto">
          <a:xfrm>
            <a:off x="2133600" y="1103641"/>
            <a:ext cx="4343400" cy="563529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sz="2000" dirty="0" smtClean="0"/>
              <a:t>ნახ.4.10. </a:t>
            </a:r>
            <a:r>
              <a:rPr lang="ka-GE" sz="2000" dirty="0" smtClean="0">
                <a:solidFill>
                  <a:srgbClr val="FF0000"/>
                </a:solidFill>
              </a:rPr>
              <a:t>გ)</a:t>
            </a:r>
            <a:r>
              <a:rPr lang="ka-GE" sz="2000" dirty="0" smtClean="0">
                <a:solidFill>
                  <a:srgbClr val="00B0F0"/>
                </a:solidFill>
              </a:rPr>
              <a:t>დანაკარგები </a:t>
            </a:r>
            <a:r>
              <a:rPr lang="ka-GE" sz="2000" dirty="0" smtClean="0">
                <a:solidFill>
                  <a:srgbClr val="00B0F0"/>
                </a:solidFill>
              </a:rPr>
              <a:t>(მილევა) შეპირაპირებულ ობ–ის ტორსებს შორის არსებული ღრეჩოს გამო, ობ–ს სხვადასხვა აპერტურის დროს</a:t>
            </a:r>
            <a:r>
              <a:rPr lang="en-US" sz="2000" dirty="0" smtClean="0">
                <a:solidFill>
                  <a:srgbClr val="00B0F0"/>
                </a:solidFill>
              </a:rPr>
              <a:t/>
            </a:r>
            <a:br>
              <a:rPr lang="en-US" sz="2000" dirty="0" smtClean="0">
                <a:solidFill>
                  <a:srgbClr val="00B0F0"/>
                </a:solidFill>
              </a:rPr>
            </a:br>
            <a:r>
              <a:rPr lang="en-US" sz="2000" dirty="0" smtClean="0"/>
              <a:t/>
            </a:r>
            <a:br>
              <a:rPr lang="en-US" sz="2000" dirty="0" smtClean="0"/>
            </a:br>
            <a:endParaRPr lang="en-US" sz="2000" dirty="0"/>
          </a:p>
        </p:txBody>
      </p:sp>
      <p:pic>
        <p:nvPicPr>
          <p:cNvPr id="3074" name="Picture 2" descr="3_Alfa(SD)"/>
          <p:cNvPicPr>
            <a:picLocks noChangeAspect="1" noChangeArrowheads="1"/>
          </p:cNvPicPr>
          <p:nvPr/>
        </p:nvPicPr>
        <p:blipFill>
          <a:blip r:embed="rId2"/>
          <a:srcRect/>
          <a:stretch>
            <a:fillRect/>
          </a:stretch>
        </p:blipFill>
        <p:spPr bwMode="auto">
          <a:xfrm>
            <a:off x="2057400" y="983024"/>
            <a:ext cx="4419600" cy="5671776"/>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sz="2000" dirty="0" smtClean="0"/>
              <a:t>ნახ.4.11.</a:t>
            </a:r>
            <a:r>
              <a:rPr lang="ka-GE" sz="2000" dirty="0" smtClean="0">
                <a:solidFill>
                  <a:srgbClr val="FF0000"/>
                </a:solidFill>
              </a:rPr>
              <a:t>დ) </a:t>
            </a:r>
            <a:r>
              <a:rPr lang="ka-GE" sz="2000" dirty="0" smtClean="0">
                <a:solidFill>
                  <a:srgbClr val="00B0F0"/>
                </a:solidFill>
              </a:rPr>
              <a:t>დანაკარგები (მილევა) შეპირაპირებულ ობ–ის ტორსებზე მიკრობზარების გამო</a:t>
            </a:r>
            <a:r>
              <a:rPr lang="en-US" sz="2000" dirty="0" smtClean="0"/>
              <a:t/>
            </a:r>
            <a:br>
              <a:rPr lang="en-US" sz="2000" dirty="0" smtClean="0"/>
            </a:br>
            <a:r>
              <a:rPr lang="en-US" sz="2000" dirty="0" smtClean="0"/>
              <a:t/>
            </a:r>
            <a:br>
              <a:rPr lang="en-US" sz="2000" dirty="0" smtClean="0"/>
            </a:br>
            <a:endParaRPr lang="en-US" sz="2000" dirty="0"/>
          </a:p>
        </p:txBody>
      </p:sp>
      <p:pic>
        <p:nvPicPr>
          <p:cNvPr id="4098" name="Picture 2" descr="4_Alfa(DF)"/>
          <p:cNvPicPr>
            <a:picLocks noChangeAspect="1" noChangeArrowheads="1"/>
          </p:cNvPicPr>
          <p:nvPr/>
        </p:nvPicPr>
        <p:blipFill>
          <a:blip r:embed="rId2"/>
          <a:srcRect/>
          <a:stretch>
            <a:fillRect/>
          </a:stretch>
        </p:blipFill>
        <p:spPr bwMode="auto">
          <a:xfrm>
            <a:off x="2209800" y="893983"/>
            <a:ext cx="4191000" cy="579415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sz="2000" dirty="0" smtClean="0"/>
              <a:t>ნახ.4.12.</a:t>
            </a:r>
            <a:r>
              <a:rPr lang="ka-GE" sz="2000" dirty="0" smtClean="0">
                <a:solidFill>
                  <a:srgbClr val="FF0000"/>
                </a:solidFill>
              </a:rPr>
              <a:t>ე) </a:t>
            </a:r>
            <a:r>
              <a:rPr lang="ka-GE" sz="2000" dirty="0" smtClean="0">
                <a:solidFill>
                  <a:srgbClr val="00B0F0"/>
                </a:solidFill>
              </a:rPr>
              <a:t>დანაკარგები (მილევა) შეპირაპირებულ ობ–ის ტორსებზე ფრენელის არეკვლის გამო</a:t>
            </a:r>
            <a:r>
              <a:rPr lang="en-US" sz="2000" dirty="0" smtClean="0"/>
              <a:t/>
            </a:r>
            <a:br>
              <a:rPr lang="en-US" sz="2000" dirty="0" smtClean="0"/>
            </a:br>
            <a:r>
              <a:rPr lang="en-US" sz="2000" dirty="0" smtClean="0"/>
              <a:t/>
            </a:r>
            <a:br>
              <a:rPr lang="en-US" sz="2000" dirty="0" smtClean="0"/>
            </a:br>
            <a:endParaRPr lang="en-US" sz="2000" dirty="0"/>
          </a:p>
        </p:txBody>
      </p:sp>
      <p:pic>
        <p:nvPicPr>
          <p:cNvPr id="5122" name="Picture 2" descr="5_Alfa(RF)"/>
          <p:cNvPicPr>
            <a:picLocks noChangeAspect="1" noChangeArrowheads="1"/>
          </p:cNvPicPr>
          <p:nvPr/>
        </p:nvPicPr>
        <p:blipFill>
          <a:blip r:embed="rId2"/>
          <a:srcRect/>
          <a:stretch>
            <a:fillRect/>
          </a:stretch>
        </p:blipFill>
        <p:spPr bwMode="auto">
          <a:xfrm>
            <a:off x="2286000" y="877170"/>
            <a:ext cx="4191000" cy="581096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sz="2000" dirty="0" smtClean="0"/>
              <a:t>ნახ.4.13.</a:t>
            </a:r>
            <a:r>
              <a:rPr lang="ka-GE" sz="2000" dirty="0" smtClean="0">
                <a:solidFill>
                  <a:srgbClr val="FF0000"/>
                </a:solidFill>
              </a:rPr>
              <a:t>ვ) </a:t>
            </a:r>
            <a:r>
              <a:rPr lang="ka-GE" sz="2000" dirty="0" smtClean="0">
                <a:solidFill>
                  <a:srgbClr val="00B0F0"/>
                </a:solidFill>
              </a:rPr>
              <a:t>დანაკარგები (მილევა) შეპირაპირებულ ობ–ის დიამეტრების სხვადასხვა მნიშვნელობის გამო (გადახრა სტანდარტიდან) </a:t>
            </a:r>
            <a:r>
              <a:rPr lang="en-US" sz="2000" dirty="0" smtClean="0"/>
              <a:t/>
            </a:r>
            <a:br>
              <a:rPr lang="en-US" sz="2000" dirty="0" smtClean="0"/>
            </a:br>
            <a:r>
              <a:rPr lang="en-US" sz="2000" dirty="0" smtClean="0"/>
              <a:t/>
            </a:r>
            <a:br>
              <a:rPr lang="en-US" sz="2000" dirty="0" smtClean="0"/>
            </a:br>
            <a:endParaRPr lang="en-US" sz="2000" dirty="0"/>
          </a:p>
        </p:txBody>
      </p:sp>
      <p:pic>
        <p:nvPicPr>
          <p:cNvPr id="6146" name="Picture 2" descr="6_Alfa(D)"/>
          <p:cNvPicPr>
            <a:picLocks noChangeAspect="1" noChangeArrowheads="1"/>
          </p:cNvPicPr>
          <p:nvPr/>
        </p:nvPicPr>
        <p:blipFill>
          <a:blip r:embed="rId2"/>
          <a:srcRect/>
          <a:stretch>
            <a:fillRect/>
          </a:stretch>
        </p:blipFill>
        <p:spPr bwMode="auto">
          <a:xfrm>
            <a:off x="2286000" y="910627"/>
            <a:ext cx="4114800" cy="569337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sz="2000" dirty="0" smtClean="0"/>
              <a:t>ნახ.4.14.</a:t>
            </a:r>
            <a:r>
              <a:rPr lang="ka-GE" sz="2000" dirty="0" smtClean="0">
                <a:solidFill>
                  <a:srgbClr val="FF0000"/>
                </a:solidFill>
              </a:rPr>
              <a:t>ზ) </a:t>
            </a:r>
            <a:r>
              <a:rPr lang="ka-GE" sz="2000" dirty="0" smtClean="0">
                <a:solidFill>
                  <a:srgbClr val="00B0F0"/>
                </a:solidFill>
              </a:rPr>
              <a:t>დანაკარგები (მილევა) შეპირაპირებულ ობ–ის აპერტურათა სხვადასხვა მნიშვნელობის გამო </a:t>
            </a:r>
            <a:r>
              <a:rPr lang="en-US" sz="2000" dirty="0" smtClean="0"/>
              <a:t/>
            </a:r>
            <a:br>
              <a:rPr lang="en-US" sz="2000" dirty="0" smtClean="0"/>
            </a:br>
            <a:r>
              <a:rPr lang="en-US" sz="2000" dirty="0" smtClean="0"/>
              <a:t/>
            </a:r>
            <a:br>
              <a:rPr lang="en-US" sz="2000" dirty="0" smtClean="0"/>
            </a:br>
            <a:endParaRPr lang="en-US" sz="2000" dirty="0"/>
          </a:p>
        </p:txBody>
      </p:sp>
      <p:pic>
        <p:nvPicPr>
          <p:cNvPr id="7170" name="Picture 2" descr="7_Alfa(NA)"/>
          <p:cNvPicPr>
            <a:picLocks noChangeAspect="1" noChangeArrowheads="1"/>
          </p:cNvPicPr>
          <p:nvPr/>
        </p:nvPicPr>
        <p:blipFill>
          <a:blip r:embed="rId2"/>
          <a:srcRect/>
          <a:stretch>
            <a:fillRect/>
          </a:stretch>
        </p:blipFill>
        <p:spPr bwMode="auto">
          <a:xfrm>
            <a:off x="2209800" y="927742"/>
            <a:ext cx="4114800" cy="570800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400" b="1" dirty="0" smtClean="0"/>
              <a:t>სრული დანაკარგები</a:t>
            </a:r>
            <a:endParaRPr lang="en-US" sz="2400" b="1" dirty="0"/>
          </a:p>
        </p:txBody>
      </p:sp>
      <p:sp>
        <p:nvSpPr>
          <p:cNvPr id="3" name="Content Placeholder 2"/>
          <p:cNvSpPr>
            <a:spLocks noGrp="1"/>
          </p:cNvSpPr>
          <p:nvPr>
            <p:ph idx="1"/>
          </p:nvPr>
        </p:nvSpPr>
        <p:spPr/>
        <p:txBody>
          <a:bodyPr>
            <a:normAutofit fontScale="62500" lnSpcReduction="20000"/>
          </a:bodyPr>
          <a:lstStyle/>
          <a:p>
            <a:r>
              <a:rPr lang="ka-GE" b="1" dirty="0" smtClean="0"/>
              <a:t>α</a:t>
            </a:r>
            <a:r>
              <a:rPr lang="ka-GE" b="1" baseline="-25000" dirty="0" smtClean="0"/>
              <a:t>სრ</a:t>
            </a:r>
            <a:r>
              <a:rPr lang="ka-GE" b="1" dirty="0" smtClean="0"/>
              <a:t>= α</a:t>
            </a:r>
            <a:r>
              <a:rPr lang="ka-GE" b="1" baseline="-25000" dirty="0" smtClean="0"/>
              <a:t>საკუთ</a:t>
            </a:r>
            <a:r>
              <a:rPr lang="ka-GE" b="1" dirty="0" smtClean="0"/>
              <a:t>+  α</a:t>
            </a:r>
            <a:r>
              <a:rPr lang="ka-GE" b="1" baseline="-25000" dirty="0" smtClean="0"/>
              <a:t>კაბ </a:t>
            </a:r>
            <a:r>
              <a:rPr lang="ka-GE" b="1" dirty="0" smtClean="0"/>
              <a:t>= α</a:t>
            </a:r>
            <a:r>
              <a:rPr lang="ka-GE" b="1" baseline="-25000" dirty="0" smtClean="0"/>
              <a:t>შთანთ.</a:t>
            </a:r>
            <a:r>
              <a:rPr lang="ka-GE" b="1" baseline="30000" dirty="0" smtClean="0"/>
              <a:t>-</a:t>
            </a:r>
            <a:r>
              <a:rPr lang="ka-GE" b="1" baseline="-25000" dirty="0" smtClean="0"/>
              <a:t>OH</a:t>
            </a:r>
            <a:r>
              <a:rPr lang="ka-GE" b="1" dirty="0" smtClean="0"/>
              <a:t>  + α</a:t>
            </a:r>
            <a:r>
              <a:rPr lang="ka-GE" b="1" baseline="-25000" dirty="0" smtClean="0"/>
              <a:t>ფანტ. რელ </a:t>
            </a:r>
            <a:r>
              <a:rPr lang="ka-GE" b="1" dirty="0" smtClean="0"/>
              <a:t>+   α</a:t>
            </a:r>
            <a:r>
              <a:rPr lang="ka-GE" b="1" baseline="-25000" dirty="0" smtClean="0"/>
              <a:t>იწ შთ</a:t>
            </a:r>
            <a:r>
              <a:rPr lang="ka-GE" b="1" dirty="0" smtClean="0"/>
              <a:t> + α</a:t>
            </a:r>
            <a:r>
              <a:rPr lang="ka-GE" b="1" baseline="-25000" dirty="0" smtClean="0"/>
              <a:t>კაბ,   </a:t>
            </a:r>
            <a:r>
              <a:rPr lang="ka-GE" b="1" dirty="0" smtClean="0"/>
              <a:t>დბ/კმ,</a:t>
            </a:r>
            <a:endParaRPr lang="en-US" dirty="0" smtClean="0"/>
          </a:p>
          <a:p>
            <a:r>
              <a:rPr lang="ka-GE" dirty="0" smtClean="0"/>
              <a:t>სადაც: </a:t>
            </a:r>
            <a:endParaRPr lang="en-US" dirty="0" smtClean="0"/>
          </a:p>
          <a:p>
            <a:r>
              <a:rPr lang="el-GR" b="1" dirty="0" smtClean="0"/>
              <a:t>Α</a:t>
            </a:r>
            <a:r>
              <a:rPr lang="ka-GE" b="1" baseline="-25000" dirty="0" smtClean="0"/>
              <a:t>საკუთ</a:t>
            </a:r>
            <a:r>
              <a:rPr lang="ka-GE" baseline="-25000" dirty="0" smtClean="0"/>
              <a:t> - </a:t>
            </a:r>
            <a:r>
              <a:rPr lang="ka-GE" dirty="0" smtClean="0"/>
              <a:t>საკუთარ (შიდა) მილევაა: </a:t>
            </a:r>
            <a:r>
              <a:rPr lang="ka-GE" b="1" dirty="0" smtClean="0"/>
              <a:t>α</a:t>
            </a:r>
            <a:r>
              <a:rPr lang="ka-GE" b="1" baseline="-25000" dirty="0" smtClean="0"/>
              <a:t>საკუთ=</a:t>
            </a:r>
            <a:r>
              <a:rPr lang="ka-GE" b="1" dirty="0" smtClean="0"/>
              <a:t> α</a:t>
            </a:r>
            <a:r>
              <a:rPr lang="ka-GE" b="1" baseline="-25000" dirty="0" smtClean="0"/>
              <a:t>შთანთ.</a:t>
            </a:r>
            <a:r>
              <a:rPr lang="ka-GE" b="1" baseline="30000" dirty="0" smtClean="0"/>
              <a:t>-</a:t>
            </a:r>
            <a:r>
              <a:rPr lang="ka-GE" b="1" baseline="-25000" dirty="0" smtClean="0"/>
              <a:t>OH</a:t>
            </a:r>
            <a:r>
              <a:rPr lang="ka-GE" b="1" dirty="0" smtClean="0"/>
              <a:t>  + α</a:t>
            </a:r>
            <a:r>
              <a:rPr lang="ka-GE" b="1" baseline="-25000" dirty="0" smtClean="0"/>
              <a:t>ფანტ. რელ </a:t>
            </a:r>
            <a:r>
              <a:rPr lang="ka-GE" b="1" dirty="0" smtClean="0"/>
              <a:t>+   α</a:t>
            </a:r>
            <a:r>
              <a:rPr lang="ka-GE" b="1" baseline="-25000" dirty="0" smtClean="0"/>
              <a:t>იწ შთ</a:t>
            </a:r>
            <a:r>
              <a:rPr lang="ka-GE" dirty="0" smtClean="0"/>
              <a:t/>
            </a:r>
            <a:br>
              <a:rPr lang="ka-GE" dirty="0" smtClean="0"/>
            </a:br>
            <a:r>
              <a:rPr lang="ka-GE" dirty="0" smtClean="0"/>
              <a:t>რომელიც გამოწვეულია ობ-ს მასალის დიელექტრიკული პოლარიზაციით, შუქის შთანთქმით ობ-ს მასალის მინარევებში (</a:t>
            </a:r>
            <a:r>
              <a:rPr lang="ka-GE" b="1" dirty="0" smtClean="0"/>
              <a:t>α</a:t>
            </a:r>
            <a:r>
              <a:rPr lang="ka-GE" b="1" baseline="-25000" dirty="0" smtClean="0"/>
              <a:t>შთანთ.</a:t>
            </a:r>
            <a:r>
              <a:rPr lang="ka-GE" b="1" baseline="30000" dirty="0" smtClean="0"/>
              <a:t>-</a:t>
            </a:r>
            <a:r>
              <a:rPr lang="ka-GE" b="1" baseline="-25000" dirty="0" smtClean="0"/>
              <a:t>OH</a:t>
            </a:r>
            <a:r>
              <a:rPr lang="ka-GE" b="1" dirty="0" smtClean="0"/>
              <a:t> ). </a:t>
            </a:r>
            <a:r>
              <a:rPr lang="ka-GE" dirty="0" smtClean="0"/>
              <a:t>მინარევების ცენტრი, მინარევის ტიპის მიხედვით, შთანთქავს სინათლეს გარკვეული (მოცემული მინარევის ტიპის დამახასიათებელ  ) ტალღის სიგრძეზე და ფანტავს შთანთქმული  სინათლის ენერგიას ჯოულის სითბოს სახით. მინარევების უმცირესი ნაწილაკების არსებობაც კი იწვევენ პიკების   გამოჩენას დანაკარგების მრუდზე. (ნახ. 4.2). უნდა აღინიშნოს დამახასიათებელი მაქსიმუმი1480 ნმ ტალღის სიგრზეზე, რომელიც  შეესაბამება დანაკარგებს </a:t>
            </a:r>
            <a:r>
              <a:rPr lang="ka-GE" baseline="30000" dirty="0" smtClean="0"/>
              <a:t> </a:t>
            </a:r>
            <a:r>
              <a:rPr lang="ka-GE" dirty="0" smtClean="0"/>
              <a:t>0H</a:t>
            </a:r>
            <a:r>
              <a:rPr lang="ka-GE" baseline="30000" dirty="0" smtClean="0"/>
              <a:t>- </a:t>
            </a:r>
            <a:r>
              <a:rPr lang="ka-GE" dirty="0" smtClean="0"/>
              <a:t>  ჰიდროქსილის ჯგუფის მინარევებზე. ეს პიკი არსებობს ყოველთვის. ამის გამო ამ პიკის რაიონში  სპექტრის უბანი დიდი დანაკარგების გამო პრაქტიკულად არ გამოიყენება.</a:t>
            </a:r>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19200"/>
          </a:xfrm>
        </p:spPr>
        <p:txBody>
          <a:bodyPr>
            <a:normAutofit fontScale="90000"/>
          </a:bodyPr>
          <a:lstStyle/>
          <a:p>
            <a:r>
              <a:rPr lang="ka-GE" sz="2000" dirty="0" smtClean="0"/>
              <a:t>ნახ.4.15.</a:t>
            </a:r>
            <a:r>
              <a:rPr lang="ka-GE" sz="2000" dirty="0" smtClean="0">
                <a:solidFill>
                  <a:srgbClr val="FF0000"/>
                </a:solidFill>
              </a:rPr>
              <a:t>თ) </a:t>
            </a:r>
            <a:r>
              <a:rPr lang="ka-GE" sz="2000" dirty="0" smtClean="0">
                <a:solidFill>
                  <a:srgbClr val="00B0F0"/>
                </a:solidFill>
              </a:rPr>
              <a:t>ერთმოდიანი </a:t>
            </a:r>
            <a:r>
              <a:rPr lang="ka-GE" sz="2000" dirty="0" smtClean="0">
                <a:solidFill>
                  <a:srgbClr val="00B0F0"/>
                </a:solidFill>
              </a:rPr>
              <a:t>ბოჭკოს შეერთების მახასიათებელი დანაკარგები, რომელიც გამოწვეულია მოდების ველის დიამეტრების არდამთხვევით  </a:t>
            </a:r>
            <a:r>
              <a:rPr lang="en-US" sz="1800" dirty="0" smtClean="0">
                <a:solidFill>
                  <a:srgbClr val="00B0F0"/>
                </a:solidFill>
              </a:rPr>
              <a:t/>
            </a:r>
            <a:br>
              <a:rPr lang="en-US" sz="1800" dirty="0" smtClean="0">
                <a:solidFill>
                  <a:srgbClr val="00B0F0"/>
                </a:solidFill>
              </a:rPr>
            </a:br>
            <a:r>
              <a:rPr lang="ka-GE" sz="2000" dirty="0" smtClean="0">
                <a:solidFill>
                  <a:srgbClr val="00B0F0"/>
                </a:solidFill>
              </a:rPr>
              <a:t> </a:t>
            </a:r>
            <a:r>
              <a:rPr lang="en-US" sz="2000" dirty="0" smtClean="0">
                <a:solidFill>
                  <a:srgbClr val="00B0F0"/>
                </a:solidFill>
              </a:rPr>
              <a:t/>
            </a:r>
            <a:br>
              <a:rPr lang="en-US" sz="2000" dirty="0" smtClean="0">
                <a:solidFill>
                  <a:srgbClr val="00B0F0"/>
                </a:solidFill>
              </a:rPr>
            </a:br>
            <a:r>
              <a:rPr lang="en-US" sz="2000" dirty="0" smtClean="0"/>
              <a:t/>
            </a:r>
            <a:br>
              <a:rPr lang="en-US" sz="2000" dirty="0" smtClean="0"/>
            </a:br>
            <a:endParaRPr lang="en-US" sz="2000" dirty="0"/>
          </a:p>
        </p:txBody>
      </p:sp>
      <p:pic>
        <p:nvPicPr>
          <p:cNvPr id="8194" name="Picture 2" descr="nax_d1-8"/>
          <p:cNvPicPr>
            <a:picLocks noChangeAspect="1" noChangeArrowheads="1"/>
          </p:cNvPicPr>
          <p:nvPr/>
        </p:nvPicPr>
        <p:blipFill>
          <a:blip r:embed="rId2"/>
          <a:srcRect/>
          <a:stretch>
            <a:fillRect/>
          </a:stretch>
        </p:blipFill>
        <p:spPr bwMode="auto">
          <a:xfrm>
            <a:off x="1828800" y="1371600"/>
            <a:ext cx="5257800" cy="3623204"/>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i="1" dirty="0" smtClean="0"/>
              <a:t>კითხვები და ტესტები</a:t>
            </a:r>
            <a:endParaRPr lang="en-US" dirty="0"/>
          </a:p>
        </p:txBody>
      </p:sp>
      <p:sp>
        <p:nvSpPr>
          <p:cNvPr id="3" name="Content Placeholder 2"/>
          <p:cNvSpPr>
            <a:spLocks noGrp="1"/>
          </p:cNvSpPr>
          <p:nvPr>
            <p:ph sz="half" idx="1"/>
          </p:nvPr>
        </p:nvSpPr>
        <p:spPr/>
        <p:txBody>
          <a:bodyPr>
            <a:noAutofit/>
          </a:bodyPr>
          <a:lstStyle/>
          <a:p>
            <a:r>
              <a:rPr lang="ka-GE" sz="1600" i="1" dirty="0" smtClean="0"/>
              <a:t>1.რომელი ფაქტორებით არის გაპირობებული სიგნალების მილევა ოკ–ში?</a:t>
            </a:r>
            <a:br>
              <a:rPr lang="ka-GE" sz="1600" i="1" dirty="0" smtClean="0"/>
            </a:br>
            <a:r>
              <a:rPr lang="ka-GE" sz="1600" i="1" dirty="0" smtClean="0"/>
              <a:t>2.რატომ  არის ყველაზე მცირე მილევა ობ–ს გამჭვირვალობის სამ ფანჯარაში?</a:t>
            </a:r>
            <a:br>
              <a:rPr lang="ka-GE" sz="1600" i="1" dirty="0" smtClean="0"/>
            </a:br>
            <a:r>
              <a:rPr lang="ka-GE" sz="1600" i="1" dirty="0" smtClean="0"/>
              <a:t>3.ჩამოთვლილი ტალღათა სიგრძეებიდან (850 ნმ, 1310 ნმ, 1550 ნმ) რომელ ტალღაზეა მილევა მინიმალური და რატომ ? </a:t>
            </a:r>
            <a:br>
              <a:rPr lang="ka-GE" sz="1600" i="1" dirty="0" smtClean="0"/>
            </a:br>
            <a:r>
              <a:rPr lang="ka-GE" sz="1600" i="1" dirty="0" smtClean="0"/>
              <a:t>4. მილევათა რომელი სახეებია ობ–ში</a:t>
            </a:r>
            <a:r>
              <a:rPr lang="en-US" sz="1600" i="1" dirty="0" smtClean="0"/>
              <a:t>?</a:t>
            </a:r>
            <a:r>
              <a:rPr lang="ka-GE" sz="1600" i="1" dirty="0" smtClean="0"/>
              <a:t/>
            </a:r>
            <a:br>
              <a:rPr lang="ka-GE" sz="1600" i="1" dirty="0" smtClean="0"/>
            </a:br>
            <a:r>
              <a:rPr lang="ka-GE" sz="1600" i="1" dirty="0" smtClean="0"/>
              <a:t>5.რა ფიზიკური პროცესები განაპირობებენ  საკუთარ მილევას ობ–ში?</a:t>
            </a:r>
            <a:br>
              <a:rPr lang="ka-GE" sz="1600" i="1" dirty="0" smtClean="0"/>
            </a:br>
            <a:r>
              <a:rPr lang="ka-GE" sz="1600" i="1" dirty="0" smtClean="0"/>
              <a:t>6.რომელი ფაქტორებით არის გაპირობებული დამატებითი (გარე, კაბელის, რადიაციული) მილევა ოკ–ში?</a:t>
            </a:r>
            <a:endParaRPr lang="en-US" sz="1600" dirty="0"/>
          </a:p>
        </p:txBody>
      </p:sp>
      <p:sp>
        <p:nvSpPr>
          <p:cNvPr id="4" name="Content Placeholder 3"/>
          <p:cNvSpPr>
            <a:spLocks noGrp="1"/>
          </p:cNvSpPr>
          <p:nvPr>
            <p:ph sz="half" idx="2"/>
          </p:nvPr>
        </p:nvSpPr>
        <p:spPr/>
        <p:txBody>
          <a:bodyPr>
            <a:normAutofit fontScale="62500" lnSpcReduction="20000"/>
          </a:bodyPr>
          <a:lstStyle/>
          <a:p>
            <a:r>
              <a:rPr lang="ka-GE" i="1" dirty="0" smtClean="0"/>
              <a:t>7.მილევათა რომელი სახის აღმოფხვრაა შეუძლებელი?</a:t>
            </a:r>
            <a:br>
              <a:rPr lang="ka-GE" i="1" dirty="0" smtClean="0"/>
            </a:br>
            <a:r>
              <a:rPr lang="ka-GE" i="1" dirty="0" smtClean="0"/>
              <a:t>8.რატომ ითვლება  =1,3 მკმ და განსაკუთრებით    =1,55 მკმ ტალღის სიგრძე ყველაზე პერსპექტიულად გცბოს–ში და რატომ?</a:t>
            </a:r>
            <a:br>
              <a:rPr lang="ka-GE" i="1" dirty="0" smtClean="0"/>
            </a:br>
            <a:r>
              <a:rPr lang="ka-GE" i="1" dirty="0" smtClean="0"/>
              <a:t>9.ტალღათა რომელ დიაპაზონში შეინიშნება  შთანთქმის პიკი და რატომ?</a:t>
            </a:r>
            <a:br>
              <a:rPr lang="ka-GE" i="1" dirty="0" smtClean="0"/>
            </a:br>
            <a:r>
              <a:rPr lang="ka-GE" i="1" dirty="0" smtClean="0"/>
              <a:t>10.იზრდება, მცირდება ან უცვლელი რჩება მილევა ობ–შისიგნალის სიხშირის გაზრდისას?</a:t>
            </a:r>
            <a:br>
              <a:rPr lang="ka-GE" i="1" dirty="0" smtClean="0"/>
            </a:br>
            <a:r>
              <a:rPr lang="ka-GE" i="1" dirty="0" smtClean="0"/>
              <a:t>11. მოგვეცით ობ–ს მილევის კოეფიციენტის განმარტება. რა ერთეულებში იზომება მილევა?</a:t>
            </a:r>
            <a:br>
              <a:rPr lang="ka-GE" i="1" dirty="0" smtClean="0"/>
            </a:br>
            <a:r>
              <a:rPr lang="ka-GE" i="1" dirty="0" smtClean="0"/>
              <a:t>12.როგორ კლასიფიცირდება მილევათა სახეები ობ–ში?</a:t>
            </a:r>
            <a:br>
              <a:rPr lang="ka-GE" i="1" dirty="0" smtClean="0"/>
            </a:b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ax.4.2.JPG"/>
          <p:cNvPicPr/>
          <p:nvPr/>
        </p:nvPicPr>
        <p:blipFill>
          <a:blip r:embed="rId2" cstate="print"/>
          <a:srcRect/>
          <a:stretch>
            <a:fillRect/>
          </a:stretch>
        </p:blipFill>
        <p:spPr bwMode="auto">
          <a:xfrm>
            <a:off x="1371600" y="2133600"/>
            <a:ext cx="5910263" cy="4133850"/>
          </a:xfrm>
          <a:prstGeom prst="rect">
            <a:avLst/>
          </a:prstGeom>
          <a:noFill/>
          <a:ln w="9525">
            <a:noFill/>
            <a:miter lim="800000"/>
            <a:headEnd/>
            <a:tailEnd/>
          </a:ln>
        </p:spPr>
      </p:pic>
      <p:pic>
        <p:nvPicPr>
          <p:cNvPr id="7" name="Picture 6" descr="nax_4-2.JPG"/>
          <p:cNvPicPr>
            <a:picLocks noChangeAspect="1"/>
          </p:cNvPicPr>
          <p:nvPr/>
        </p:nvPicPr>
        <p:blipFill>
          <a:blip r:embed="rId3"/>
          <a:stretch>
            <a:fillRect/>
          </a:stretch>
        </p:blipFill>
        <p:spPr>
          <a:xfrm>
            <a:off x="609600" y="228599"/>
            <a:ext cx="7391400" cy="194265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sz="2000" b="1" dirty="0" smtClean="0"/>
              <a:t>ნახ.4.3.  G.652 ტიპის გაუმჯობესებული ობ–ს მახასიათებლები</a:t>
            </a:r>
            <a:r>
              <a:rPr lang="en-US" sz="2000" b="1" dirty="0" smtClean="0"/>
              <a:t/>
            </a:r>
            <a:br>
              <a:rPr lang="en-US" sz="2000" b="1" dirty="0" smtClean="0"/>
            </a:br>
            <a:r>
              <a:rPr lang="ka-GE" sz="2000" dirty="0" smtClean="0"/>
              <a:t>მილევა– </a:t>
            </a:r>
            <a:r>
              <a:rPr lang="ka-GE" sz="2000" dirty="0" smtClean="0">
                <a:solidFill>
                  <a:srgbClr val="FF0000"/>
                </a:solidFill>
              </a:rPr>
              <a:t>წითელი მრუდი </a:t>
            </a:r>
            <a:r>
              <a:rPr lang="ka-GE" sz="2000" dirty="0" smtClean="0"/>
              <a:t>და დისპერსია </a:t>
            </a:r>
            <a:r>
              <a:rPr lang="ka-GE" sz="2000" dirty="0" smtClean="0">
                <a:solidFill>
                  <a:srgbClr val="00B0F0"/>
                </a:solidFill>
              </a:rPr>
              <a:t>ლურჯი მრუდი </a:t>
            </a:r>
            <a:r>
              <a:rPr lang="ka-GE" sz="2000" dirty="0" smtClean="0"/>
              <a:t>ოპტიკური ბოჭკოს მუშაობის დიაპაზონში, რომელიც სტანდარტიზებულია  ITU-T- მიერ.</a:t>
            </a:r>
            <a:r>
              <a:rPr lang="en-US" sz="2000" dirty="0" smtClean="0"/>
              <a:t/>
            </a:r>
            <a:br>
              <a:rPr lang="en-US" sz="2000" dirty="0" smtClean="0"/>
            </a:br>
            <a:endParaRPr lang="en-US" sz="2000" dirty="0"/>
          </a:p>
        </p:txBody>
      </p:sp>
      <p:pic>
        <p:nvPicPr>
          <p:cNvPr id="4" name="Content Placeholder 3" descr="II-tavi_nax5.jpg"/>
          <p:cNvPicPr>
            <a:picLocks noGrp="1"/>
          </p:cNvPicPr>
          <p:nvPr>
            <p:ph idx="1"/>
          </p:nvPr>
        </p:nvPicPr>
        <p:blipFill>
          <a:blip r:embed="rId2" cstate="print"/>
          <a:stretch>
            <a:fillRect/>
          </a:stretch>
        </p:blipFill>
        <p:spPr>
          <a:xfrm>
            <a:off x="914400" y="1752600"/>
            <a:ext cx="7162800" cy="4191000"/>
          </a:xfrm>
          <a:prstGeom prst="rect">
            <a:avLst/>
          </a:prstGeom>
        </p:spPr>
      </p:pic>
      <p:cxnSp>
        <p:nvCxnSpPr>
          <p:cNvPr id="6" name="Straight Arrow Connector 5"/>
          <p:cNvCxnSpPr/>
          <p:nvPr/>
        </p:nvCxnSpPr>
        <p:spPr>
          <a:xfrm rot="5400000">
            <a:off x="1143000" y="2057400"/>
            <a:ext cx="2590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3886200" y="1752600"/>
            <a:ext cx="2514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800" b="1" dirty="0" smtClean="0"/>
              <a:t>მილევის საერთო კლასიფიკაცია  ოპტიკურ კაბელებში</a:t>
            </a:r>
            <a:endParaRPr lang="en-US" sz="2800" dirty="0"/>
          </a:p>
        </p:txBody>
      </p:sp>
      <p:sp>
        <p:nvSpPr>
          <p:cNvPr id="3" name="Content Placeholder 2"/>
          <p:cNvSpPr>
            <a:spLocks noGrp="1"/>
          </p:cNvSpPr>
          <p:nvPr>
            <p:ph idx="1"/>
          </p:nvPr>
        </p:nvSpPr>
        <p:spPr>
          <a:xfrm>
            <a:off x="457200" y="1371600"/>
            <a:ext cx="8229600" cy="4525963"/>
          </a:xfrm>
        </p:spPr>
        <p:txBody>
          <a:bodyPr>
            <a:normAutofit lnSpcReduction="10000"/>
          </a:bodyPr>
          <a:lstStyle/>
          <a:p>
            <a:pPr>
              <a:buNone/>
            </a:pPr>
            <a:r>
              <a:rPr lang="ka-GE" sz="1800" dirty="0" smtClean="0"/>
              <a:t>თუ Р</a:t>
            </a:r>
            <a:r>
              <a:rPr lang="ka-GE" sz="1800" baseline="-25000" dirty="0" smtClean="0"/>
              <a:t>0</a:t>
            </a:r>
            <a:r>
              <a:rPr lang="ka-GE" sz="1800" dirty="0" smtClean="0"/>
              <a:t> – არის   ობ–ში  შეყვანილი სიმძალავრე, მაშინ L სიგრძის ობ–ს ბოლოში სიმძლავრე  </a:t>
            </a:r>
            <a:r>
              <a:rPr lang="ka-GE" sz="1800" baseline="-25000" dirty="0" smtClean="0"/>
              <a:t> </a:t>
            </a:r>
            <a:r>
              <a:rPr lang="ka-GE" sz="1800" dirty="0" smtClean="0"/>
              <a:t>განისაზღვრება ფორმულით:</a:t>
            </a:r>
          </a:p>
          <a:p>
            <a:pPr>
              <a:buNone/>
            </a:pPr>
            <a:r>
              <a:rPr lang="ka-GE" sz="1800" dirty="0" smtClean="0"/>
              <a:t>                                                                                                                            (4.1.1)</a:t>
            </a:r>
          </a:p>
          <a:p>
            <a:pPr>
              <a:buNone/>
            </a:pPr>
            <a:endParaRPr lang="ka-GE" sz="1800" dirty="0" smtClean="0"/>
          </a:p>
          <a:p>
            <a:pPr marL="0" indent="0">
              <a:buNone/>
            </a:pPr>
            <a:r>
              <a:rPr lang="ka-GE" sz="1800" dirty="0" smtClean="0"/>
              <a:t>სადაც, </a:t>
            </a:r>
            <a:r>
              <a:rPr lang="ka-GE" sz="1800" b="1" dirty="0" smtClean="0"/>
              <a:t>Р</a:t>
            </a:r>
            <a:r>
              <a:rPr lang="ka-GE" sz="1800" b="1" baseline="-25000" dirty="0" smtClean="0"/>
              <a:t>0</a:t>
            </a:r>
            <a:r>
              <a:rPr lang="ka-GE" sz="1800" dirty="0" smtClean="0"/>
              <a:t> – ობ–ში შეყვანილი სიმძლავრეა; </a:t>
            </a:r>
            <a:r>
              <a:rPr lang="ka-GE" sz="1800" b="1" dirty="0" smtClean="0"/>
              <a:t>L</a:t>
            </a:r>
            <a:r>
              <a:rPr lang="ka-GE" sz="1800" dirty="0" smtClean="0"/>
              <a:t> –ობ–ს სიგრძეა;         – ობ–ს  საკუთარი მელევაა (ობ მუდმივი მილევა).</a:t>
            </a:r>
          </a:p>
          <a:p>
            <a:pPr marL="0" indent="0">
              <a:buNone/>
            </a:pPr>
            <a:r>
              <a:rPr lang="ka-GE" sz="1800" dirty="0" smtClean="0"/>
              <a:t>თუ გამოვიყენებთ ზემოთ მოცემულ ფორმულას შეიძლება მივიღოთ გამოსახულება შესაბამისად ობ–ს საერთო და ხვედრითი მილევისათვის. </a:t>
            </a:r>
          </a:p>
          <a:p>
            <a:pPr marL="0" indent="0">
              <a:buNone/>
            </a:pPr>
            <a:r>
              <a:rPr lang="ka-GE" sz="1800" dirty="0" smtClean="0"/>
              <a:t>საერთო მილევა:</a:t>
            </a:r>
          </a:p>
          <a:p>
            <a:pPr marL="0" indent="0">
              <a:buNone/>
            </a:pPr>
            <a:endParaRPr lang="ka-GE" sz="1800" dirty="0" smtClean="0"/>
          </a:p>
          <a:p>
            <a:pPr marL="0" indent="0">
              <a:buNone/>
            </a:pPr>
            <a:r>
              <a:rPr lang="ka-GE" sz="1800" dirty="0" smtClean="0"/>
              <a:t>                                                                                       [დბ],                             (4.1.2)</a:t>
            </a:r>
          </a:p>
          <a:p>
            <a:pPr marL="0" indent="0">
              <a:buNone/>
            </a:pPr>
            <a:endParaRPr lang="ka-GE" sz="1800" dirty="0" smtClean="0"/>
          </a:p>
          <a:p>
            <a:pPr marL="0" indent="0">
              <a:buNone/>
            </a:pPr>
            <a:r>
              <a:rPr lang="ka-GE" sz="1800" dirty="0" smtClean="0"/>
              <a:t>ხვედრითი  მილევა</a:t>
            </a:r>
          </a:p>
          <a:p>
            <a:pPr marL="0" indent="0">
              <a:buNone/>
            </a:pPr>
            <a:endParaRPr lang="ka-GE" sz="1800" dirty="0" smtClean="0"/>
          </a:p>
          <a:p>
            <a:pPr marL="0" indent="0">
              <a:buNone/>
            </a:pPr>
            <a:r>
              <a:rPr lang="ka-GE" sz="1800" dirty="0" smtClean="0"/>
              <a:t>                                                                                        [დბ/კმ],                      (4.1.3)</a:t>
            </a:r>
            <a:endParaRPr lang="en-US" sz="1800" dirty="0"/>
          </a:p>
        </p:txBody>
      </p:sp>
      <p:pic>
        <p:nvPicPr>
          <p:cNvPr id="4" name="Picture 3" descr="alfa-ob.JPG"/>
          <p:cNvPicPr>
            <a:picLocks noChangeAspect="1"/>
          </p:cNvPicPr>
          <p:nvPr/>
        </p:nvPicPr>
        <p:blipFill>
          <a:blip r:embed="rId2"/>
          <a:stretch>
            <a:fillRect/>
          </a:stretch>
        </p:blipFill>
        <p:spPr>
          <a:xfrm>
            <a:off x="6629400" y="2514600"/>
            <a:ext cx="481781" cy="304800"/>
          </a:xfrm>
          <a:prstGeom prst="rect">
            <a:avLst/>
          </a:prstGeom>
        </p:spPr>
      </p:pic>
      <p:pic>
        <p:nvPicPr>
          <p:cNvPr id="5" name="Picture 4" descr="form_4-1-1.JPG"/>
          <p:cNvPicPr>
            <a:picLocks noChangeAspect="1"/>
          </p:cNvPicPr>
          <p:nvPr/>
        </p:nvPicPr>
        <p:blipFill>
          <a:blip r:embed="rId3"/>
          <a:stretch>
            <a:fillRect/>
          </a:stretch>
        </p:blipFill>
        <p:spPr>
          <a:xfrm>
            <a:off x="1524000" y="1981200"/>
            <a:ext cx="2209800" cy="507842"/>
          </a:xfrm>
          <a:prstGeom prst="rect">
            <a:avLst/>
          </a:prstGeom>
        </p:spPr>
      </p:pic>
      <p:pic>
        <p:nvPicPr>
          <p:cNvPr id="6" name="Picture 5" descr="form_4-1-2.JPG"/>
          <p:cNvPicPr>
            <a:picLocks noChangeAspect="1"/>
          </p:cNvPicPr>
          <p:nvPr/>
        </p:nvPicPr>
        <p:blipFill>
          <a:blip r:embed="rId4"/>
          <a:stretch>
            <a:fillRect/>
          </a:stretch>
        </p:blipFill>
        <p:spPr>
          <a:xfrm>
            <a:off x="1371600" y="3962400"/>
            <a:ext cx="3492500" cy="800100"/>
          </a:xfrm>
          <a:prstGeom prst="rect">
            <a:avLst/>
          </a:prstGeom>
        </p:spPr>
      </p:pic>
      <p:pic>
        <p:nvPicPr>
          <p:cNvPr id="7" name="Picture 6" descr="form_4-1-3.JPG"/>
          <p:cNvPicPr>
            <a:picLocks noChangeAspect="1"/>
          </p:cNvPicPr>
          <p:nvPr/>
        </p:nvPicPr>
        <p:blipFill>
          <a:blip r:embed="rId5"/>
          <a:stretch>
            <a:fillRect/>
          </a:stretch>
        </p:blipFill>
        <p:spPr>
          <a:xfrm>
            <a:off x="1447800" y="5257800"/>
            <a:ext cx="2717800" cy="762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ka-GE" sz="1600" b="1" dirty="0" smtClean="0"/>
              <a:t>მილევის ბუნება</a:t>
            </a:r>
            <a:r>
              <a:rPr lang="en-US" sz="1600" dirty="0" smtClean="0"/>
              <a:t/>
            </a:r>
            <a:br>
              <a:rPr lang="en-US" sz="1600" dirty="0" smtClean="0"/>
            </a:br>
            <a:r>
              <a:rPr lang="ka-GE" sz="1600" dirty="0" smtClean="0"/>
              <a:t>საერთო მილევა შედგება:</a:t>
            </a:r>
            <a:r>
              <a:rPr lang="en-US" sz="1600" dirty="0" smtClean="0"/>
              <a:t/>
            </a:r>
            <a:br>
              <a:rPr lang="en-US" sz="1600" dirty="0" smtClean="0"/>
            </a:br>
            <a:r>
              <a:rPr lang="ka-GE" sz="1600" dirty="0" smtClean="0"/>
              <a:t/>
            </a:r>
            <a:br>
              <a:rPr lang="ka-GE" sz="1600" dirty="0" smtClean="0"/>
            </a:br>
            <a:r>
              <a:rPr lang="ka-GE" sz="1600" dirty="0" smtClean="0"/>
              <a:t/>
            </a:r>
            <a:br>
              <a:rPr lang="ka-GE" sz="1600" dirty="0" smtClean="0"/>
            </a:br>
            <a:endParaRPr lang="en-US" sz="1600" dirty="0"/>
          </a:p>
        </p:txBody>
      </p:sp>
      <p:sp>
        <p:nvSpPr>
          <p:cNvPr id="3" name="Content Placeholder 2"/>
          <p:cNvSpPr>
            <a:spLocks noGrp="1"/>
          </p:cNvSpPr>
          <p:nvPr>
            <p:ph idx="1"/>
          </p:nvPr>
        </p:nvSpPr>
        <p:spPr/>
        <p:txBody>
          <a:bodyPr>
            <a:normAutofit/>
          </a:bodyPr>
          <a:lstStyle/>
          <a:p>
            <a:r>
              <a:rPr lang="ka-GE" sz="1600" dirty="0" smtClean="0"/>
              <a:t>სიმძლავრის ნაწილი, რომელიც მიეწოდება ობ–შ შესასვლელში გაიფანტება (გაიბნევა) გავრცელებადი სხივების მიმართულების ცვლილების  მიზეზით  ობ–ს არარეგულარულობის გამო და გამოსხივდება გარემომცველ სივრცეში  (</a:t>
            </a:r>
            <a:r>
              <a:rPr lang="en-US" sz="1600" dirty="0" smtClean="0"/>
              <a:t> </a:t>
            </a:r>
            <a:r>
              <a:rPr lang="ka-GE" sz="1600" dirty="0" smtClean="0"/>
              <a:t>       ფანტ.</a:t>
            </a:r>
            <a:r>
              <a:rPr lang="ka-GE" sz="1600" b="1" dirty="0" smtClean="0"/>
              <a:t>), </a:t>
            </a:r>
            <a:r>
              <a:rPr lang="ka-GE" sz="1600" dirty="0" smtClean="0"/>
              <a:t>ხოლო სიმძლავრის სხვა ნაწილი შთაინთქმება როგორც თვით ობ–ს მასალის–კვარცის მოლეკულების მიერ (          </a:t>
            </a:r>
            <a:r>
              <a:rPr lang="en-US" sz="1600" dirty="0" smtClean="0"/>
              <a:t> </a:t>
            </a:r>
            <a:r>
              <a:rPr lang="ka-GE" sz="1600" dirty="0" smtClean="0"/>
              <a:t>შთ. კვარც. მოლეკ. ),  ასევე,  ობ–ში არსებული მინარევების მიერ  (</a:t>
            </a:r>
            <a:r>
              <a:rPr lang="en-US" sz="1600" dirty="0" smtClean="0"/>
              <a:t> </a:t>
            </a:r>
            <a:r>
              <a:rPr lang="ka-GE" sz="1600" dirty="0" smtClean="0"/>
              <a:t>          შთ. მინარ.), და საბოლოოდ გამოიყოფა  ჯოულის სითბოს სახით. მინარევი შეიძლება იყოს მეტალების იონები (ნიკელი, რკინა, კობალტი და სხვა) და ჰიდროქსილური ჯგუფი (ОН</a:t>
            </a:r>
            <a:r>
              <a:rPr lang="ka-GE" sz="1600" baseline="30000" dirty="0" smtClean="0"/>
              <a:t>–</a:t>
            </a:r>
            <a:r>
              <a:rPr lang="ka-GE" sz="1600" dirty="0" smtClean="0"/>
              <a:t>), რომლებიც მილევის ტალღის სიგრძისაგან დამოკიდებულებისას იწვევენ  რეზონანსული ამოვარდენების წარმოშობას.  შედეგად ჯამური მილევა განისაზღვრება ფორმულით:</a:t>
            </a:r>
            <a:endParaRPr lang="en-US" sz="1600" dirty="0" smtClean="0"/>
          </a:p>
          <a:p>
            <a:r>
              <a:rPr lang="en-US" sz="1600" b="1" dirty="0" smtClean="0"/>
              <a:t>               </a:t>
            </a:r>
            <a:r>
              <a:rPr lang="ka-GE" sz="1600" b="1" dirty="0" smtClean="0"/>
              <a:t>სრ</a:t>
            </a:r>
            <a:r>
              <a:rPr lang="en-US" sz="1600" b="1" dirty="0" smtClean="0"/>
              <a:t>     </a:t>
            </a:r>
            <a:r>
              <a:rPr lang="ka-GE" sz="1600" b="1" dirty="0" smtClean="0"/>
              <a:t>=</a:t>
            </a:r>
            <a:r>
              <a:rPr lang="en-US" sz="1600" b="1" dirty="0" smtClean="0"/>
              <a:t>          </a:t>
            </a:r>
            <a:r>
              <a:rPr lang="ka-GE" sz="1600" b="1" dirty="0" smtClean="0"/>
              <a:t>      </a:t>
            </a:r>
            <a:r>
              <a:rPr lang="ka-GE" sz="1600" b="1" baseline="-25000" dirty="0" smtClean="0"/>
              <a:t>შთ.კვარც.მოლეკ.</a:t>
            </a:r>
            <a:r>
              <a:rPr lang="ka-GE" sz="1600" b="1" dirty="0" smtClean="0"/>
              <a:t>+         </a:t>
            </a:r>
            <a:r>
              <a:rPr lang="ka-GE" sz="1600" b="1" baseline="-25000" dirty="0" smtClean="0"/>
              <a:t>შთანთ. </a:t>
            </a:r>
            <a:r>
              <a:rPr lang="ka-GE" sz="1200" dirty="0" smtClean="0"/>
              <a:t>მინარ. + </a:t>
            </a:r>
            <a:r>
              <a:rPr lang="ka-GE" sz="1600" b="1" baseline="-25000" dirty="0" smtClean="0"/>
              <a:t> </a:t>
            </a:r>
            <a:r>
              <a:rPr lang="ka-GE" sz="1600" b="1" dirty="0" smtClean="0"/>
              <a:t>     </a:t>
            </a:r>
            <a:r>
              <a:rPr lang="ka-GE" sz="1600" dirty="0" smtClean="0"/>
              <a:t>ფანტვ </a:t>
            </a:r>
            <a:r>
              <a:rPr lang="ka-GE" sz="1600" b="1" dirty="0" smtClean="0"/>
              <a:t> +       დამატ        </a:t>
            </a:r>
            <a:r>
              <a:rPr lang="ka-GE" sz="1600" dirty="0" smtClean="0"/>
              <a:t>(4.1.6)</a:t>
            </a:r>
            <a:br>
              <a:rPr lang="ka-GE" sz="1600" dirty="0" smtClean="0"/>
            </a:br>
            <a:endParaRPr lang="en-US" sz="1600" dirty="0"/>
          </a:p>
        </p:txBody>
      </p:sp>
      <p:graphicFrame>
        <p:nvGraphicFramePr>
          <p:cNvPr id="1026" name="Object 2"/>
          <p:cNvGraphicFramePr>
            <a:graphicFrameLocks noChangeAspect="1"/>
          </p:cNvGraphicFramePr>
          <p:nvPr/>
        </p:nvGraphicFramePr>
        <p:xfrm>
          <a:off x="5867400" y="5257800"/>
          <a:ext cx="685800" cy="95584"/>
        </p:xfrm>
        <a:graphic>
          <a:graphicData uri="http://schemas.openxmlformats.org/presentationml/2006/ole">
            <p:oleObj spid="_x0000_s1026" name="Equation" r:id="rId3" imgW="1930320" imgH="279360" progId="Equation.DSMT4">
              <p:embed/>
            </p:oleObj>
          </a:graphicData>
        </a:graphic>
      </p:graphicFrame>
      <p:graphicFrame>
        <p:nvGraphicFramePr>
          <p:cNvPr id="1028" name="Object 4"/>
          <p:cNvGraphicFramePr>
            <a:graphicFrameLocks noChangeAspect="1"/>
          </p:cNvGraphicFramePr>
          <p:nvPr/>
        </p:nvGraphicFramePr>
        <p:xfrm>
          <a:off x="2971800" y="762000"/>
          <a:ext cx="2819400" cy="457200"/>
        </p:xfrm>
        <a:graphic>
          <a:graphicData uri="http://schemas.openxmlformats.org/presentationml/2006/ole">
            <p:oleObj spid="_x0000_s1028" name="Equation" r:id="rId4" imgW="1930320" imgH="279360" progId="Equation.DSMT4">
              <p:embed/>
            </p:oleObj>
          </a:graphicData>
        </a:graphic>
      </p:graphicFrame>
      <p:graphicFrame>
        <p:nvGraphicFramePr>
          <p:cNvPr id="1030" name="Object 6"/>
          <p:cNvGraphicFramePr>
            <a:graphicFrameLocks noChangeAspect="1"/>
          </p:cNvGraphicFramePr>
          <p:nvPr/>
        </p:nvGraphicFramePr>
        <p:xfrm>
          <a:off x="7467600" y="2133600"/>
          <a:ext cx="381000" cy="241300"/>
        </p:xfrm>
        <a:graphic>
          <a:graphicData uri="http://schemas.openxmlformats.org/presentationml/2006/ole">
            <p:oleObj spid="_x0000_s1030" name="Equation" r:id="rId5" imgW="380880" imgH="241200" progId="Equation.DSMT4">
              <p:embed/>
            </p:oleObj>
          </a:graphicData>
        </a:graphic>
      </p:graphicFrame>
      <p:graphicFrame>
        <p:nvGraphicFramePr>
          <p:cNvPr id="1033" name="Object 9"/>
          <p:cNvGraphicFramePr>
            <a:graphicFrameLocks noChangeAspect="1"/>
          </p:cNvGraphicFramePr>
          <p:nvPr/>
        </p:nvGraphicFramePr>
        <p:xfrm>
          <a:off x="1371600" y="4191000"/>
          <a:ext cx="152400" cy="139700"/>
        </p:xfrm>
        <a:graphic>
          <a:graphicData uri="http://schemas.openxmlformats.org/presentationml/2006/ole">
            <p:oleObj spid="_x0000_s1033" name="Equation" r:id="rId6" imgW="152280" imgH="139680" progId="Equation.DSMT4">
              <p:embed/>
            </p:oleObj>
          </a:graphicData>
        </a:graphic>
      </p:graphicFrame>
      <p:graphicFrame>
        <p:nvGraphicFramePr>
          <p:cNvPr id="1034" name="Object 10"/>
          <p:cNvGraphicFramePr>
            <a:graphicFrameLocks noChangeAspect="1"/>
          </p:cNvGraphicFramePr>
          <p:nvPr/>
        </p:nvGraphicFramePr>
        <p:xfrm>
          <a:off x="3962400" y="4191000"/>
          <a:ext cx="152400" cy="139700"/>
        </p:xfrm>
        <a:graphic>
          <a:graphicData uri="http://schemas.openxmlformats.org/presentationml/2006/ole">
            <p:oleObj spid="_x0000_s1034" name="Equation" r:id="rId7" imgW="152280" imgH="139680" progId="Equation.DSMT4">
              <p:embed/>
            </p:oleObj>
          </a:graphicData>
        </a:graphic>
      </p:graphicFrame>
      <p:graphicFrame>
        <p:nvGraphicFramePr>
          <p:cNvPr id="1035" name="Object 11"/>
          <p:cNvGraphicFramePr>
            <a:graphicFrameLocks noChangeAspect="1"/>
          </p:cNvGraphicFramePr>
          <p:nvPr/>
        </p:nvGraphicFramePr>
        <p:xfrm>
          <a:off x="5562600" y="4191000"/>
          <a:ext cx="152400" cy="139700"/>
        </p:xfrm>
        <a:graphic>
          <a:graphicData uri="http://schemas.openxmlformats.org/presentationml/2006/ole">
            <p:oleObj spid="_x0000_s1035" name="Equation" r:id="rId8" imgW="152280" imgH="139680" progId="Equation.DSMT4">
              <p:embed/>
            </p:oleObj>
          </a:graphicData>
        </a:graphic>
      </p:graphicFrame>
      <p:graphicFrame>
        <p:nvGraphicFramePr>
          <p:cNvPr id="1036" name="Object 12"/>
          <p:cNvGraphicFramePr>
            <a:graphicFrameLocks noChangeAspect="1"/>
          </p:cNvGraphicFramePr>
          <p:nvPr/>
        </p:nvGraphicFramePr>
        <p:xfrm>
          <a:off x="6629400" y="4191000"/>
          <a:ext cx="152400" cy="139700"/>
        </p:xfrm>
        <a:graphic>
          <a:graphicData uri="http://schemas.openxmlformats.org/presentationml/2006/ole">
            <p:oleObj spid="_x0000_s1036" name="Equation" r:id="rId9" imgW="152280" imgH="139680" progId="Equation.DSMT4">
              <p:embed/>
            </p:oleObj>
          </a:graphicData>
        </a:graphic>
      </p:graphicFrame>
      <p:graphicFrame>
        <p:nvGraphicFramePr>
          <p:cNvPr id="1037" name="Object 13"/>
          <p:cNvGraphicFramePr>
            <a:graphicFrameLocks noChangeAspect="1"/>
          </p:cNvGraphicFramePr>
          <p:nvPr/>
        </p:nvGraphicFramePr>
        <p:xfrm>
          <a:off x="2514600" y="4191000"/>
          <a:ext cx="152400" cy="139700"/>
        </p:xfrm>
        <a:graphic>
          <a:graphicData uri="http://schemas.openxmlformats.org/presentationml/2006/ole">
            <p:oleObj spid="_x0000_s1037" name="Equation" r:id="rId10" imgW="152280" imgH="139680" progId="Equation.DSMT4">
              <p:embed/>
            </p:oleObj>
          </a:graphicData>
        </a:graphic>
      </p:graphicFrame>
      <p:graphicFrame>
        <p:nvGraphicFramePr>
          <p:cNvPr id="1038" name="Object 14"/>
          <p:cNvGraphicFramePr>
            <a:graphicFrameLocks noChangeAspect="1"/>
          </p:cNvGraphicFramePr>
          <p:nvPr/>
        </p:nvGraphicFramePr>
        <p:xfrm>
          <a:off x="4495800" y="3359150"/>
          <a:ext cx="152400" cy="139700"/>
        </p:xfrm>
        <a:graphic>
          <a:graphicData uri="http://schemas.openxmlformats.org/presentationml/2006/ole">
            <p:oleObj spid="_x0000_s1038" name="Equation" r:id="rId11" imgW="152280" imgH="139680" progId="Equation.DSMT4">
              <p:embed/>
            </p:oleObj>
          </a:graphicData>
        </a:graphic>
      </p:graphicFrame>
      <p:graphicFrame>
        <p:nvGraphicFramePr>
          <p:cNvPr id="1039" name="Object 15"/>
          <p:cNvGraphicFramePr>
            <a:graphicFrameLocks noChangeAspect="1"/>
          </p:cNvGraphicFramePr>
          <p:nvPr/>
        </p:nvGraphicFramePr>
        <p:xfrm>
          <a:off x="2895600" y="2895600"/>
          <a:ext cx="152400" cy="139700"/>
        </p:xfrm>
        <a:graphic>
          <a:graphicData uri="http://schemas.openxmlformats.org/presentationml/2006/ole">
            <p:oleObj spid="_x0000_s1039" name="Equation" r:id="rId12" imgW="152280" imgH="139680" progId="Equation.DSMT4">
              <p:embed/>
            </p:oleObj>
          </a:graphicData>
        </a:graphic>
      </p:graphicFrame>
      <p:graphicFrame>
        <p:nvGraphicFramePr>
          <p:cNvPr id="1040" name="Object 16"/>
          <p:cNvGraphicFramePr>
            <a:graphicFrameLocks noChangeAspect="1"/>
          </p:cNvGraphicFramePr>
          <p:nvPr/>
        </p:nvGraphicFramePr>
        <p:xfrm>
          <a:off x="3886200" y="2667000"/>
          <a:ext cx="152400" cy="139700"/>
        </p:xfrm>
        <a:graphic>
          <a:graphicData uri="http://schemas.openxmlformats.org/presentationml/2006/ole">
            <p:oleObj spid="_x0000_s1040" name="Equation" r:id="rId13" imgW="152280" imgH="139680" progId="Equation.DSMT4">
              <p:embed/>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sz="2800" b="1" dirty="0" smtClean="0"/>
              <a:t>საკუთარი (შიდა დანაკარგები):</a:t>
            </a:r>
            <a:br>
              <a:rPr lang="ka-GE" sz="2800" b="1" dirty="0" smtClean="0"/>
            </a:br>
            <a:r>
              <a:rPr lang="ka-GE" sz="1800" dirty="0" smtClean="0"/>
              <a:t>შთანთქმა+ გაბნევა(ფანტვა)</a:t>
            </a:r>
            <a:r>
              <a:rPr lang="ka-GE" dirty="0" smtClean="0"/>
              <a:t>              </a:t>
            </a:r>
            <a:endParaRPr lang="en-US" dirty="0"/>
          </a:p>
        </p:txBody>
      </p:sp>
      <p:sp>
        <p:nvSpPr>
          <p:cNvPr id="3" name="Content Placeholder 2"/>
          <p:cNvSpPr>
            <a:spLocks noGrp="1"/>
          </p:cNvSpPr>
          <p:nvPr>
            <p:ph sz="half" idx="1"/>
          </p:nvPr>
        </p:nvSpPr>
        <p:spPr/>
        <p:txBody>
          <a:bodyPr>
            <a:normAutofit/>
          </a:bodyPr>
          <a:lstStyle/>
          <a:p>
            <a:r>
              <a:rPr lang="ka-GE" sz="1600" dirty="0" smtClean="0">
                <a:solidFill>
                  <a:srgbClr val="FF0000"/>
                </a:solidFill>
              </a:rPr>
              <a:t>ენერგიის შთანთქმა,</a:t>
            </a:r>
            <a:br>
              <a:rPr lang="ka-GE" sz="1600" dirty="0" smtClean="0">
                <a:solidFill>
                  <a:srgbClr val="FF0000"/>
                </a:solidFill>
              </a:rPr>
            </a:br>
            <a:r>
              <a:rPr lang="ka-GE" sz="1600" dirty="0" smtClean="0">
                <a:solidFill>
                  <a:srgbClr val="FF0000"/>
                </a:solidFill>
              </a:rPr>
              <a:t> ზოგადი  ფორმულა</a:t>
            </a:r>
          </a:p>
          <a:p>
            <a:r>
              <a:rPr lang="ka-GE" sz="1600" dirty="0" smtClean="0">
                <a:solidFill>
                  <a:srgbClr val="FF0000"/>
                </a:solidFill>
              </a:rPr>
              <a:t> </a:t>
            </a:r>
          </a:p>
          <a:p>
            <a:r>
              <a:rPr lang="ka-GE" sz="1600" dirty="0" smtClean="0">
                <a:solidFill>
                  <a:srgbClr val="FF0000"/>
                </a:solidFill>
              </a:rPr>
              <a:t>                                </a:t>
            </a:r>
            <a:r>
              <a:rPr lang="ka-GE" sz="1600" dirty="0" smtClean="0">
                <a:solidFill>
                  <a:srgbClr val="FF0000"/>
                </a:solidFill>
              </a:rPr>
              <a:t>დბ/კმ</a:t>
            </a:r>
            <a:endParaRPr lang="en-US" sz="1600" dirty="0" smtClean="0">
              <a:solidFill>
                <a:srgbClr val="FF0000"/>
              </a:solidFill>
            </a:endParaRPr>
          </a:p>
          <a:p>
            <a:endParaRPr lang="en-US" sz="1600" dirty="0" smtClean="0">
              <a:solidFill>
                <a:srgbClr val="FF0000"/>
              </a:solidFill>
            </a:endParaRPr>
          </a:p>
          <a:p>
            <a:endParaRPr lang="en-US" sz="1600" dirty="0" smtClean="0">
              <a:solidFill>
                <a:srgbClr val="FF0000"/>
              </a:solidFill>
            </a:endParaRPr>
          </a:p>
          <a:p>
            <a:endParaRPr lang="ka-GE" sz="1600" dirty="0" smtClean="0">
              <a:solidFill>
                <a:srgbClr val="FF0000"/>
              </a:solidFill>
            </a:endParaRPr>
          </a:p>
          <a:p>
            <a:endParaRPr lang="ka-GE" sz="1600" dirty="0" smtClean="0">
              <a:solidFill>
                <a:srgbClr val="FF0000"/>
              </a:solidFill>
            </a:endParaRPr>
          </a:p>
          <a:p>
            <a:endParaRPr lang="ka-GE" sz="1600" dirty="0" smtClean="0">
              <a:solidFill>
                <a:srgbClr val="FF0000"/>
              </a:solidFill>
            </a:endParaRPr>
          </a:p>
          <a:p>
            <a:r>
              <a:rPr lang="ka-GE" sz="1600" dirty="0" smtClean="0">
                <a:solidFill>
                  <a:srgbClr val="FF0000"/>
                </a:solidFill>
              </a:rPr>
              <a:t>ძირითადი ფორმულა   ინფრაწთელ  დიაპაზონში</a:t>
            </a:r>
          </a:p>
          <a:p>
            <a:r>
              <a:rPr lang="ka-GE" sz="1600" dirty="0" smtClean="0">
                <a:solidFill>
                  <a:srgbClr val="FF0000"/>
                </a:solidFill>
              </a:rPr>
              <a:t>                               დბ/კმ</a:t>
            </a:r>
            <a:endParaRPr lang="en-US" sz="1600" dirty="0">
              <a:solidFill>
                <a:srgbClr val="FF0000"/>
              </a:solidFill>
            </a:endParaRPr>
          </a:p>
        </p:txBody>
      </p:sp>
      <p:sp>
        <p:nvSpPr>
          <p:cNvPr id="4" name="Content Placeholder 3"/>
          <p:cNvSpPr>
            <a:spLocks noGrp="1"/>
          </p:cNvSpPr>
          <p:nvPr>
            <p:ph sz="half" idx="2"/>
          </p:nvPr>
        </p:nvSpPr>
        <p:spPr/>
        <p:txBody>
          <a:bodyPr>
            <a:normAutofit/>
          </a:bodyPr>
          <a:lstStyle/>
          <a:p>
            <a:r>
              <a:rPr lang="ka-GE" sz="1600" dirty="0" smtClean="0">
                <a:solidFill>
                  <a:srgbClr val="00B0F0"/>
                </a:solidFill>
              </a:rPr>
              <a:t>რელეის გაბნევა (ფანტვა)</a:t>
            </a:r>
          </a:p>
          <a:p>
            <a:r>
              <a:rPr lang="ka-GE" sz="1600" dirty="0" smtClean="0">
                <a:solidFill>
                  <a:srgbClr val="00B0F0"/>
                </a:solidFill>
              </a:rPr>
              <a:t>ზოგადი ფორმულა</a:t>
            </a:r>
          </a:p>
          <a:p>
            <a:r>
              <a:rPr lang="ka-GE" sz="1600" dirty="0" smtClean="0">
                <a:solidFill>
                  <a:srgbClr val="00B0F0"/>
                </a:solidFill>
              </a:rPr>
              <a:t>                                                   დბ/კმ</a:t>
            </a:r>
          </a:p>
          <a:p>
            <a:endParaRPr lang="ka-GE" sz="1600" dirty="0" smtClean="0">
              <a:solidFill>
                <a:srgbClr val="00B0F0"/>
              </a:solidFill>
            </a:endParaRPr>
          </a:p>
          <a:p>
            <a:endParaRPr lang="ka-GE" sz="1600" dirty="0" smtClean="0">
              <a:solidFill>
                <a:srgbClr val="00B0F0"/>
              </a:solidFill>
            </a:endParaRPr>
          </a:p>
          <a:p>
            <a:pPr>
              <a:buNone/>
            </a:pPr>
            <a:endParaRPr lang="en-US" sz="1600" dirty="0" smtClean="0">
              <a:solidFill>
                <a:srgbClr val="00B0F0"/>
              </a:solidFill>
            </a:endParaRPr>
          </a:p>
          <a:p>
            <a:r>
              <a:rPr lang="ka-GE" sz="1600" dirty="0" smtClean="0">
                <a:solidFill>
                  <a:srgbClr val="00B0F0"/>
                </a:solidFill>
              </a:rPr>
              <a:t>ძირითადი  </a:t>
            </a:r>
            <a:r>
              <a:rPr lang="ka-GE" sz="1600" dirty="0" smtClean="0">
                <a:solidFill>
                  <a:srgbClr val="00B0F0"/>
                </a:solidFill>
              </a:rPr>
              <a:t>ფორმულა</a:t>
            </a:r>
          </a:p>
          <a:p>
            <a:r>
              <a:rPr lang="ka-GE" sz="1600" dirty="0" smtClean="0">
                <a:solidFill>
                  <a:srgbClr val="00B0F0"/>
                </a:solidFill>
              </a:rPr>
              <a:t>                                                 </a:t>
            </a:r>
            <a:r>
              <a:rPr lang="ka-GE" sz="1600" dirty="0" smtClean="0">
                <a:solidFill>
                  <a:srgbClr val="00B0F0"/>
                </a:solidFill>
              </a:rPr>
              <a:t>დბ/კმ</a:t>
            </a:r>
            <a:endParaRPr lang="ka-GE" sz="1600" dirty="0" smtClean="0"/>
          </a:p>
          <a:p>
            <a:endParaRPr lang="en-US" sz="1600" dirty="0" smtClean="0">
              <a:solidFill>
                <a:srgbClr val="92D050"/>
              </a:solidFill>
            </a:endParaRPr>
          </a:p>
          <a:p>
            <a:endParaRPr lang="en-US" sz="1600" dirty="0" smtClean="0">
              <a:solidFill>
                <a:srgbClr val="92D050"/>
              </a:solidFill>
            </a:endParaRPr>
          </a:p>
          <a:p>
            <a:r>
              <a:rPr lang="ka-GE" sz="1600" dirty="0" smtClean="0">
                <a:solidFill>
                  <a:srgbClr val="92D050"/>
                </a:solidFill>
              </a:rPr>
              <a:t>სრული </a:t>
            </a:r>
            <a:r>
              <a:rPr lang="ka-GE" sz="1600" dirty="0" smtClean="0">
                <a:solidFill>
                  <a:srgbClr val="92D050"/>
                </a:solidFill>
              </a:rPr>
              <a:t>შიდა მილევა (დანაკარგები) </a:t>
            </a:r>
          </a:p>
          <a:p>
            <a:r>
              <a:rPr lang="ka-GE" sz="1600" dirty="0" smtClean="0">
                <a:solidFill>
                  <a:srgbClr val="92D050"/>
                </a:solidFill>
              </a:rPr>
              <a:t>                                                      დბ/კმ</a:t>
            </a:r>
            <a:endParaRPr lang="en-US" sz="1600" dirty="0">
              <a:solidFill>
                <a:srgbClr val="92D050"/>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49" name="Object 1"/>
          <p:cNvGraphicFramePr>
            <a:graphicFrameLocks noChangeAspect="1"/>
          </p:cNvGraphicFramePr>
          <p:nvPr/>
        </p:nvGraphicFramePr>
        <p:xfrm>
          <a:off x="685800" y="2362200"/>
          <a:ext cx="1371600" cy="381000"/>
        </p:xfrm>
        <a:graphic>
          <a:graphicData uri="http://schemas.openxmlformats.org/presentationml/2006/ole">
            <p:oleObj spid="_x0000_s2049" name="Equation" r:id="rId3" imgW="1079032" imgH="393529" progId="Equation.DSMT4">
              <p:embed/>
            </p:oleObj>
          </a:graphicData>
        </a:graphic>
      </p:graphicFrame>
      <p:sp>
        <p:nvSpPr>
          <p:cNvPr id="205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58" name="Object 10"/>
          <p:cNvGraphicFramePr>
            <a:graphicFrameLocks noChangeAspect="1"/>
          </p:cNvGraphicFramePr>
          <p:nvPr/>
        </p:nvGraphicFramePr>
        <p:xfrm>
          <a:off x="1295400" y="4724400"/>
          <a:ext cx="685800" cy="371475"/>
        </p:xfrm>
        <a:graphic>
          <a:graphicData uri="http://schemas.openxmlformats.org/presentationml/2006/ole">
            <p:oleObj spid="_x0000_s2058" name="Equation" r:id="rId4" imgW="672808" imgH="368140" progId="Equation.DSMT4">
              <p:embed/>
            </p:oleObj>
          </a:graphicData>
        </a:graphic>
      </p:graphicFrame>
      <p:sp>
        <p:nvSpPr>
          <p:cNvPr id="206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60" name="Object 12"/>
          <p:cNvGraphicFramePr>
            <a:graphicFrameLocks noChangeAspect="1"/>
          </p:cNvGraphicFramePr>
          <p:nvPr/>
        </p:nvGraphicFramePr>
        <p:xfrm>
          <a:off x="4953000" y="2286000"/>
          <a:ext cx="2057400" cy="409575"/>
        </p:xfrm>
        <a:graphic>
          <a:graphicData uri="http://schemas.openxmlformats.org/presentationml/2006/ole">
            <p:oleObj spid="_x0000_s2060" name="Equation" r:id="rId5" imgW="2057400" imgH="419100" progId="Equation.DSMT4">
              <p:embed/>
            </p:oleObj>
          </a:graphicData>
        </a:graphic>
      </p:graphicFrame>
      <p:sp>
        <p:nvSpPr>
          <p:cNvPr id="2063"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62" name="Object 14"/>
          <p:cNvGraphicFramePr>
            <a:graphicFrameLocks noChangeAspect="1"/>
          </p:cNvGraphicFramePr>
          <p:nvPr/>
        </p:nvGraphicFramePr>
        <p:xfrm>
          <a:off x="5867400" y="3657600"/>
          <a:ext cx="923925" cy="409575"/>
        </p:xfrm>
        <a:graphic>
          <a:graphicData uri="http://schemas.openxmlformats.org/presentationml/2006/ole">
            <p:oleObj spid="_x0000_s2062" name="Equation" r:id="rId6" imgW="914400" imgH="419100" progId="Equation.DSMT4">
              <p:embed/>
            </p:oleObj>
          </a:graphicData>
        </a:graphic>
      </p:graphicFrame>
      <p:sp>
        <p:nvSpPr>
          <p:cNvPr id="2065"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64" name="Object 16"/>
          <p:cNvGraphicFramePr>
            <a:graphicFrameLocks noChangeAspect="1"/>
          </p:cNvGraphicFramePr>
          <p:nvPr/>
        </p:nvGraphicFramePr>
        <p:xfrm>
          <a:off x="5410200" y="4800600"/>
          <a:ext cx="1838325" cy="371475"/>
        </p:xfrm>
        <a:graphic>
          <a:graphicData uri="http://schemas.openxmlformats.org/presentationml/2006/ole">
            <p:oleObj spid="_x0000_s2064" name="Equation" r:id="rId7" imgW="1828800" imgH="368300" progId="Equation.DSMT4">
              <p:embed/>
            </p:oleObj>
          </a:graphicData>
        </a:graphic>
      </p:graphicFrame>
      <p:cxnSp>
        <p:nvCxnSpPr>
          <p:cNvPr id="23" name="Straight Arrow Connector 22"/>
          <p:cNvCxnSpPr/>
          <p:nvPr/>
        </p:nvCxnSpPr>
        <p:spPr>
          <a:xfrm rot="10800000" flipV="1">
            <a:off x="2057400" y="1295400"/>
            <a:ext cx="18288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800600" y="1295400"/>
            <a:ext cx="762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7" name="Picture 16"/>
          <p:cNvPicPr/>
          <p:nvPr/>
        </p:nvPicPr>
        <p:blipFill>
          <a:blip r:embed="rId8"/>
          <a:srcRect l="19352" t="41832" r="19032" b="36633"/>
          <a:stretch>
            <a:fillRect/>
          </a:stretch>
        </p:blipFill>
        <p:spPr bwMode="auto">
          <a:xfrm>
            <a:off x="457201" y="2819400"/>
            <a:ext cx="4038600" cy="1219200"/>
          </a:xfrm>
          <a:prstGeom prst="rect">
            <a:avLst/>
          </a:prstGeom>
          <a:noFill/>
          <a:ln w="9525">
            <a:noFill/>
            <a:miter lim="800000"/>
            <a:headEnd/>
            <a:tailEnd/>
          </a:ln>
        </p:spPr>
      </p:pic>
      <p:pic>
        <p:nvPicPr>
          <p:cNvPr id="18" name="Picture 17"/>
          <p:cNvPicPr/>
          <p:nvPr/>
        </p:nvPicPr>
        <p:blipFill>
          <a:blip r:embed="rId9"/>
          <a:srcRect l="19507" t="31188" r="19187" b="44555"/>
          <a:stretch>
            <a:fillRect/>
          </a:stretch>
        </p:blipFill>
        <p:spPr bwMode="auto">
          <a:xfrm>
            <a:off x="609600" y="5105400"/>
            <a:ext cx="3771900" cy="933450"/>
          </a:xfrm>
          <a:prstGeom prst="rect">
            <a:avLst/>
          </a:prstGeom>
          <a:noFill/>
          <a:ln w="9525">
            <a:noFill/>
            <a:miter lim="800000"/>
            <a:headEnd/>
            <a:tailEnd/>
          </a:ln>
        </p:spPr>
      </p:pic>
      <p:pic>
        <p:nvPicPr>
          <p:cNvPr id="19" name="Picture 18"/>
          <p:cNvPicPr/>
          <p:nvPr/>
        </p:nvPicPr>
        <p:blipFill>
          <a:blip r:embed="rId10"/>
          <a:srcRect l="19816" t="34653" r="31262" b="43070"/>
          <a:stretch>
            <a:fillRect/>
          </a:stretch>
        </p:blipFill>
        <p:spPr bwMode="auto">
          <a:xfrm>
            <a:off x="4876800" y="2667000"/>
            <a:ext cx="3429000" cy="762000"/>
          </a:xfrm>
          <a:prstGeom prst="rect">
            <a:avLst/>
          </a:prstGeom>
          <a:noFill/>
          <a:ln w="9525">
            <a:noFill/>
            <a:miter lim="800000"/>
            <a:headEnd/>
            <a:tailEnd/>
          </a:ln>
        </p:spPr>
      </p:pic>
      <p:pic>
        <p:nvPicPr>
          <p:cNvPr id="20" name="Picture 19"/>
          <p:cNvPicPr/>
          <p:nvPr/>
        </p:nvPicPr>
        <p:blipFill>
          <a:blip r:embed="rId11"/>
          <a:srcRect l="19971" t="40099" r="19342" b="50000"/>
          <a:stretch>
            <a:fillRect/>
          </a:stretch>
        </p:blipFill>
        <p:spPr bwMode="auto">
          <a:xfrm>
            <a:off x="4724400" y="4038600"/>
            <a:ext cx="3733800" cy="381000"/>
          </a:xfrm>
          <a:prstGeom prst="rect">
            <a:avLst/>
          </a:prstGeom>
          <a:noFill/>
          <a:ln w="9525">
            <a:noFill/>
            <a:miter lim="800000"/>
            <a:headEnd/>
            <a:tailEnd/>
          </a:ln>
        </p:spPr>
      </p:pic>
      <p:pic>
        <p:nvPicPr>
          <p:cNvPr id="21" name="Picture 20"/>
          <p:cNvPicPr/>
          <p:nvPr/>
        </p:nvPicPr>
        <p:blipFill>
          <a:blip r:embed="rId12"/>
          <a:srcRect l="19661" t="40842" r="19032" b="43317"/>
          <a:stretch>
            <a:fillRect/>
          </a:stretch>
        </p:blipFill>
        <p:spPr bwMode="auto">
          <a:xfrm>
            <a:off x="4572000" y="5181600"/>
            <a:ext cx="3771900" cy="6096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800" b="1" dirty="0" smtClean="0"/>
              <a:t>საკუთარი მილევა</a:t>
            </a:r>
            <a:endParaRPr lang="en-US" sz="2800" dirty="0"/>
          </a:p>
        </p:txBody>
      </p:sp>
      <p:pic>
        <p:nvPicPr>
          <p:cNvPr id="4" name="Content Placeholder 3" descr="nax.4.4.jpg"/>
          <p:cNvPicPr>
            <a:picLocks noGrp="1"/>
          </p:cNvPicPr>
          <p:nvPr>
            <p:ph idx="1"/>
          </p:nvPr>
        </p:nvPicPr>
        <p:blipFill>
          <a:blip r:embed="rId2" cstate="print"/>
          <a:srcRect/>
          <a:stretch>
            <a:fillRect/>
          </a:stretch>
        </p:blipFill>
        <p:spPr bwMode="auto">
          <a:xfrm>
            <a:off x="1143000" y="1676400"/>
            <a:ext cx="6629400" cy="2209800"/>
          </a:xfrm>
          <a:prstGeom prst="rect">
            <a:avLst/>
          </a:prstGeom>
          <a:noFill/>
          <a:ln w="9525">
            <a:noFill/>
            <a:miter lim="800000"/>
            <a:headEnd/>
            <a:tailEnd/>
          </a:ln>
        </p:spPr>
      </p:pic>
      <p:pic>
        <p:nvPicPr>
          <p:cNvPr id="5" name="Picture 4" descr="nax_4-4.JPG"/>
          <p:cNvPicPr>
            <a:picLocks noChangeAspect="1"/>
          </p:cNvPicPr>
          <p:nvPr/>
        </p:nvPicPr>
        <p:blipFill>
          <a:blip r:embed="rId3"/>
          <a:stretch>
            <a:fillRect/>
          </a:stretch>
        </p:blipFill>
        <p:spPr>
          <a:xfrm>
            <a:off x="1219200" y="4038600"/>
            <a:ext cx="6642100" cy="11303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800" b="1" i="1" dirty="0" smtClean="0"/>
              <a:t>ნახ.4.5. საკუთარი დანაკარგები ობ–ში</a:t>
            </a:r>
            <a:endParaRPr lang="en-US" sz="2800" dirty="0"/>
          </a:p>
        </p:txBody>
      </p:sp>
      <p:pic>
        <p:nvPicPr>
          <p:cNvPr id="4" name="Content Placeholder 3" descr="nax.4.5.jpg"/>
          <p:cNvPicPr>
            <a:picLocks noGrp="1"/>
          </p:cNvPicPr>
          <p:nvPr>
            <p:ph idx="1"/>
          </p:nvPr>
        </p:nvPicPr>
        <p:blipFill>
          <a:blip r:embed="rId2" cstate="print"/>
          <a:srcRect/>
          <a:stretch>
            <a:fillRect/>
          </a:stretch>
        </p:blipFill>
        <p:spPr bwMode="auto">
          <a:xfrm>
            <a:off x="838200" y="1828800"/>
            <a:ext cx="7004050" cy="3647281"/>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TotalTime>
  <Words>545</Words>
  <Application>Microsoft Office PowerPoint</Application>
  <PresentationFormat>On-screen Show (4:3)</PresentationFormat>
  <Paragraphs>74</Paragraphs>
  <Slides>21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Theme</vt:lpstr>
      <vt:lpstr>Equation</vt:lpstr>
      <vt:lpstr> თავი 4.  მილევა  ოპტიკურ  ბოჭკოებში</vt:lpstr>
      <vt:lpstr>სრული დანაკარგები</vt:lpstr>
      <vt:lpstr>Slide 3</vt:lpstr>
      <vt:lpstr>ნახ.4.3.  G.652 ტიპის გაუმჯობესებული ობ–ს მახასიათებლები მილევა– წითელი მრუდი და დისპერსია ლურჯი მრუდი ოპტიკური ბოჭკოს მუშაობის დიაპაზონში, რომელიც სტანდარტიზებულია  ITU-T- მიერ. </vt:lpstr>
      <vt:lpstr>მილევის საერთო კლასიფიკაცია  ოპტიკურ კაბელებში</vt:lpstr>
      <vt:lpstr>მილევის ბუნება საერთო მილევა შედგება:   </vt:lpstr>
      <vt:lpstr>საკუთარი (შიდა დანაკარგები): შთანთქმა+ გაბნევა(ფანტვა)              </vt:lpstr>
      <vt:lpstr>საკუთარი მილევა</vt:lpstr>
      <vt:lpstr>ნახ.4.5. საკუთარი დანაკარგები ობ–ში</vt:lpstr>
      <vt:lpstr>დამატებითი (გარე, საკაბელო, რადიაციული) მილევა  (ზოგადად)</vt:lpstr>
      <vt:lpstr>მიკროგადაღუნვები და მაკროგადაღუნვები</vt:lpstr>
      <vt:lpstr>ნახ. 4.7. მინის ბოჭკოს მილევის სპექტრალური მახასიათებლები</vt:lpstr>
      <vt:lpstr>ნახ.4.8. დანაკარგები (მილევა) შეპირაპირებულ ობ–ის ერთმანეთთან შეერთებისა  ა)კუთხური გადახრის გამო, ობ–ს სხვადასხვა აპერტურის დროს </vt:lpstr>
      <vt:lpstr>ნახ.4.9. ბ)დანაკარგები (მილევა) შეპირაპირებულ ობ–ის ღერძის რადიალური გადახრის გამო </vt:lpstr>
      <vt:lpstr>ნახ.4.10. გ)დანაკარგები (მილევა) შეპირაპირებულ ობ–ის ტორსებს შორის არსებული ღრეჩოს გამო, ობ–ს სხვადასხვა აპერტურის დროს  </vt:lpstr>
      <vt:lpstr>ნახ.4.11.დ) დანაკარგები (მილევა) შეპირაპირებულ ობ–ის ტორსებზე მიკრობზარების გამო  </vt:lpstr>
      <vt:lpstr>ნახ.4.12.ე) დანაკარგები (მილევა) შეპირაპირებულ ობ–ის ტორსებზე ფრენელის არეკვლის გამო  </vt:lpstr>
      <vt:lpstr>ნახ.4.13.ვ) დანაკარგები (მილევა) შეპირაპირებულ ობ–ის დიამეტრების სხვადასხვა მნიშვნელობის გამო (გადახრა სტანდარტიდან)   </vt:lpstr>
      <vt:lpstr>ნახ.4.14.ზ) დანაკარგები (მილევა) შეპირაპირებულ ობ–ის აპერტურათა სხვადასხვა მნიშვნელობის გამო   </vt:lpstr>
      <vt:lpstr>ნახ.4.15.თ) ერთმოდიანი ბოჭკოს შეერთების მახასიათებელი დანაკარგები, რომელიც გამოწვეულია მოდების ველის დიამეტრების არდამთხვევით      </vt:lpstr>
      <vt:lpstr>კითხვები და ტესტები</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თავი 2. ოპტიკური  ბოჭკოს მუშაობის დიაპაზონები </dc:title>
  <dc:creator/>
  <cp:lastModifiedBy>user</cp:lastModifiedBy>
  <cp:revision>55</cp:revision>
  <dcterms:created xsi:type="dcterms:W3CDTF">2006-08-16T00:00:00Z</dcterms:created>
  <dcterms:modified xsi:type="dcterms:W3CDTF">2013-03-16T17:05:27Z</dcterms:modified>
</cp:coreProperties>
</file>