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10" r:id="rId3"/>
    <p:sldId id="311" r:id="rId4"/>
    <p:sldId id="312" r:id="rId5"/>
    <p:sldId id="313" r:id="rId6"/>
    <p:sldId id="314" r:id="rId7"/>
    <p:sldId id="309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260" r:id="rId28"/>
    <p:sldId id="337" r:id="rId29"/>
    <p:sldId id="328" r:id="rId30"/>
    <p:sldId id="339" r:id="rId31"/>
    <p:sldId id="340" r:id="rId32"/>
    <p:sldId id="341" r:id="rId33"/>
    <p:sldId id="342" r:id="rId34"/>
    <p:sldId id="343" r:id="rId35"/>
    <p:sldId id="362" r:id="rId36"/>
    <p:sldId id="344" r:id="rId37"/>
    <p:sldId id="345" r:id="rId38"/>
    <p:sldId id="346" r:id="rId39"/>
    <p:sldId id="347" r:id="rId40"/>
    <p:sldId id="348" r:id="rId41"/>
    <p:sldId id="349" r:id="rId42"/>
    <p:sldId id="338" r:id="rId43"/>
    <p:sldId id="350" r:id="rId44"/>
    <p:sldId id="351" r:id="rId45"/>
    <p:sldId id="352" r:id="rId46"/>
    <p:sldId id="353" r:id="rId47"/>
    <p:sldId id="357" r:id="rId48"/>
    <p:sldId id="354" r:id="rId49"/>
    <p:sldId id="355" r:id="rId50"/>
    <p:sldId id="356" r:id="rId51"/>
    <p:sldId id="358" r:id="rId52"/>
    <p:sldId id="359" r:id="rId53"/>
    <p:sldId id="360" r:id="rId54"/>
    <p:sldId id="361" r:id="rId55"/>
    <p:sldId id="306" r:id="rId56"/>
    <p:sldId id="27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4472C4"/>
    <a:srgbClr val="F0F0F0"/>
    <a:srgbClr val="00B2E2"/>
    <a:srgbClr val="993DBC"/>
    <a:srgbClr val="6ED34A"/>
    <a:srgbClr val="9900FF"/>
    <a:srgbClr val="CC00FF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2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61E83-B513-4BC8-8236-FA13B879301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E0BE5-598C-45AC-9D3F-9A98DCA9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2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E0BE5-598C-45AC-9D3F-9A98DCA9C5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E0BE5-598C-45AC-9D3F-9A98DCA9C5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E0BE5-598C-45AC-9D3F-9A98DCA9C56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E0BE5-598C-45AC-9D3F-9A98DCA9C56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8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FDD0B-7A9C-433F-B9AD-AA26B23D8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2420D7-2FE3-4CA0-8819-8BDF2D4E3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6DA840-4C0C-4DDF-B67F-ECEDC820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009010-1432-4EB7-869E-B4B4AB9D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A03AA-9B1F-4260-A9A2-3F46A3AF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C4073-46C9-4E2C-AF1F-7AB8B433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4D69C4-D752-4239-84F8-033937F30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3D1941-9D0E-4824-BEC8-131A8E24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1C0EB-5311-46B7-AA45-5E4F28BC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01F89E-97C9-41D0-B01A-BD690A99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5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1F2819-F2A3-4705-9BA8-546A9BDE4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BCBC0A-1A6F-402F-A5CE-810A74B0D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48EE91-5272-430D-B95E-51CCC378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D84015-5093-4317-AFC4-37F560D8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3D1F1-AE75-4C58-90EA-914A90E3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0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9DC63-560B-41F6-8D9F-BF6FCB57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D6BFF4-6232-4BB1-979F-C3723CCB3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F208F4-865D-41BE-9EAD-D2C86818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9C3104-DFA5-4482-896D-A7EA006F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57E30B-5E27-4B4F-AB88-920CC1D7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2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333A2-4068-4748-8EF9-95FC804C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F8D2B-9A8A-43A2-8F87-FC730AB3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F14B74-0F63-4393-846D-47EFE582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22933F-851D-46F2-A713-C6B28F8C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CE9C63-8783-40B5-98B5-F71631E5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2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D6CFF-80BF-45EA-B2C8-3D795920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147B78-96A2-4346-8975-154BC2A60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B3C522-68C7-4642-9F01-FD4264440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EEB213-8338-422D-A190-50CD96E7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FBACF7-1335-4749-9C1C-4DD0AAA1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A51D27-8B7A-492E-B102-5554CCBC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7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7B530-1961-48C3-AAB3-AD9F16E9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57A138-36CE-4166-8985-67BB886BA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AC7AF1-6EE0-4EB7-992E-0A6F11F53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D6E040-E2BF-4A7B-8236-B1C244E67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4D37E7-8B5B-4DA7-9D12-F0FED18AE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D32B70-3FDE-4994-8059-D9472F3A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43F1E7-B371-40CE-A9DB-B8B59B6D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121193-AEEA-4C7C-BCE5-D90AD7EE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4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626A8-1F1E-4613-8375-AB2E691B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68EE8A-FB1C-4BD3-9D14-437E67BF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C736E5-E4E0-431C-AB67-1B1A9C37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82757E-025E-41D5-87C4-59F18FD2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FD0B04-2140-4B60-8B80-F1F8D7A7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AB4275-A903-4DCF-A1B0-7861EA1E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68518D-4023-49E1-B6A4-65C7991C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49A30-5AF3-4A81-88F3-4C6A2141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E0F422-7D10-460F-9582-16BE058E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B3E799-7ED6-40AD-8DC1-48799A313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CC4CD5-26D1-4FA6-88DD-C6C52AC0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E68649-324E-45BA-8C86-0A184F78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F5384A-4D44-4DFE-98F9-A90B518F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5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6E2AD-671C-452C-B3AF-2864A473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19EAB4E-8E87-4249-A9DF-340D7A0D4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2671B8-233D-4962-AE56-67EB11AC3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BFCF28-D5ED-4C1E-970D-E1CD423B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053A11-91CB-4A28-9575-E7ADCD3F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6E7003-C0BD-42A1-9B0C-268133CB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6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CBC83C-DA92-4A49-9119-92014C2D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258207-355E-4F8A-9161-5CE5B24A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3D1A82-D552-4147-B734-8A5621D4F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4C0AB-924B-4117-8F8F-8F81020037C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F60820-19E4-458C-AFB1-43820C40A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E8D322-33B1-4B64-A0C8-25A0AE3A3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2E05-324D-413F-BB98-2BB8652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BAD2F4-3641-4F2E-89EC-37E76068E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4671E-3C28-4EC6-B99F-DE3362DE314E}"/>
              </a:ext>
            </a:extLst>
          </p:cNvPr>
          <p:cNvSpPr txBox="1"/>
          <p:nvPr/>
        </p:nvSpPr>
        <p:spPr>
          <a:xfrm>
            <a:off x="319597" y="310717"/>
            <a:ext cx="10970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S Grammatika Geo Mtavruli 1" panose="02000000000000000000" pitchFamily="2" charset="0"/>
              </a:rPr>
              <a:t>კომუნიკაციების კომისია</a:t>
            </a:r>
          </a:p>
          <a:p>
            <a:r>
              <a:rPr lang="ka-GE" sz="3500" b="1" dirty="0">
                <a:solidFill>
                  <a:srgbClr val="00B0F0"/>
                </a:solidFill>
                <a:latin typeface="AS Grammatika"/>
              </a:rPr>
              <a:t>თანამედროვე ტელეკომუნიკაციის ძირითადი მიმართულებები და განვითარების</a:t>
            </a:r>
            <a:r>
              <a:rPr lang="en-US" sz="3500" b="1" dirty="0">
                <a:solidFill>
                  <a:srgbClr val="00B0F0"/>
                </a:solidFill>
                <a:latin typeface="AS Grammatika"/>
              </a:rPr>
              <a:t> </a:t>
            </a:r>
            <a:r>
              <a:rPr lang="ka-GE" sz="3500" b="1" dirty="0">
                <a:solidFill>
                  <a:srgbClr val="00B0F0"/>
                </a:solidFill>
                <a:latin typeface="AS Grammatika"/>
              </a:rPr>
              <a:t>პერსპექტივები</a:t>
            </a:r>
            <a:endParaRPr lang="en-US" sz="35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S Grammat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48BE5B-5DE5-CED4-1F99-5BC329A71CDE}"/>
              </a:ext>
            </a:extLst>
          </p:cNvPr>
          <p:cNvSpPr txBox="1"/>
          <p:nvPr/>
        </p:nvSpPr>
        <p:spPr>
          <a:xfrm>
            <a:off x="391563" y="2387216"/>
            <a:ext cx="920511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S Grammatika Geo Mtavruli 1" panose="02000000000000000000" pitchFamily="2" charset="0"/>
              </a:rPr>
              <a:t>რევაზ სვანიძე</a:t>
            </a:r>
          </a:p>
          <a:p>
            <a:r>
              <a:rPr lang="en-US" sz="28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S Grammatika Geo Mtavruli 1" panose="02000000000000000000" pitchFamily="2" charset="0"/>
              </a:rPr>
              <a:t>კ</a:t>
            </a:r>
            <a:r>
              <a:rPr lang="ka-GE" sz="28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S Grammatika Geo Mtavruli 1" panose="02000000000000000000" pitchFamily="2" charset="0"/>
              </a:rPr>
              <a:t>ომისიის მრჩეველი ინფრასტრუქტურისა და სტანდარტიზაციის საკითხებში</a:t>
            </a:r>
            <a:endParaRPr lang="en-US" sz="28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S Grammatika Geo Mtavruli 1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DA0401-EC01-0F55-4214-E73E866CCEA2}"/>
              </a:ext>
            </a:extLst>
          </p:cNvPr>
          <p:cNvSpPr txBox="1"/>
          <p:nvPr/>
        </p:nvSpPr>
        <p:spPr>
          <a:xfrm>
            <a:off x="4994118" y="5274905"/>
            <a:ext cx="1737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S Grammatika Geo Mtavruli 1" panose="02000000000000000000" pitchFamily="2" charset="0"/>
              </a:rPr>
              <a:t>2024 წ.</a:t>
            </a:r>
          </a:p>
        </p:txBody>
      </p:sp>
    </p:spTree>
    <p:extLst>
      <p:ext uri="{BB962C8B-B14F-4D97-AF65-F5344CB8AC3E}">
        <p14:creationId xmlns:p14="http://schemas.microsoft.com/office/powerpoint/2010/main" val="142683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ნახ.6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მილევის (დბ/კმ) დამოკიდებულება კავშირის გადაცემის სისტემების სიხშირეთა ზოლზე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sixshireebi_mileva.JPG">
            <a:extLst>
              <a:ext uri="{FF2B5EF4-FFF2-40B4-BE49-F238E27FC236}">
                <a16:creationId xmlns:a16="http://schemas.microsoft.com/office/drawing/2014/main" xmlns="" id="{7323E2DA-8E39-B944-6A67-A33508D7C3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1389702"/>
            <a:ext cx="7053943" cy="51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8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ნახ.7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ელექტრომაგნიტური ტალღების დიაპაზონები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69C80D3-1833-6E8D-5734-8AF9471DD1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16" y="1104523"/>
            <a:ext cx="8238512" cy="420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49517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600" b="1" dirty="0">
                <a:latin typeface="AS Grammatika Geo Mtavruli 1" panose="02000000000000000000"/>
              </a:rPr>
              <a:t>ნახ.8. ელექტრომაგნიტური</a:t>
            </a:r>
          </a:p>
          <a:p>
            <a:r>
              <a:rPr lang="ka-GE" sz="2600" b="1" dirty="0">
                <a:latin typeface="AS Grammatika Geo Mtavruli 1" panose="02000000000000000000"/>
              </a:rPr>
              <a:t>ტალღების </a:t>
            </a:r>
            <a:r>
              <a:rPr lang="ka-GE" sz="2600" b="1" dirty="0">
                <a:effectLst/>
                <a:latin typeface="AS Grammatika Geo Mtavruli 1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სპექტრი: </a:t>
            </a:r>
          </a:p>
          <a:p>
            <a:r>
              <a:rPr lang="ka-GE" sz="2600" b="1" dirty="0">
                <a:effectLst/>
                <a:latin typeface="AS Grammatika Geo Mtavruli 1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ა) საერთო ხედი; ბ) დეტალური</a:t>
            </a:r>
            <a:endParaRPr lang="en-US" sz="2600" b="1" dirty="0">
              <a:effectLst/>
              <a:latin typeface="AS Grammatika Geo Mtavruli 1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A16D0D8-A7DA-E88C-6B9C-1655FFA157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82" y="248575"/>
            <a:ext cx="5781408" cy="641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01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6" y="248575"/>
            <a:ext cx="11549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600" b="1" dirty="0">
                <a:latin typeface="AS Grammatika mtavruli"/>
              </a:rPr>
              <a:t>ნახ.9. სინათლის დაშლა ფერებად,</a:t>
            </a:r>
          </a:p>
          <a:p>
            <a:r>
              <a:rPr lang="ka-GE" sz="2600" b="1" dirty="0">
                <a:solidFill>
                  <a:srgbClr val="00B0F0"/>
                </a:solidFill>
                <a:latin typeface="AS Grammatika mtavruli"/>
              </a:rPr>
              <a:t>ნახ.10. სინათლის ფერების განაწილების სპექტრი პრიზმაში გავლის დროს</a:t>
            </a:r>
            <a:endParaRPr lang="en-US" sz="2600" b="1" dirty="0">
              <a:solidFill>
                <a:srgbClr val="00B0F0"/>
              </a:solidFill>
              <a:latin typeface="AS Grammatika Geo Mtavruli 1" panose="0200000000000000000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6801C76-87B8-C98E-1B24-FC63B50C2C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2" y="1828801"/>
            <a:ext cx="5040796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 descr="II-tavi_nax8.jpg">
            <a:extLst>
              <a:ext uri="{FF2B5EF4-FFF2-40B4-BE49-F238E27FC236}">
                <a16:creationId xmlns:a16="http://schemas.microsoft.com/office/drawing/2014/main" xmlns="" id="{D876B17B-D81B-A72F-045A-0E6314875822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3126" y="1828801"/>
            <a:ext cx="4884576" cy="34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ნახ.11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WDM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ტექნოლოგიაში მულტიპლექსირება/დემულტიპლექსიების ზოგადი მოდელი და პრინციპი, გცბოს 6 ტალღაზე მულტიპლექსორი დემულტიპლექსორით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C31A27F-1BB5-8BD5-3EE9-3EB0199E2D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69" y="1789812"/>
            <a:ext cx="7903862" cy="39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0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ნახ.12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WDM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-ის სატრანსპორტო ტექნოლოგიებთან</a:t>
            </a:r>
          </a:p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ურთიერთქმედების მოდელი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4E15D22-1FA5-B5AF-1CF0-B76F4ED13F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27" y="1389702"/>
            <a:ext cx="9630546" cy="347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3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ნახ.13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კ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ავშირგაბმულობის გადაცემის სისტემები:</a:t>
            </a:r>
          </a:p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რადიო სისტემები; მიმმართველი სისტემები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9351F8B-A7D7-B27A-67ED-9E86FD25B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41" y="1396492"/>
            <a:ext cx="8303684" cy="447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8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ნახ.14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კ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ავშირგაბმულობის გადაცემის სისტემები:</a:t>
            </a:r>
          </a:p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რადიო სისტემები; მიმმართველი სისტემები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BB93D44-DB45-E956-C7A6-5834CFE950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82" y="1490049"/>
            <a:ext cx="9127055" cy="355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811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ნახ.15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კ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ოსმოსური კავშირი დედამიწის ხელოვნური</a:t>
            </a:r>
          </a:p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თანამგზავრების (დხთ) საშუალებით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D3C2FCA-9265-0D8E-8154-C1C370CBA5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80" y="1548149"/>
            <a:ext cx="8212439" cy="376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095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669955" y="248575"/>
            <a:ext cx="111719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latin typeface="AS Grammatika Geo Mtavruli 1" panose="02000000000000000000" pitchFamily="2" charset="0"/>
              </a:rPr>
              <a:t>ფიჭური მობილური კავშირი</a:t>
            </a:r>
          </a:p>
          <a:p>
            <a:endParaRPr lang="ka-GE" sz="2600" b="1" dirty="0">
              <a:solidFill>
                <a:srgbClr val="00B2E2"/>
              </a:solidFill>
              <a:latin typeface="AS Grammatika Geo Mtavruli 1" panose="02000000000000000000" pitchFamily="2" charset="0"/>
            </a:endParaRPr>
          </a:p>
          <a:p>
            <a:r>
              <a:rPr lang="ka-GE" sz="2600" b="1" dirty="0">
                <a:solidFill>
                  <a:srgbClr val="00B2E2"/>
                </a:solidFill>
                <a:latin typeface="AS Grammatika Geo Mtavruli 1" panose="02000000000000000000" pitchFamily="2" charset="0"/>
              </a:rPr>
              <a:t>ანალოგური: </a:t>
            </a:r>
            <a:r>
              <a:rPr lang="en-US" sz="2600" b="1" dirty="0">
                <a:latin typeface="AS Grammatika Geo Mtavruli 1" panose="02000000000000000000" pitchFamily="2" charset="0"/>
              </a:rPr>
              <a:t>AMPS</a:t>
            </a:r>
            <a:r>
              <a:rPr lang="ka-GE" sz="2600" b="1" dirty="0">
                <a:latin typeface="AS Grammatika Geo Mtavruli 1" panose="02000000000000000000" pitchFamily="2" charset="0"/>
              </a:rPr>
              <a:t>;</a:t>
            </a:r>
            <a:r>
              <a:rPr lang="en-US" sz="2600" b="1" dirty="0">
                <a:latin typeface="AS Grammatika Geo Mtavruli 1" panose="02000000000000000000" pitchFamily="2" charset="0"/>
              </a:rPr>
              <a:t> </a:t>
            </a:r>
            <a:r>
              <a:rPr lang="en-US" sz="2600" b="1" dirty="0" err="1">
                <a:latin typeface="AS Grammatika Geo Mtavruli 1" panose="02000000000000000000" pitchFamily="2" charset="0"/>
              </a:rPr>
              <a:t>NMT</a:t>
            </a:r>
            <a:r>
              <a:rPr lang="en-US" sz="2600" b="1" dirty="0">
                <a:latin typeface="AS Grammatika Geo Mtavruli 1" panose="02000000000000000000" pitchFamily="2" charset="0"/>
              </a:rPr>
              <a:t>-450</a:t>
            </a:r>
            <a:r>
              <a:rPr lang="ka-GE" sz="2600" b="1" dirty="0">
                <a:latin typeface="AS Grammatika Geo Mtavruli 1" panose="02000000000000000000" pitchFamily="2" charset="0"/>
              </a:rPr>
              <a:t>.</a:t>
            </a:r>
            <a:r>
              <a:rPr lang="en-US" sz="2600" b="1" dirty="0">
                <a:solidFill>
                  <a:srgbClr val="00B2E2"/>
                </a:solidFill>
                <a:latin typeface="AS Grammatika Geo Mtavruli 1" panose="02000000000000000000" pitchFamily="2" charset="0"/>
              </a:rPr>
              <a:t> </a:t>
            </a:r>
            <a:r>
              <a:rPr lang="ka-GE" sz="2600" b="1" dirty="0">
                <a:solidFill>
                  <a:srgbClr val="00B2E2"/>
                </a:solidFill>
                <a:latin typeface="AS Grammatika Geo Mtavruli 1" panose="02000000000000000000" pitchFamily="2" charset="0"/>
              </a:rPr>
              <a:t>ციფრული: </a:t>
            </a:r>
            <a:r>
              <a:rPr lang="en-US" sz="2600" b="1" dirty="0">
                <a:latin typeface="AS Grammatika Geo Mtavruli 1" panose="02000000000000000000" pitchFamily="2" charset="0"/>
              </a:rPr>
              <a:t>GSM 1, </a:t>
            </a:r>
            <a:r>
              <a:rPr lang="en-US" sz="2600" b="1" dirty="0" err="1">
                <a:latin typeface="AS Grammatika Geo Mtavruli 1" panose="02000000000000000000" pitchFamily="2" charset="0"/>
              </a:rPr>
              <a:t>G2</a:t>
            </a:r>
            <a:r>
              <a:rPr lang="en-US" sz="2600" b="1" dirty="0">
                <a:latin typeface="AS Grammatika Geo Mtavruli 1" panose="02000000000000000000" pitchFamily="2" charset="0"/>
              </a:rPr>
              <a:t>, </a:t>
            </a:r>
            <a:r>
              <a:rPr lang="en-US" sz="2600" b="1" dirty="0" err="1">
                <a:latin typeface="AS Grammatika Geo Mtavruli 1" panose="02000000000000000000" pitchFamily="2" charset="0"/>
              </a:rPr>
              <a:t>G3</a:t>
            </a:r>
            <a:r>
              <a:rPr lang="en-US" sz="2600" b="1" dirty="0">
                <a:latin typeface="AS Grammatika Geo Mtavruli 1" panose="02000000000000000000" pitchFamily="2" charset="0"/>
              </a:rPr>
              <a:t>, </a:t>
            </a:r>
            <a:r>
              <a:rPr lang="en-US" sz="2600" b="1" dirty="0" err="1">
                <a:latin typeface="AS Grammatika Geo Mtavruli 1" panose="02000000000000000000" pitchFamily="2" charset="0"/>
              </a:rPr>
              <a:t>G4</a:t>
            </a:r>
            <a:r>
              <a:rPr lang="en-US" sz="2600" b="1" dirty="0">
                <a:latin typeface="AS Grammatika Geo Mtavruli 1" panose="02000000000000000000" pitchFamily="2" charset="0"/>
              </a:rPr>
              <a:t>, </a:t>
            </a:r>
            <a:r>
              <a:rPr lang="en-US" sz="2600" b="1" dirty="0" err="1">
                <a:latin typeface="AS Grammatika Geo Mtavruli 1" panose="02000000000000000000" pitchFamily="2" charset="0"/>
              </a:rPr>
              <a:t>G5</a:t>
            </a:r>
            <a:r>
              <a:rPr lang="en-US" sz="2600" b="1" dirty="0">
                <a:latin typeface="AS Grammatika Geo Mtavruli 1" panose="02000000000000000000" pitchFamily="2" charset="0"/>
              </a:rPr>
              <a:t>, </a:t>
            </a:r>
            <a:r>
              <a:rPr lang="en-US" sz="2600" b="1" dirty="0" err="1">
                <a:latin typeface="AS Grammatika Geo Mtavruli 1" panose="02000000000000000000" pitchFamily="2" charset="0"/>
              </a:rPr>
              <a:t>G6</a:t>
            </a:r>
            <a:r>
              <a:rPr lang="en-US" sz="2600" b="1" dirty="0">
                <a:latin typeface="AS Grammatika Geo Mtavruli 1" panose="02000000000000000000" pitchFamily="2" charset="0"/>
              </a:rPr>
              <a:t> ...</a:t>
            </a:r>
            <a:r>
              <a:rPr lang="ka-GE" sz="2600" b="1" dirty="0">
                <a:latin typeface="AS Grammatika Geo Mtavruli 1" panose="02000000000000000000" pitchFamily="2" charset="0"/>
              </a:rPr>
              <a:t> </a:t>
            </a:r>
            <a:endParaRPr lang="en-US" sz="2600" b="1" dirty="0">
              <a:latin typeface="AS Grammatika Geo Mtavruli 1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435180" y="2038084"/>
            <a:ext cx="5282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latin typeface="AS Grammatika Lat Nusxuri 1" panose="02000000000000000000" pitchFamily="2" charset="0"/>
              </a:rPr>
              <a:t>ფიჭური კავშირის ორგანიზაციის პრინციპი</a:t>
            </a:r>
            <a:endParaRPr lang="en-US" sz="2000" dirty="0">
              <a:latin typeface="AS Grammatika Lat Nusxuri 1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0C5CA3-41F1-FF0C-93A3-E410FE9A7364}"/>
              </a:ext>
            </a:extLst>
          </p:cNvPr>
          <p:cNvSpPr txBox="1"/>
          <p:nvPr/>
        </p:nvSpPr>
        <p:spPr>
          <a:xfrm>
            <a:off x="5811436" y="2036575"/>
            <a:ext cx="528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dirty="0">
                <a:latin typeface="AS Grammatika Lat Nusxuri 1" panose="02000000000000000000" pitchFamily="2" charset="0"/>
              </a:rPr>
              <a:t>სიგნალის გავრცელების არეალი სიხშირეზეა დამოკიდებული</a:t>
            </a:r>
            <a:endParaRPr lang="en-US" sz="2000" dirty="0">
              <a:latin typeface="AS Grammatika Lat Nusxuri 1" panose="020000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CABE479-46B1-6DF2-38A3-A1B054A00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41283" r="78793" b="33626"/>
          <a:stretch/>
        </p:blipFill>
        <p:spPr bwMode="auto">
          <a:xfrm>
            <a:off x="1062023" y="2930661"/>
            <a:ext cx="3274587" cy="260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918C65D-5274-2929-5C6C-89BF135A7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1" t="29759" r="7894" b="26047"/>
          <a:stretch/>
        </p:blipFill>
        <p:spPr bwMode="auto">
          <a:xfrm>
            <a:off x="6628104" y="2930661"/>
            <a:ext cx="3646075" cy="278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15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478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solidFill>
                  <a:srgbClr val="00B0F0"/>
                </a:solidFill>
                <a:latin typeface="AS Grammatika"/>
              </a:rPr>
              <a:t>ტელეკომუნიკაცია</a:t>
            </a:r>
            <a:endParaRPr lang="ka-GE" sz="26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S Grammatik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778599" y="1464815"/>
            <a:ext cx="104567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2700" dirty="0">
                <a:latin typeface="AS Grammatika"/>
              </a:rPr>
              <a:t>ტელეკომუნიკაცია (კავშირგაბმულობა) არის კომუნიკაციის სახეობა, ელექტრომაგნიტური სიგნალებით ინფორმაციის გადაცემის მეთოდი სხვადასხვა ელექტრული და ოპტიკური  აღჭურვილობის  საშუალებით, როგორებიცაა:   მიმმართველი და რადიო სისტემები: ლითონის და ოპტიკურ-ბოჭკოვანი კაბელები, მობილური,</a:t>
            </a:r>
            <a:r>
              <a:rPr lang="en-US" sz="2700" dirty="0">
                <a:latin typeface="AS Grammatika"/>
              </a:rPr>
              <a:t> </a:t>
            </a:r>
            <a:r>
              <a:rPr lang="ka-GE" sz="2700" dirty="0">
                <a:latin typeface="AS Grammatika"/>
              </a:rPr>
              <a:t>რადიოსარელეო, თანმგზავრული და სხვა  ტექნოლოგიები</a:t>
            </a:r>
            <a:r>
              <a:rPr lang="en-US" sz="2700" dirty="0">
                <a:latin typeface="AS Grammatika"/>
              </a:rPr>
              <a:t>.</a:t>
            </a:r>
            <a:endParaRPr lang="en-US" sz="2700" dirty="0">
              <a:solidFill>
                <a:srgbClr val="00B0F0"/>
              </a:solidFill>
              <a:latin typeface="AS Grammatika"/>
            </a:endParaRPr>
          </a:p>
        </p:txBody>
      </p:sp>
    </p:spTree>
    <p:extLst>
      <p:ext uri="{BB962C8B-B14F-4D97-AF65-F5344CB8AC3E}">
        <p14:creationId xmlns:p14="http://schemas.microsoft.com/office/powerpoint/2010/main" val="402322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4788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latin typeface="AS Grammatika"/>
              </a:rPr>
              <a:t>მობილური საბაზო სადგურები და</a:t>
            </a:r>
          </a:p>
          <a:p>
            <a:pPr algn="ctr"/>
            <a:r>
              <a:rPr lang="ka-GE" sz="2600" b="1" dirty="0">
                <a:latin typeface="AS Grammatika"/>
              </a:rPr>
              <a:t>რადიო სარელეო ხაზების (რსხ) რაოდენობა</a:t>
            </a:r>
            <a:endParaRPr lang="ka-GE" sz="2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S Grammatik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2662684" y="1973214"/>
            <a:ext cx="814715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ka-GE" sz="3000" dirty="0">
                <a:solidFill>
                  <a:srgbClr val="00B2E2"/>
                </a:solidFill>
                <a:latin typeface="AS Grammatika"/>
              </a:rPr>
              <a:t>მობილური ოპერატორი - </a:t>
            </a:r>
            <a:r>
              <a:rPr lang="ka-GE" sz="3500" dirty="0">
                <a:solidFill>
                  <a:srgbClr val="993DBC"/>
                </a:solidFill>
                <a:latin typeface="AS Grammatika"/>
              </a:rPr>
              <a:t>3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ka-GE" sz="3000" dirty="0">
              <a:solidFill>
                <a:srgbClr val="00B2E2"/>
              </a:solidFill>
              <a:latin typeface="AS Grammatika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ka-GE" sz="3000" dirty="0">
                <a:solidFill>
                  <a:srgbClr val="00B2E2"/>
                </a:solidFill>
                <a:latin typeface="AS Grammatika"/>
              </a:rPr>
              <a:t>მობილური საბაზო სადგურები - </a:t>
            </a:r>
            <a:r>
              <a:rPr lang="ka-GE" sz="3500" dirty="0">
                <a:solidFill>
                  <a:srgbClr val="993DBC"/>
                </a:solidFill>
                <a:latin typeface="AS Grammatika"/>
              </a:rPr>
              <a:t>3000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ka-GE" sz="3000" dirty="0">
              <a:solidFill>
                <a:srgbClr val="00B2E2"/>
              </a:solidFill>
              <a:latin typeface="AS Grammatika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ka-GE" sz="3000" dirty="0">
                <a:solidFill>
                  <a:srgbClr val="00B2E2"/>
                </a:solidFill>
                <a:latin typeface="AS Grammatika"/>
              </a:rPr>
              <a:t>რადიო სარელეო ხაზები - </a:t>
            </a:r>
            <a:r>
              <a:rPr lang="ka-GE" sz="3500" dirty="0">
                <a:solidFill>
                  <a:srgbClr val="993DBC"/>
                </a:solidFill>
                <a:latin typeface="AS Grammatika"/>
              </a:rPr>
              <a:t>15004</a:t>
            </a:r>
            <a:endParaRPr lang="en-US" sz="3500" dirty="0">
              <a:solidFill>
                <a:srgbClr val="993DBC"/>
              </a:solidFill>
              <a:latin typeface="AS Grammatika"/>
            </a:endParaRPr>
          </a:p>
        </p:txBody>
      </p:sp>
    </p:spTree>
    <p:extLst>
      <p:ext uri="{BB962C8B-B14F-4D97-AF65-F5344CB8AC3E}">
        <p14:creationId xmlns:p14="http://schemas.microsoft.com/office/powerpoint/2010/main" val="2374951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"/>
                <a:ea typeface="Calibri" panose="020F0502020204030204" pitchFamily="34" charset="0"/>
                <a:cs typeface="Times New Roman" panose="02020603050405020304" pitchFamily="18" charset="0"/>
              </a:rPr>
              <a:t>ნახ.16</a:t>
            </a:r>
            <a:r>
              <a:rPr lang="en-US" sz="2600" b="1" dirty="0">
                <a:effectLst/>
                <a:latin typeface="AS Grammatika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600" b="1" dirty="0">
                <a:latin typeface="AS Grammatik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600" b="1" dirty="0">
                <a:latin typeface="AS Grammatika"/>
              </a:rPr>
              <a:t>მიმმართველი სისტემების კონსტრუქციები: ა) სიმეტრიული კაბელი (სიმეტრიული წრედი);</a:t>
            </a:r>
            <a:r>
              <a:rPr lang="en-US" sz="2600" b="1" dirty="0">
                <a:latin typeface="AS Grammatika"/>
              </a:rPr>
              <a:t> </a:t>
            </a:r>
            <a:r>
              <a:rPr lang="ka-GE" sz="2600" b="1" dirty="0">
                <a:latin typeface="AS Grammatika"/>
              </a:rPr>
              <a:t>ბ) კოაქსიალური კაბელი (კოაქსიალური წრედი); გ) ზეგამტარული ხაზი; დ) ტალღგამტარები (ცილინდრული, ოთხკუთხა); ე) ზედაპირული ტალღის ხაზი; ვ) დიელექტრიკული ტალღგამტარი; ზ) ლენტური კაბელი; თ) ზოლოვანი ხაზი; ი) შუქგამტარი (ლინზური, მრავლმოდიანი, ერთმოდიანი)</a:t>
            </a:r>
            <a:endParaRPr lang="en-US" sz="2600" b="1" dirty="0">
              <a:effectLst/>
              <a:latin typeface="AS Grammatik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5A82CAA-BDAD-0837-CFC3-36511AFBD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77" y="2990140"/>
            <a:ext cx="8407503" cy="300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00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"/>
                <a:ea typeface="Calibri" panose="020F0502020204030204" pitchFamily="34" charset="0"/>
                <a:cs typeface="Times New Roman" panose="02020603050405020304" pitchFamily="18" charset="0"/>
              </a:rPr>
              <a:t>ნახ.17</a:t>
            </a:r>
            <a:r>
              <a:rPr lang="en-US" sz="2600" b="1" dirty="0">
                <a:effectLst/>
                <a:latin typeface="AS Grammatika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600" b="1" dirty="0">
                <a:latin typeface="AS Grammatik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600" b="1" dirty="0">
                <a:latin typeface="AS Grammatika"/>
              </a:rPr>
              <a:t>კავშირის ორგანიზაციის სისტემა გადაცემის</a:t>
            </a:r>
          </a:p>
          <a:p>
            <a:pPr algn="ctr"/>
            <a:r>
              <a:rPr lang="ka-GE" sz="2600" b="1" dirty="0">
                <a:latin typeface="AS Grammatika"/>
              </a:rPr>
              <a:t>ციფრულ ბოჭკოვან-ოპტიკურ სისტემებში</a:t>
            </a:r>
          </a:p>
          <a:p>
            <a:pPr algn="ctr"/>
            <a:endParaRPr lang="ka-GE" sz="2600" b="1" dirty="0">
              <a:effectLst/>
              <a:latin typeface="AS Grammatik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a-GE" sz="2600" b="1" dirty="0">
                <a:solidFill>
                  <a:srgbClr val="00B2E2"/>
                </a:solidFill>
                <a:latin typeface="AS Grammatika Geo Mtavruli 1" panose="02000000000000000000" pitchFamily="2" charset="0"/>
              </a:rPr>
              <a:t>ოპტიკური ბოჭკო</a:t>
            </a:r>
            <a:endParaRPr lang="en-US" sz="2600" b="1" dirty="0">
              <a:solidFill>
                <a:srgbClr val="00B2E2"/>
              </a:solidFill>
              <a:latin typeface="AS Grammatika Geo Mtavruli 1" panose="02000000000000000000" pitchFamily="2" charset="0"/>
            </a:endParaRPr>
          </a:p>
        </p:txBody>
      </p:sp>
      <p:pic>
        <p:nvPicPr>
          <p:cNvPr id="6" name="Picture 2" descr="nax_08">
            <a:extLst>
              <a:ext uri="{FF2B5EF4-FFF2-40B4-BE49-F238E27FC236}">
                <a16:creationId xmlns:a16="http://schemas.microsoft.com/office/drawing/2014/main" xmlns="" id="{95D592FA-E03E-D00F-00C2-F10E70AE1E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34464" y="2567479"/>
            <a:ext cx="9130929" cy="257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0B9ACC7A-F205-C4AA-B45C-479578032162}"/>
              </a:ext>
            </a:extLst>
          </p:cNvPr>
          <p:cNvSpPr/>
          <p:nvPr/>
        </p:nvSpPr>
        <p:spPr>
          <a:xfrm>
            <a:off x="3739080" y="1536795"/>
            <a:ext cx="353085" cy="3515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97E5919-996E-DAFE-F614-61F1F1222C1C}"/>
              </a:ext>
            </a:extLst>
          </p:cNvPr>
          <p:cNvCxnSpPr/>
          <p:nvPr/>
        </p:nvCxnSpPr>
        <p:spPr>
          <a:xfrm>
            <a:off x="3915622" y="1546031"/>
            <a:ext cx="18478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119FAE8-8ECB-892E-B06B-D61886ADCCBD}"/>
              </a:ext>
            </a:extLst>
          </p:cNvPr>
          <p:cNvCxnSpPr/>
          <p:nvPr/>
        </p:nvCxnSpPr>
        <p:spPr>
          <a:xfrm>
            <a:off x="3911010" y="1873922"/>
            <a:ext cx="18478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31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ნახ.18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მ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ზე, ოორტას ღრუბელი, მზის სისტემასთან ახლოს მდებარე</a:t>
            </a:r>
          </a:p>
          <a:p>
            <a:pPr algn="ctr"/>
            <a:r>
              <a:rPr lang="ka-GE" sz="2600" b="1" dirty="0"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ობიექტები და მათ შორის მანძილები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Description: Description: 02.PNG">
            <a:extLst>
              <a:ext uri="{FF2B5EF4-FFF2-40B4-BE49-F238E27FC236}">
                <a16:creationId xmlns:a16="http://schemas.microsoft.com/office/drawing/2014/main" xmlns="" id="{316DFBCC-6067-CB38-D7B6-7F98591D4B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1"/>
          <a:stretch/>
        </p:blipFill>
        <p:spPr bwMode="auto">
          <a:xfrm>
            <a:off x="2314599" y="1389701"/>
            <a:ext cx="8278898" cy="521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224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ნახ.19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ჰ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ელიოსფეროს კლასიკური სქემა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Description: Description: galaqtika">
            <a:extLst>
              <a:ext uri="{FF2B5EF4-FFF2-40B4-BE49-F238E27FC236}">
                <a16:creationId xmlns:a16="http://schemas.microsoft.com/office/drawing/2014/main" xmlns="" id="{6D306A65-9929-0ADE-B205-8318C3007D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34" y="989593"/>
            <a:ext cx="8135332" cy="517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40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ნახ.20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მ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ზის სისტემის 8 პლანეტა, არშემდგარი პლანეტა პლუტონი,</a:t>
            </a:r>
          </a:p>
          <a:p>
            <a:pPr algn="ctr"/>
            <a:r>
              <a:rPr lang="ka-GE" sz="2600" b="1" dirty="0"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ასტეროიდების სარტყელი, კოიპერის სარტყელი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Description: Description: 03.png">
            <a:extLst>
              <a:ext uri="{FF2B5EF4-FFF2-40B4-BE49-F238E27FC236}">
                <a16:creationId xmlns:a16="http://schemas.microsoft.com/office/drawing/2014/main" xmlns="" id="{D620BD52-E8C3-8E81-531E-07CC0D3B82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63" y="1284926"/>
            <a:ext cx="9205612" cy="480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96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ნახ.21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ჰ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ელიოსფერო, ვოიაჟერ 1-ისა და ვოიაჟერ 2-ის პოზიციები.</a:t>
            </a:r>
          </a:p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წყარო: 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NASA/JPL-Caltech</a:t>
            </a:r>
          </a:p>
        </p:txBody>
      </p:sp>
      <p:pic>
        <p:nvPicPr>
          <p:cNvPr id="6" name="Content Placeholder 5" descr="Description: Description: https://retina.news.mail.ru/prev780x440/pic/bc/57/image50975224_c83d3622c23537bc5b3885017c397ec3.jpg">
            <a:extLst>
              <a:ext uri="{FF2B5EF4-FFF2-40B4-BE49-F238E27FC236}">
                <a16:creationId xmlns:a16="http://schemas.microsoft.com/office/drawing/2014/main" xmlns="" id="{A4D9F273-254C-244B-8ABB-31F43F63C0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04" y="1236377"/>
            <a:ext cx="8496590" cy="479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6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ნიშანი (ლაქა) იმისა, რომ დედამიწის ცივილიზაცია</a:t>
            </a:r>
          </a:p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სამყაროში არსებობს</a:t>
            </a:r>
            <a:r>
              <a:rPr lang="ka-GE" sz="2600" b="1" dirty="0">
                <a:latin typeface="AS Grammatika Geo Mtavruli 1" panose="02000000000000000000" pitchFamily="2" charset="0"/>
              </a:rPr>
              <a:t> </a:t>
            </a:r>
            <a:endParaRPr lang="ka-GE" sz="2200" b="1" dirty="0">
              <a:solidFill>
                <a:srgbClr val="00B2E2"/>
              </a:solidFill>
              <a:latin typeface="AS Grammatika Geo Mtavruli 1" panose="02000000000000000000" pitchFamily="2" charset="0"/>
            </a:endParaRPr>
          </a:p>
          <a:p>
            <a:r>
              <a:rPr lang="ka-GE" sz="2200" b="1" dirty="0">
                <a:solidFill>
                  <a:srgbClr val="00B2E2"/>
                </a:solidFill>
                <a:latin typeface="AS Grammatika Geo Mtavruli 1" panose="02000000000000000000" pitchFamily="2" charset="0"/>
              </a:rPr>
              <a:t>ნახ.22. დედამიწის ადგილმდებარეობის არეალი (ანუ დედამიწის დიამეტრი და</a:t>
            </a:r>
          </a:p>
          <a:p>
            <a:r>
              <a:rPr lang="ka-GE" sz="2200" b="1" dirty="0">
                <a:solidFill>
                  <a:srgbClr val="00B2E2"/>
                </a:solidFill>
                <a:latin typeface="AS Grammatika Geo Mtavruli 1" panose="02000000000000000000"/>
              </a:rPr>
              <a:t>რადიო-სატელევიზიო სადგურების მიერ გამოსხივებული ელექტრომაგნიტური</a:t>
            </a:r>
          </a:p>
          <a:p>
            <a:r>
              <a:rPr lang="ka-GE" sz="2200" b="1" dirty="0">
                <a:solidFill>
                  <a:srgbClr val="00B2E2"/>
                </a:solidFill>
                <a:latin typeface="AS Grammatika Geo Mtavruli 1" panose="02000000000000000000"/>
              </a:rPr>
              <a:t>ტალღების გავრცელების არეალი) 110 სინათლის წელია</a:t>
            </a:r>
            <a:endParaRPr lang="en-US" sz="2200" b="1" dirty="0">
              <a:solidFill>
                <a:srgbClr val="00B2E2"/>
              </a:solidFill>
              <a:latin typeface="AS Grammatika Geo Mtavruli 1" panose="020000000000000000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1848886" y="2218345"/>
            <a:ext cx="9391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2200" dirty="0">
                <a:latin typeface="AS Grammatika Lat Nusxuri 1" panose="02000000000000000000"/>
              </a:rPr>
              <a:t>დედამიწიდან გალაქტიკის ცენტრამდე მანძილი 26,2 სინათლის წელი</a:t>
            </a:r>
            <a:endParaRPr lang="en-US" sz="2200" dirty="0">
              <a:latin typeface="AS Grammatika Lat Nusxuri 1" panose="0200000000000000000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3B0C1EB-C9C6-9A3B-9706-C24B53C1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82" y="2801643"/>
            <a:ext cx="5888182" cy="405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687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მოკლე განმარტება</a:t>
            </a:r>
            <a:r>
              <a:rPr lang="ka-GE" sz="2600" b="1" dirty="0">
                <a:latin typeface="AS Grammatika Geo Mtavruli 1" panose="02000000000000000000" pitchFamily="2" charset="0"/>
              </a:rPr>
              <a:t> </a:t>
            </a:r>
            <a:endParaRPr lang="ka-GE" sz="2200" b="1" dirty="0">
              <a:solidFill>
                <a:srgbClr val="00B2E2"/>
              </a:solidFill>
              <a:latin typeface="AS Grammatika Geo Mtavruli 1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92F161-7CFD-40B9-A36A-A494DB3A9699}"/>
              </a:ext>
            </a:extLst>
          </p:cNvPr>
          <p:cNvSpPr txBox="1"/>
          <p:nvPr/>
        </p:nvSpPr>
        <p:spPr>
          <a:xfrm>
            <a:off x="743526" y="1352684"/>
            <a:ext cx="106726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ka-GE" sz="2700" b="1" cap="all" dirty="0">
                <a:solidFill>
                  <a:srgbClr val="00B0F0"/>
                </a:solidFill>
                <a:latin typeface="AS Grammatika"/>
              </a:rPr>
              <a:t>თუ დავეყრდნობით მითითებულ ფაქტს, მაშინ, პირველი რადიოსადგურის მიერ გამოსხივებული  რადიოტალღები ამ მომენტამდე  დედამიწიდან ჩვენს გალაქტიკაში 110 სინათლის წლის მანძილზე</a:t>
            </a:r>
            <a:r>
              <a:rPr lang="en-US" sz="2700" b="1" cap="all" dirty="0">
                <a:solidFill>
                  <a:srgbClr val="00B0F0"/>
                </a:solidFill>
                <a:latin typeface="AS Grammatika"/>
              </a:rPr>
              <a:t> </a:t>
            </a:r>
            <a:r>
              <a:rPr lang="ka-GE" sz="2700" b="1" cap="all" dirty="0">
                <a:solidFill>
                  <a:srgbClr val="00B0F0"/>
                </a:solidFill>
                <a:latin typeface="AS Grammatika"/>
              </a:rPr>
              <a:t>გავრცელდებოდა, ხოლო, ჩვენი გალაქტიკის  ფარგლებს ის დაახლოებით 50 000 სინათლის წლის შემდეგ გასცდება</a:t>
            </a:r>
            <a:r>
              <a:rPr lang="en-US" sz="2700" b="1" cap="all" dirty="0">
                <a:solidFill>
                  <a:srgbClr val="00B0F0"/>
                </a:solidFill>
                <a:latin typeface="AS Grammatika"/>
              </a:rPr>
              <a:t> </a:t>
            </a:r>
            <a:r>
              <a:rPr lang="ka-GE" sz="2700" b="1" cap="all" dirty="0">
                <a:solidFill>
                  <a:srgbClr val="00B0F0"/>
                </a:solidFill>
                <a:latin typeface="AS Grammatika"/>
              </a:rPr>
              <a:t>(თუ ვიგულისხმებთ, რომ მზის სისტემა, დედამიწით  ჩვენი გალაქტიკის ცენტრიდან მოშორებით, მაგრამ მისი სიგრძის შუა ნაწილში მდებარეობს</a:t>
            </a:r>
            <a:r>
              <a:rPr lang="en-US" sz="2700" b="1" cap="all" dirty="0">
                <a:solidFill>
                  <a:srgbClr val="00B0F0"/>
                </a:solidFill>
                <a:latin typeface="AS Grammatika"/>
              </a:rPr>
              <a:t>)</a:t>
            </a:r>
            <a:endParaRPr lang="en-US" sz="2700" dirty="0">
              <a:solidFill>
                <a:srgbClr val="00B0F0"/>
              </a:solidFill>
              <a:latin typeface="AS Grammatika"/>
            </a:endParaRPr>
          </a:p>
        </p:txBody>
      </p:sp>
    </p:spTree>
    <p:extLst>
      <p:ext uri="{BB962C8B-B14F-4D97-AF65-F5344CB8AC3E}">
        <p14:creationId xmlns:p14="http://schemas.microsoft.com/office/powerpoint/2010/main" val="1148646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413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latin typeface="AS Grammatika Geo Mtavruli 1" panose="02000000000000000000" pitchFamily="2" charset="0"/>
              </a:rPr>
              <a:t>სიმძლავრის დონეების გაზომვა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1592207" y="2438185"/>
            <a:ext cx="9007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200" dirty="0">
                <a:latin typeface="AS Grammatika Lat Nusxuri 1" panose="02000000000000000000" pitchFamily="2" charset="0"/>
              </a:rPr>
              <a:t>მაგალითი: ვთქვათ, ოკ-ის გამოსასვლელზე სიმძლავრე არის 2 ვტ, მაშინ მისი დონე იქნება </a:t>
            </a:r>
            <a:endParaRPr lang="en-US" sz="2200" dirty="0">
              <a:latin typeface="AS Grammatika Lat Nusxuri 1" panose="02000000000000000000" pitchFamily="2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4BFFCE33-0A69-4CBB-5CC3-AFF4A6403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27585"/>
              </p:ext>
            </p:extLst>
          </p:nvPr>
        </p:nvGraphicFramePr>
        <p:xfrm>
          <a:off x="4394513" y="1094408"/>
          <a:ext cx="3381389" cy="104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397000" imgH="431800" progId="Equation.DSMT4">
                  <p:embed/>
                </p:oleObj>
              </mc:Choice>
              <mc:Fallback>
                <p:oleObj name="Equation" r:id="rId4" imgW="1397000" imgH="431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513" y="1094408"/>
                        <a:ext cx="3381389" cy="1042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8CB3F8DF-6AD4-ABD8-2BC2-6F6A1AC85D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47710"/>
              </p:ext>
            </p:extLst>
          </p:nvPr>
        </p:nvGraphicFramePr>
        <p:xfrm>
          <a:off x="3891364" y="3725002"/>
          <a:ext cx="4409270" cy="102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841500" imgH="431800" progId="Equation.DSMT4">
                  <p:embed/>
                </p:oleObj>
              </mc:Choice>
              <mc:Fallback>
                <p:oleObj name="Equation" r:id="rId6" imgW="1841500" imgH="431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364" y="3725002"/>
                        <a:ext cx="4409270" cy="1028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53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კავშირის სისტემის ზოგადი სქემა 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sh.1 zogadi sqema.JPG">
            <a:extLst>
              <a:ext uri="{FF2B5EF4-FFF2-40B4-BE49-F238E27FC236}">
                <a16:creationId xmlns:a16="http://schemas.microsoft.com/office/drawing/2014/main" xmlns="" id="{13BA4443-D6F1-BFC9-5EDF-9D8F8DF91A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94" y="998518"/>
            <a:ext cx="9406812" cy="463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1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მსოფლიოს წყალქვეშა საკაბელო მაგისტრალები</a:t>
            </a:r>
            <a:endParaRPr lang="ka-GE" sz="2200" b="1" dirty="0">
              <a:solidFill>
                <a:srgbClr val="00B2E2"/>
              </a:solidFill>
              <a:latin typeface="AS Grammatika Geo Mtavruli 1" panose="02000000000000000000" pitchFamily="2" charset="0"/>
            </a:endParaRPr>
          </a:p>
        </p:txBody>
      </p:sp>
      <p:pic>
        <p:nvPicPr>
          <p:cNvPr id="2" name="Picture 2" descr="Как была создана всемирная сеть интернет (9 фото)">
            <a:extLst>
              <a:ext uri="{FF2B5EF4-FFF2-40B4-BE49-F238E27FC236}">
                <a16:creationId xmlns:a16="http://schemas.microsoft.com/office/drawing/2014/main" xmlns="" id="{E94C8C56-7E70-4E83-7A08-7F2D3B2CCE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70" y="934016"/>
            <a:ext cx="9299836" cy="50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95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მსოფლიოს წყალქვეშა საკაბელო მაგისტრალების რუკა</a:t>
            </a:r>
            <a:endParaRPr lang="ka-GE" sz="2200" b="1" dirty="0">
              <a:solidFill>
                <a:srgbClr val="00B2E2"/>
              </a:solidFill>
              <a:latin typeface="AS Grammatika Geo Mtavruli 1" panose="02000000000000000000" pitchFamily="2" charset="0"/>
            </a:endParaRPr>
          </a:p>
        </p:txBody>
      </p:sp>
      <p:pic>
        <p:nvPicPr>
          <p:cNvPr id="6" name="Picture 2" descr="Как была создана всемирная сеть интернет (9 фото)">
            <a:extLst>
              <a:ext uri="{FF2B5EF4-FFF2-40B4-BE49-F238E27FC236}">
                <a16:creationId xmlns:a16="http://schemas.microsoft.com/office/drawing/2014/main" xmlns="" id="{DC38D063-05A9-079E-7CB9-D62E1C1032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70" y="1020370"/>
            <a:ext cx="8498186" cy="5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74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ნახ.23. გცბოს-ის გამარტივებული სტრუქტურული სქემა</a:t>
            </a:r>
          </a:p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(</a:t>
            </a:r>
            <a:r>
              <a:rPr lang="en-US" sz="2800" b="1" dirty="0">
                <a:latin typeface="AS Grammatika Geo Mtavruli 1" panose="02000000000000000000" pitchFamily="2" charset="0"/>
              </a:rPr>
              <a:t>TDM</a:t>
            </a:r>
            <a:r>
              <a:rPr lang="ka-GE" sz="2800" b="1" dirty="0">
                <a:latin typeface="AS Grammatika Geo Mtavruli 1" panose="02000000000000000000" pitchFamily="2" charset="0"/>
              </a:rPr>
              <a:t> - ერთტალღიანი დროითი მულტიპლექსირების სისტემა)</a:t>
            </a:r>
            <a:endParaRPr lang="ka-GE" sz="2200" b="1" dirty="0">
              <a:solidFill>
                <a:srgbClr val="00B2E2"/>
              </a:solidFill>
              <a:latin typeface="AS Grammatika Geo Mtavruli 1" panose="02000000000000000000" pitchFamily="2" charset="0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CD6C4F9B-AFB1-97C4-DA02-10E32638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78" y="1281906"/>
            <a:ext cx="9606577" cy="487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582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ტრანს აზია-ევროპის ბოჭკოვან-ოპტიკური საკაბელო მაგისტრალი</a:t>
            </a:r>
            <a:endParaRPr lang="ka-GE" sz="2200" b="1" dirty="0">
              <a:solidFill>
                <a:srgbClr val="00B2E2"/>
              </a:solidFill>
              <a:latin typeface="AS Grammatika Geo Mtavruli 1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E026901-0A2B-DDFB-8038-FD671FB62A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7" y="1020370"/>
            <a:ext cx="10944886" cy="484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501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ნახ.24. ისტორიული „დიდი აბრეშუმის გზა“, პირველი</a:t>
            </a:r>
          </a:p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ინდო-ევროპული სატელეგრაფო ხაზი, სატრანსპორტო</a:t>
            </a:r>
          </a:p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კორიდორები „</a:t>
            </a:r>
            <a:r>
              <a:rPr lang="en-US" sz="2800" b="1" dirty="0" err="1">
                <a:latin typeface="AS Grammatika Geo Mtavruli 1" panose="02000000000000000000" pitchFamily="2" charset="0"/>
              </a:rPr>
              <a:t>TRASEKA</a:t>
            </a:r>
            <a:r>
              <a:rPr lang="en-US" sz="2800" b="1" dirty="0">
                <a:latin typeface="AS Grammatika Geo Mtavruli 1" panose="02000000000000000000" pitchFamily="2" charset="0"/>
              </a:rPr>
              <a:t>” </a:t>
            </a:r>
            <a:r>
              <a:rPr lang="ka-GE" sz="2800" b="1" dirty="0">
                <a:latin typeface="AS Grammatika Geo Mtavruli 1" panose="02000000000000000000" pitchFamily="2" charset="0"/>
              </a:rPr>
              <a:t>და </a:t>
            </a:r>
            <a:r>
              <a:rPr lang="en-US" sz="2800" b="1" dirty="0">
                <a:latin typeface="AS Grammatika Geo Mtavruli 1" panose="02000000000000000000" pitchFamily="2" charset="0"/>
              </a:rPr>
              <a:t>TAE</a:t>
            </a:r>
            <a:r>
              <a:rPr lang="ka-GE" sz="2800" b="1" dirty="0">
                <a:latin typeface="AS Grammatika Geo Mtavruli 1" panose="02000000000000000000" pitchFamily="2" charset="0"/>
              </a:rPr>
              <a:t> (ტრანს-აზია-ევროპის</a:t>
            </a:r>
          </a:p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ბოჭკოვან-ოპტიკური საკაბელო მაგისტრალი)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C0193018-5631-B9A2-2F2E-AB7AD42B140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t="19420" r="28979" b="46796"/>
          <a:stretch/>
        </p:blipFill>
        <p:spPr bwMode="auto">
          <a:xfrm>
            <a:off x="1842011" y="2146158"/>
            <a:ext cx="8442727" cy="3983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986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S Grammatika Geo Mtavruli 1" panose="02000000000000000000" pitchFamily="2" charset="0"/>
              </a:rPr>
              <a:t>                               </a:t>
            </a:r>
            <a:r>
              <a:rPr lang="ka-GE" b="1" dirty="0" smtClean="0">
                <a:latin typeface="AS Grammatika Geo Mtavruli 1" panose="02000000000000000000" pitchFamily="2" charset="0"/>
              </a:rPr>
              <a:t>ფოპტნეტი</a:t>
            </a:r>
            <a:r>
              <a:rPr lang="ka-GE" b="1" dirty="0">
                <a:latin typeface="AS Grammatika Geo Mtavruli 1" panose="02000000000000000000" pitchFamily="2" charset="0"/>
              </a:rPr>
              <a:t/>
            </a:r>
            <a:br>
              <a:rPr lang="ka-GE" b="1" dirty="0">
                <a:latin typeface="AS Grammatika Geo Mtavruli 1" panose="02000000000000000000" pitchFamily="2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33" y="1825625"/>
            <a:ext cx="688313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47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ფოპტნეტი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xmlns="" id="{9E9EB260-AA82-21DD-CD41-2766FF08DE8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97112" y="1166018"/>
            <a:ext cx="8229600" cy="4525963"/>
          </a:xfrm>
          <a:custGeom>
            <a:avLst/>
            <a:gdLst>
              <a:gd name="T0" fmla="*/ 275 w 11795"/>
              <a:gd name="T1" fmla="*/ 60 h 5940"/>
              <a:gd name="T2" fmla="*/ 1010 w 11795"/>
              <a:gd name="T3" fmla="*/ 165 h 5940"/>
              <a:gd name="T4" fmla="*/ 1520 w 11795"/>
              <a:gd name="T5" fmla="*/ 285 h 5940"/>
              <a:gd name="T6" fmla="*/ 2450 w 11795"/>
              <a:gd name="T7" fmla="*/ 645 h 5940"/>
              <a:gd name="T8" fmla="*/ 3050 w 11795"/>
              <a:gd name="T9" fmla="*/ 975 h 5940"/>
              <a:gd name="T10" fmla="*/ 3575 w 11795"/>
              <a:gd name="T11" fmla="*/ 990 h 5940"/>
              <a:gd name="T12" fmla="*/ 4235 w 11795"/>
              <a:gd name="T13" fmla="*/ 945 h 5940"/>
              <a:gd name="T14" fmla="*/ 4610 w 11795"/>
              <a:gd name="T15" fmla="*/ 1125 h 5940"/>
              <a:gd name="T16" fmla="*/ 5210 w 11795"/>
              <a:gd name="T17" fmla="*/ 1245 h 5940"/>
              <a:gd name="T18" fmla="*/ 5660 w 11795"/>
              <a:gd name="T19" fmla="*/ 1695 h 5940"/>
              <a:gd name="T20" fmla="*/ 6470 w 11795"/>
              <a:gd name="T21" fmla="*/ 2100 h 5940"/>
              <a:gd name="T22" fmla="*/ 6440 w 11795"/>
              <a:gd name="T23" fmla="*/ 2340 h 5940"/>
              <a:gd name="T24" fmla="*/ 6920 w 11795"/>
              <a:gd name="T25" fmla="*/ 2430 h 5940"/>
              <a:gd name="T26" fmla="*/ 7505 w 11795"/>
              <a:gd name="T27" fmla="*/ 2175 h 5940"/>
              <a:gd name="T28" fmla="*/ 8210 w 11795"/>
              <a:gd name="T29" fmla="*/ 2145 h 5940"/>
              <a:gd name="T30" fmla="*/ 8645 w 11795"/>
              <a:gd name="T31" fmla="*/ 2115 h 5940"/>
              <a:gd name="T32" fmla="*/ 9365 w 11795"/>
              <a:gd name="T33" fmla="*/ 2505 h 5940"/>
              <a:gd name="T34" fmla="*/ 9995 w 11795"/>
              <a:gd name="T35" fmla="*/ 2790 h 5940"/>
              <a:gd name="T36" fmla="*/ 9800 w 11795"/>
              <a:gd name="T37" fmla="*/ 3180 h 5940"/>
              <a:gd name="T38" fmla="*/ 10160 w 11795"/>
              <a:gd name="T39" fmla="*/ 3435 h 5940"/>
              <a:gd name="T40" fmla="*/ 10400 w 11795"/>
              <a:gd name="T41" fmla="*/ 3645 h 5940"/>
              <a:gd name="T42" fmla="*/ 11000 w 11795"/>
              <a:gd name="T43" fmla="*/ 3840 h 5940"/>
              <a:gd name="T44" fmla="*/ 10925 w 11795"/>
              <a:gd name="T45" fmla="*/ 4290 h 5940"/>
              <a:gd name="T46" fmla="*/ 10925 w 11795"/>
              <a:gd name="T47" fmla="*/ 4650 h 5940"/>
              <a:gd name="T48" fmla="*/ 11270 w 11795"/>
              <a:gd name="T49" fmla="*/ 5010 h 5940"/>
              <a:gd name="T50" fmla="*/ 11600 w 11795"/>
              <a:gd name="T51" fmla="*/ 5220 h 5940"/>
              <a:gd name="T52" fmla="*/ 11735 w 11795"/>
              <a:gd name="T53" fmla="*/ 5490 h 5940"/>
              <a:gd name="T54" fmla="*/ 11420 w 11795"/>
              <a:gd name="T55" fmla="*/ 5895 h 5940"/>
              <a:gd name="T56" fmla="*/ 11165 w 11795"/>
              <a:gd name="T57" fmla="*/ 5820 h 5940"/>
              <a:gd name="T58" fmla="*/ 10640 w 11795"/>
              <a:gd name="T59" fmla="*/ 5730 h 5940"/>
              <a:gd name="T60" fmla="*/ 10040 w 11795"/>
              <a:gd name="T61" fmla="*/ 5385 h 5940"/>
              <a:gd name="T62" fmla="*/ 9500 w 11795"/>
              <a:gd name="T63" fmla="*/ 5115 h 5940"/>
              <a:gd name="T64" fmla="*/ 9005 w 11795"/>
              <a:gd name="T65" fmla="*/ 5370 h 5940"/>
              <a:gd name="T66" fmla="*/ 8615 w 11795"/>
              <a:gd name="T67" fmla="*/ 5580 h 5940"/>
              <a:gd name="T68" fmla="*/ 8105 w 11795"/>
              <a:gd name="T69" fmla="*/ 5730 h 5940"/>
              <a:gd name="T70" fmla="*/ 7010 w 11795"/>
              <a:gd name="T71" fmla="*/ 5790 h 5940"/>
              <a:gd name="T72" fmla="*/ 5945 w 11795"/>
              <a:gd name="T73" fmla="*/ 5925 h 5940"/>
              <a:gd name="T74" fmla="*/ 5540 w 11795"/>
              <a:gd name="T75" fmla="*/ 5760 h 5940"/>
              <a:gd name="T76" fmla="*/ 5525 w 11795"/>
              <a:gd name="T77" fmla="*/ 5550 h 5940"/>
              <a:gd name="T78" fmla="*/ 5255 w 11795"/>
              <a:gd name="T79" fmla="*/ 5295 h 5940"/>
              <a:gd name="T80" fmla="*/ 4970 w 11795"/>
              <a:gd name="T81" fmla="*/ 5025 h 5940"/>
              <a:gd name="T82" fmla="*/ 4370 w 11795"/>
              <a:gd name="T83" fmla="*/ 4980 h 5940"/>
              <a:gd name="T84" fmla="*/ 3890 w 11795"/>
              <a:gd name="T85" fmla="*/ 5010 h 5940"/>
              <a:gd name="T86" fmla="*/ 3170 w 11795"/>
              <a:gd name="T87" fmla="*/ 5115 h 5940"/>
              <a:gd name="T88" fmla="*/ 2465 w 11795"/>
              <a:gd name="T89" fmla="*/ 4845 h 5940"/>
              <a:gd name="T90" fmla="*/ 2840 w 11795"/>
              <a:gd name="T91" fmla="*/ 4455 h 5940"/>
              <a:gd name="T92" fmla="*/ 2720 w 11795"/>
              <a:gd name="T93" fmla="*/ 3495 h 5940"/>
              <a:gd name="T94" fmla="*/ 2555 w 11795"/>
              <a:gd name="T95" fmla="*/ 2745 h 5940"/>
              <a:gd name="T96" fmla="*/ 2060 w 11795"/>
              <a:gd name="T97" fmla="*/ 1980 h 5940"/>
              <a:gd name="T98" fmla="*/ 1475 w 11795"/>
              <a:gd name="T99" fmla="*/ 1350 h 5940"/>
              <a:gd name="T100" fmla="*/ 680 w 11795"/>
              <a:gd name="T101" fmla="*/ 990 h 5940"/>
              <a:gd name="T102" fmla="*/ 20 w 11795"/>
              <a:gd name="T103" fmla="*/ 405 h 5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795" h="5940">
                <a:moveTo>
                  <a:pt x="20" y="345"/>
                </a:moveTo>
                <a:cubicBezTo>
                  <a:pt x="52" y="327"/>
                  <a:pt x="110" y="285"/>
                  <a:pt x="110" y="285"/>
                </a:cubicBezTo>
                <a:cubicBezTo>
                  <a:pt x="124" y="244"/>
                  <a:pt x="142" y="139"/>
                  <a:pt x="185" y="105"/>
                </a:cubicBezTo>
                <a:cubicBezTo>
                  <a:pt x="197" y="95"/>
                  <a:pt x="216" y="97"/>
                  <a:pt x="230" y="90"/>
                </a:cubicBezTo>
                <a:cubicBezTo>
                  <a:pt x="246" y="82"/>
                  <a:pt x="258" y="65"/>
                  <a:pt x="275" y="60"/>
                </a:cubicBezTo>
                <a:cubicBezTo>
                  <a:pt x="329" y="44"/>
                  <a:pt x="386" y="46"/>
                  <a:pt x="440" y="30"/>
                </a:cubicBezTo>
                <a:cubicBezTo>
                  <a:pt x="470" y="21"/>
                  <a:pt x="530" y="0"/>
                  <a:pt x="530" y="0"/>
                </a:cubicBezTo>
                <a:cubicBezTo>
                  <a:pt x="631" y="25"/>
                  <a:pt x="715" y="87"/>
                  <a:pt x="815" y="120"/>
                </a:cubicBezTo>
                <a:cubicBezTo>
                  <a:pt x="849" y="131"/>
                  <a:pt x="905" y="180"/>
                  <a:pt x="905" y="180"/>
                </a:cubicBezTo>
                <a:cubicBezTo>
                  <a:pt x="940" y="175"/>
                  <a:pt x="976" y="173"/>
                  <a:pt x="1010" y="165"/>
                </a:cubicBezTo>
                <a:cubicBezTo>
                  <a:pt x="1041" y="158"/>
                  <a:pt x="1100" y="135"/>
                  <a:pt x="1100" y="135"/>
                </a:cubicBezTo>
                <a:cubicBezTo>
                  <a:pt x="1150" y="140"/>
                  <a:pt x="1200" y="142"/>
                  <a:pt x="1250" y="150"/>
                </a:cubicBezTo>
                <a:cubicBezTo>
                  <a:pt x="1266" y="152"/>
                  <a:pt x="1286" y="152"/>
                  <a:pt x="1295" y="165"/>
                </a:cubicBezTo>
                <a:cubicBezTo>
                  <a:pt x="1309" y="186"/>
                  <a:pt x="1297" y="218"/>
                  <a:pt x="1310" y="240"/>
                </a:cubicBezTo>
                <a:cubicBezTo>
                  <a:pt x="1342" y="295"/>
                  <a:pt x="1519" y="285"/>
                  <a:pt x="1520" y="285"/>
                </a:cubicBezTo>
                <a:cubicBezTo>
                  <a:pt x="1614" y="309"/>
                  <a:pt x="1679" y="351"/>
                  <a:pt x="1760" y="405"/>
                </a:cubicBezTo>
                <a:cubicBezTo>
                  <a:pt x="1790" y="425"/>
                  <a:pt x="1814" y="462"/>
                  <a:pt x="1850" y="465"/>
                </a:cubicBezTo>
                <a:cubicBezTo>
                  <a:pt x="1905" y="470"/>
                  <a:pt x="1960" y="475"/>
                  <a:pt x="2015" y="480"/>
                </a:cubicBezTo>
                <a:cubicBezTo>
                  <a:pt x="2072" y="494"/>
                  <a:pt x="2110" y="522"/>
                  <a:pt x="2165" y="540"/>
                </a:cubicBezTo>
                <a:cubicBezTo>
                  <a:pt x="2283" y="629"/>
                  <a:pt x="2293" y="628"/>
                  <a:pt x="2450" y="645"/>
                </a:cubicBezTo>
                <a:cubicBezTo>
                  <a:pt x="2455" y="680"/>
                  <a:pt x="2451" y="718"/>
                  <a:pt x="2465" y="750"/>
                </a:cubicBezTo>
                <a:cubicBezTo>
                  <a:pt x="2485" y="795"/>
                  <a:pt x="2606" y="799"/>
                  <a:pt x="2645" y="825"/>
                </a:cubicBezTo>
                <a:cubicBezTo>
                  <a:pt x="2702" y="863"/>
                  <a:pt x="2765" y="885"/>
                  <a:pt x="2825" y="915"/>
                </a:cubicBezTo>
                <a:cubicBezTo>
                  <a:pt x="2877" y="941"/>
                  <a:pt x="2858" y="951"/>
                  <a:pt x="2915" y="960"/>
                </a:cubicBezTo>
                <a:cubicBezTo>
                  <a:pt x="2960" y="967"/>
                  <a:pt x="3005" y="970"/>
                  <a:pt x="3050" y="975"/>
                </a:cubicBezTo>
                <a:cubicBezTo>
                  <a:pt x="3080" y="985"/>
                  <a:pt x="3110" y="995"/>
                  <a:pt x="3140" y="1005"/>
                </a:cubicBezTo>
                <a:cubicBezTo>
                  <a:pt x="3170" y="1015"/>
                  <a:pt x="3170" y="915"/>
                  <a:pt x="3170" y="915"/>
                </a:cubicBezTo>
                <a:cubicBezTo>
                  <a:pt x="3301" y="926"/>
                  <a:pt x="3346" y="912"/>
                  <a:pt x="3440" y="975"/>
                </a:cubicBezTo>
                <a:cubicBezTo>
                  <a:pt x="3455" y="970"/>
                  <a:pt x="3469" y="958"/>
                  <a:pt x="3485" y="960"/>
                </a:cubicBezTo>
                <a:cubicBezTo>
                  <a:pt x="3516" y="963"/>
                  <a:pt x="3575" y="990"/>
                  <a:pt x="3575" y="990"/>
                </a:cubicBezTo>
                <a:cubicBezTo>
                  <a:pt x="3738" y="936"/>
                  <a:pt x="3481" y="1017"/>
                  <a:pt x="3935" y="960"/>
                </a:cubicBezTo>
                <a:cubicBezTo>
                  <a:pt x="3953" y="958"/>
                  <a:pt x="3963" y="937"/>
                  <a:pt x="3980" y="930"/>
                </a:cubicBezTo>
                <a:cubicBezTo>
                  <a:pt x="3999" y="922"/>
                  <a:pt x="4020" y="921"/>
                  <a:pt x="4040" y="915"/>
                </a:cubicBezTo>
                <a:cubicBezTo>
                  <a:pt x="4070" y="906"/>
                  <a:pt x="4130" y="885"/>
                  <a:pt x="4130" y="885"/>
                </a:cubicBezTo>
                <a:cubicBezTo>
                  <a:pt x="4172" y="893"/>
                  <a:pt x="4227" y="886"/>
                  <a:pt x="4235" y="945"/>
                </a:cubicBezTo>
                <a:cubicBezTo>
                  <a:pt x="4238" y="965"/>
                  <a:pt x="4225" y="985"/>
                  <a:pt x="4220" y="1005"/>
                </a:cubicBezTo>
                <a:cubicBezTo>
                  <a:pt x="4225" y="1020"/>
                  <a:pt x="4224" y="1039"/>
                  <a:pt x="4235" y="1050"/>
                </a:cubicBezTo>
                <a:cubicBezTo>
                  <a:pt x="4246" y="1061"/>
                  <a:pt x="4264" y="1062"/>
                  <a:pt x="4280" y="1065"/>
                </a:cubicBezTo>
                <a:cubicBezTo>
                  <a:pt x="4325" y="1072"/>
                  <a:pt x="4370" y="1074"/>
                  <a:pt x="4415" y="1080"/>
                </a:cubicBezTo>
                <a:cubicBezTo>
                  <a:pt x="4484" y="1089"/>
                  <a:pt x="4543" y="1108"/>
                  <a:pt x="4610" y="1125"/>
                </a:cubicBezTo>
                <a:cubicBezTo>
                  <a:pt x="4625" y="1115"/>
                  <a:pt x="4638" y="1101"/>
                  <a:pt x="4655" y="1095"/>
                </a:cubicBezTo>
                <a:cubicBezTo>
                  <a:pt x="4694" y="1081"/>
                  <a:pt x="4775" y="1065"/>
                  <a:pt x="4775" y="1065"/>
                </a:cubicBezTo>
                <a:cubicBezTo>
                  <a:pt x="4850" y="1070"/>
                  <a:pt x="4927" y="1063"/>
                  <a:pt x="5000" y="1080"/>
                </a:cubicBezTo>
                <a:cubicBezTo>
                  <a:pt x="5035" y="1088"/>
                  <a:pt x="5090" y="1140"/>
                  <a:pt x="5090" y="1140"/>
                </a:cubicBezTo>
                <a:cubicBezTo>
                  <a:pt x="5140" y="1215"/>
                  <a:pt x="5105" y="1175"/>
                  <a:pt x="5210" y="1245"/>
                </a:cubicBezTo>
                <a:cubicBezTo>
                  <a:pt x="5225" y="1255"/>
                  <a:pt x="5255" y="1275"/>
                  <a:pt x="5255" y="1275"/>
                </a:cubicBezTo>
                <a:cubicBezTo>
                  <a:pt x="5265" y="1290"/>
                  <a:pt x="5281" y="1302"/>
                  <a:pt x="5285" y="1320"/>
                </a:cubicBezTo>
                <a:cubicBezTo>
                  <a:pt x="5297" y="1382"/>
                  <a:pt x="5268" y="1491"/>
                  <a:pt x="5330" y="1545"/>
                </a:cubicBezTo>
                <a:cubicBezTo>
                  <a:pt x="5420" y="1623"/>
                  <a:pt x="5516" y="1616"/>
                  <a:pt x="5615" y="1665"/>
                </a:cubicBezTo>
                <a:cubicBezTo>
                  <a:pt x="5631" y="1673"/>
                  <a:pt x="5644" y="1687"/>
                  <a:pt x="5660" y="1695"/>
                </a:cubicBezTo>
                <a:cubicBezTo>
                  <a:pt x="5685" y="1708"/>
                  <a:pt x="5741" y="1718"/>
                  <a:pt x="5765" y="1725"/>
                </a:cubicBezTo>
                <a:cubicBezTo>
                  <a:pt x="5831" y="1745"/>
                  <a:pt x="5894" y="1766"/>
                  <a:pt x="5960" y="1785"/>
                </a:cubicBezTo>
                <a:cubicBezTo>
                  <a:pt x="6017" y="1801"/>
                  <a:pt x="6049" y="1827"/>
                  <a:pt x="6110" y="1845"/>
                </a:cubicBezTo>
                <a:cubicBezTo>
                  <a:pt x="6242" y="1885"/>
                  <a:pt x="6279" y="1939"/>
                  <a:pt x="6380" y="2040"/>
                </a:cubicBezTo>
                <a:cubicBezTo>
                  <a:pt x="6405" y="2065"/>
                  <a:pt x="6436" y="2089"/>
                  <a:pt x="6470" y="2100"/>
                </a:cubicBezTo>
                <a:cubicBezTo>
                  <a:pt x="6500" y="2110"/>
                  <a:pt x="6560" y="2130"/>
                  <a:pt x="6560" y="2130"/>
                </a:cubicBezTo>
                <a:cubicBezTo>
                  <a:pt x="6555" y="2150"/>
                  <a:pt x="6558" y="2174"/>
                  <a:pt x="6545" y="2190"/>
                </a:cubicBezTo>
                <a:cubicBezTo>
                  <a:pt x="6535" y="2202"/>
                  <a:pt x="6512" y="2195"/>
                  <a:pt x="6500" y="2205"/>
                </a:cubicBezTo>
                <a:cubicBezTo>
                  <a:pt x="6486" y="2216"/>
                  <a:pt x="6477" y="2234"/>
                  <a:pt x="6470" y="2250"/>
                </a:cubicBezTo>
                <a:cubicBezTo>
                  <a:pt x="6457" y="2279"/>
                  <a:pt x="6440" y="2340"/>
                  <a:pt x="6440" y="2340"/>
                </a:cubicBezTo>
                <a:cubicBezTo>
                  <a:pt x="6445" y="2360"/>
                  <a:pt x="6444" y="2383"/>
                  <a:pt x="6455" y="2400"/>
                </a:cubicBezTo>
                <a:cubicBezTo>
                  <a:pt x="6474" y="2429"/>
                  <a:pt x="6517" y="2433"/>
                  <a:pt x="6545" y="2445"/>
                </a:cubicBezTo>
                <a:cubicBezTo>
                  <a:pt x="6675" y="2501"/>
                  <a:pt x="6544" y="2455"/>
                  <a:pt x="6650" y="2490"/>
                </a:cubicBezTo>
                <a:cubicBezTo>
                  <a:pt x="6750" y="2485"/>
                  <a:pt x="6852" y="2497"/>
                  <a:pt x="6950" y="2475"/>
                </a:cubicBezTo>
                <a:cubicBezTo>
                  <a:pt x="6968" y="2471"/>
                  <a:pt x="6912" y="2446"/>
                  <a:pt x="6920" y="2430"/>
                </a:cubicBezTo>
                <a:cubicBezTo>
                  <a:pt x="6929" y="2412"/>
                  <a:pt x="6959" y="2417"/>
                  <a:pt x="6980" y="2415"/>
                </a:cubicBezTo>
                <a:cubicBezTo>
                  <a:pt x="7095" y="2406"/>
                  <a:pt x="7210" y="2405"/>
                  <a:pt x="7325" y="2400"/>
                </a:cubicBezTo>
                <a:cubicBezTo>
                  <a:pt x="7460" y="2366"/>
                  <a:pt x="7361" y="2340"/>
                  <a:pt x="7415" y="2220"/>
                </a:cubicBezTo>
                <a:cubicBezTo>
                  <a:pt x="7421" y="2206"/>
                  <a:pt x="7446" y="2212"/>
                  <a:pt x="7460" y="2205"/>
                </a:cubicBezTo>
                <a:cubicBezTo>
                  <a:pt x="7476" y="2197"/>
                  <a:pt x="7487" y="2177"/>
                  <a:pt x="7505" y="2175"/>
                </a:cubicBezTo>
                <a:cubicBezTo>
                  <a:pt x="7624" y="2162"/>
                  <a:pt x="7745" y="2165"/>
                  <a:pt x="7865" y="2160"/>
                </a:cubicBezTo>
                <a:cubicBezTo>
                  <a:pt x="7860" y="2140"/>
                  <a:pt x="7842" y="2119"/>
                  <a:pt x="7850" y="2100"/>
                </a:cubicBezTo>
                <a:cubicBezTo>
                  <a:pt x="7856" y="2085"/>
                  <a:pt x="7879" y="2085"/>
                  <a:pt x="7895" y="2085"/>
                </a:cubicBezTo>
                <a:cubicBezTo>
                  <a:pt x="7990" y="2085"/>
                  <a:pt x="8085" y="2095"/>
                  <a:pt x="8180" y="2100"/>
                </a:cubicBezTo>
                <a:cubicBezTo>
                  <a:pt x="8190" y="2115"/>
                  <a:pt x="8205" y="2128"/>
                  <a:pt x="8210" y="2145"/>
                </a:cubicBezTo>
                <a:cubicBezTo>
                  <a:pt x="8239" y="2252"/>
                  <a:pt x="8190" y="2288"/>
                  <a:pt x="8300" y="2325"/>
                </a:cubicBezTo>
                <a:cubicBezTo>
                  <a:pt x="8325" y="2320"/>
                  <a:pt x="8353" y="2323"/>
                  <a:pt x="8375" y="2310"/>
                </a:cubicBezTo>
                <a:cubicBezTo>
                  <a:pt x="8424" y="2282"/>
                  <a:pt x="8410" y="2170"/>
                  <a:pt x="8420" y="2145"/>
                </a:cubicBezTo>
                <a:cubicBezTo>
                  <a:pt x="8432" y="2116"/>
                  <a:pt x="8505" y="2105"/>
                  <a:pt x="8525" y="2100"/>
                </a:cubicBezTo>
                <a:cubicBezTo>
                  <a:pt x="8565" y="2105"/>
                  <a:pt x="8606" y="2104"/>
                  <a:pt x="8645" y="2115"/>
                </a:cubicBezTo>
                <a:cubicBezTo>
                  <a:pt x="8662" y="2120"/>
                  <a:pt x="8672" y="2142"/>
                  <a:pt x="8690" y="2145"/>
                </a:cubicBezTo>
                <a:cubicBezTo>
                  <a:pt x="8759" y="2157"/>
                  <a:pt x="8830" y="2155"/>
                  <a:pt x="8900" y="2160"/>
                </a:cubicBezTo>
                <a:cubicBezTo>
                  <a:pt x="8951" y="2211"/>
                  <a:pt x="8953" y="2243"/>
                  <a:pt x="9020" y="2265"/>
                </a:cubicBezTo>
                <a:cubicBezTo>
                  <a:pt x="9080" y="2355"/>
                  <a:pt x="9098" y="2411"/>
                  <a:pt x="9200" y="2445"/>
                </a:cubicBezTo>
                <a:cubicBezTo>
                  <a:pt x="9259" y="2534"/>
                  <a:pt x="9202" y="2472"/>
                  <a:pt x="9365" y="2505"/>
                </a:cubicBezTo>
                <a:cubicBezTo>
                  <a:pt x="9396" y="2511"/>
                  <a:pt x="9425" y="2525"/>
                  <a:pt x="9455" y="2535"/>
                </a:cubicBezTo>
                <a:cubicBezTo>
                  <a:pt x="9499" y="2550"/>
                  <a:pt x="9546" y="2552"/>
                  <a:pt x="9590" y="2565"/>
                </a:cubicBezTo>
                <a:cubicBezTo>
                  <a:pt x="9680" y="2592"/>
                  <a:pt x="9750" y="2611"/>
                  <a:pt x="9845" y="2625"/>
                </a:cubicBezTo>
                <a:cubicBezTo>
                  <a:pt x="9885" y="2652"/>
                  <a:pt x="9904" y="2660"/>
                  <a:pt x="9935" y="2700"/>
                </a:cubicBezTo>
                <a:cubicBezTo>
                  <a:pt x="9957" y="2728"/>
                  <a:pt x="9995" y="2790"/>
                  <a:pt x="9995" y="2790"/>
                </a:cubicBezTo>
                <a:cubicBezTo>
                  <a:pt x="9990" y="2815"/>
                  <a:pt x="9987" y="2840"/>
                  <a:pt x="9980" y="2865"/>
                </a:cubicBezTo>
                <a:cubicBezTo>
                  <a:pt x="9972" y="2896"/>
                  <a:pt x="9950" y="2955"/>
                  <a:pt x="9950" y="2955"/>
                </a:cubicBezTo>
                <a:cubicBezTo>
                  <a:pt x="9952" y="2965"/>
                  <a:pt x="9996" y="3121"/>
                  <a:pt x="9965" y="3135"/>
                </a:cubicBezTo>
                <a:cubicBezTo>
                  <a:pt x="9928" y="3151"/>
                  <a:pt x="9885" y="3145"/>
                  <a:pt x="9845" y="3150"/>
                </a:cubicBezTo>
                <a:cubicBezTo>
                  <a:pt x="9830" y="3160"/>
                  <a:pt x="9816" y="3172"/>
                  <a:pt x="9800" y="3180"/>
                </a:cubicBezTo>
                <a:cubicBezTo>
                  <a:pt x="9786" y="3187"/>
                  <a:pt x="9766" y="3184"/>
                  <a:pt x="9755" y="3195"/>
                </a:cubicBezTo>
                <a:cubicBezTo>
                  <a:pt x="9744" y="3206"/>
                  <a:pt x="9745" y="3225"/>
                  <a:pt x="9740" y="3240"/>
                </a:cubicBezTo>
                <a:cubicBezTo>
                  <a:pt x="9750" y="3255"/>
                  <a:pt x="9755" y="3275"/>
                  <a:pt x="9770" y="3285"/>
                </a:cubicBezTo>
                <a:cubicBezTo>
                  <a:pt x="9770" y="3285"/>
                  <a:pt x="9882" y="3322"/>
                  <a:pt x="9905" y="3330"/>
                </a:cubicBezTo>
                <a:cubicBezTo>
                  <a:pt x="9986" y="3357"/>
                  <a:pt x="10084" y="3405"/>
                  <a:pt x="10160" y="3435"/>
                </a:cubicBezTo>
                <a:cubicBezTo>
                  <a:pt x="10190" y="3447"/>
                  <a:pt x="10208" y="3478"/>
                  <a:pt x="10235" y="3495"/>
                </a:cubicBezTo>
                <a:cubicBezTo>
                  <a:pt x="10248" y="3503"/>
                  <a:pt x="10266" y="3502"/>
                  <a:pt x="10280" y="3510"/>
                </a:cubicBezTo>
                <a:cubicBezTo>
                  <a:pt x="10312" y="3528"/>
                  <a:pt x="10340" y="3550"/>
                  <a:pt x="10370" y="3570"/>
                </a:cubicBezTo>
                <a:cubicBezTo>
                  <a:pt x="10385" y="3580"/>
                  <a:pt x="10415" y="3600"/>
                  <a:pt x="10415" y="3600"/>
                </a:cubicBezTo>
                <a:cubicBezTo>
                  <a:pt x="10410" y="3615"/>
                  <a:pt x="10407" y="3631"/>
                  <a:pt x="10400" y="3645"/>
                </a:cubicBezTo>
                <a:cubicBezTo>
                  <a:pt x="10392" y="3661"/>
                  <a:pt x="10373" y="3672"/>
                  <a:pt x="10370" y="3690"/>
                </a:cubicBezTo>
                <a:cubicBezTo>
                  <a:pt x="10360" y="3748"/>
                  <a:pt x="10437" y="3767"/>
                  <a:pt x="10475" y="3780"/>
                </a:cubicBezTo>
                <a:cubicBezTo>
                  <a:pt x="10567" y="3765"/>
                  <a:pt x="10585" y="3753"/>
                  <a:pt x="10685" y="3780"/>
                </a:cubicBezTo>
                <a:cubicBezTo>
                  <a:pt x="10788" y="3808"/>
                  <a:pt x="10674" y="3814"/>
                  <a:pt x="10775" y="3825"/>
                </a:cubicBezTo>
                <a:cubicBezTo>
                  <a:pt x="10850" y="3833"/>
                  <a:pt x="10925" y="3835"/>
                  <a:pt x="11000" y="3840"/>
                </a:cubicBezTo>
                <a:cubicBezTo>
                  <a:pt x="11010" y="3855"/>
                  <a:pt x="11024" y="3868"/>
                  <a:pt x="11030" y="3885"/>
                </a:cubicBezTo>
                <a:cubicBezTo>
                  <a:pt x="11039" y="3909"/>
                  <a:pt x="11023" y="3948"/>
                  <a:pt x="11045" y="3960"/>
                </a:cubicBezTo>
                <a:cubicBezTo>
                  <a:pt x="11089" y="3984"/>
                  <a:pt x="11145" y="3970"/>
                  <a:pt x="11195" y="3975"/>
                </a:cubicBezTo>
                <a:cubicBezTo>
                  <a:pt x="11202" y="3996"/>
                  <a:pt x="11225" y="4061"/>
                  <a:pt x="11225" y="4080"/>
                </a:cubicBezTo>
                <a:cubicBezTo>
                  <a:pt x="11225" y="4241"/>
                  <a:pt x="11026" y="4222"/>
                  <a:pt x="10925" y="4290"/>
                </a:cubicBezTo>
                <a:cubicBezTo>
                  <a:pt x="10920" y="4305"/>
                  <a:pt x="10917" y="4321"/>
                  <a:pt x="10910" y="4335"/>
                </a:cubicBezTo>
                <a:cubicBezTo>
                  <a:pt x="10902" y="4351"/>
                  <a:pt x="10882" y="4362"/>
                  <a:pt x="10880" y="4380"/>
                </a:cubicBezTo>
                <a:cubicBezTo>
                  <a:pt x="10877" y="4410"/>
                  <a:pt x="10890" y="4440"/>
                  <a:pt x="10895" y="4470"/>
                </a:cubicBezTo>
                <a:cubicBezTo>
                  <a:pt x="10877" y="4523"/>
                  <a:pt x="10842" y="4578"/>
                  <a:pt x="10880" y="4635"/>
                </a:cubicBezTo>
                <a:cubicBezTo>
                  <a:pt x="10889" y="4648"/>
                  <a:pt x="10910" y="4647"/>
                  <a:pt x="10925" y="4650"/>
                </a:cubicBezTo>
                <a:cubicBezTo>
                  <a:pt x="10955" y="4657"/>
                  <a:pt x="10985" y="4660"/>
                  <a:pt x="11015" y="4665"/>
                </a:cubicBezTo>
                <a:cubicBezTo>
                  <a:pt x="11121" y="4736"/>
                  <a:pt x="11043" y="4746"/>
                  <a:pt x="11090" y="4875"/>
                </a:cubicBezTo>
                <a:cubicBezTo>
                  <a:pt x="11100" y="4903"/>
                  <a:pt x="11177" y="4915"/>
                  <a:pt x="11195" y="4920"/>
                </a:cubicBezTo>
                <a:cubicBezTo>
                  <a:pt x="11210" y="4935"/>
                  <a:pt x="11226" y="4949"/>
                  <a:pt x="11240" y="4965"/>
                </a:cubicBezTo>
                <a:cubicBezTo>
                  <a:pt x="11252" y="4979"/>
                  <a:pt x="11256" y="4999"/>
                  <a:pt x="11270" y="5010"/>
                </a:cubicBezTo>
                <a:cubicBezTo>
                  <a:pt x="11282" y="5020"/>
                  <a:pt x="11301" y="5018"/>
                  <a:pt x="11315" y="5025"/>
                </a:cubicBezTo>
                <a:cubicBezTo>
                  <a:pt x="11331" y="5033"/>
                  <a:pt x="11346" y="5043"/>
                  <a:pt x="11360" y="5055"/>
                </a:cubicBezTo>
                <a:cubicBezTo>
                  <a:pt x="11376" y="5069"/>
                  <a:pt x="11386" y="5091"/>
                  <a:pt x="11405" y="5100"/>
                </a:cubicBezTo>
                <a:cubicBezTo>
                  <a:pt x="11443" y="5117"/>
                  <a:pt x="11525" y="5130"/>
                  <a:pt x="11525" y="5130"/>
                </a:cubicBezTo>
                <a:cubicBezTo>
                  <a:pt x="11547" y="5163"/>
                  <a:pt x="11565" y="5197"/>
                  <a:pt x="11600" y="5220"/>
                </a:cubicBezTo>
                <a:cubicBezTo>
                  <a:pt x="11613" y="5229"/>
                  <a:pt x="11631" y="5228"/>
                  <a:pt x="11645" y="5235"/>
                </a:cubicBezTo>
                <a:cubicBezTo>
                  <a:pt x="11661" y="5243"/>
                  <a:pt x="11675" y="5255"/>
                  <a:pt x="11690" y="5265"/>
                </a:cubicBezTo>
                <a:cubicBezTo>
                  <a:pt x="11760" y="5370"/>
                  <a:pt x="11720" y="5335"/>
                  <a:pt x="11795" y="5385"/>
                </a:cubicBezTo>
                <a:cubicBezTo>
                  <a:pt x="11790" y="5410"/>
                  <a:pt x="11793" y="5438"/>
                  <a:pt x="11780" y="5460"/>
                </a:cubicBezTo>
                <a:cubicBezTo>
                  <a:pt x="11771" y="5476"/>
                  <a:pt x="11746" y="5476"/>
                  <a:pt x="11735" y="5490"/>
                </a:cubicBezTo>
                <a:cubicBezTo>
                  <a:pt x="11725" y="5502"/>
                  <a:pt x="11727" y="5521"/>
                  <a:pt x="11720" y="5535"/>
                </a:cubicBezTo>
                <a:cubicBezTo>
                  <a:pt x="11712" y="5551"/>
                  <a:pt x="11697" y="5564"/>
                  <a:pt x="11690" y="5580"/>
                </a:cubicBezTo>
                <a:cubicBezTo>
                  <a:pt x="11677" y="5609"/>
                  <a:pt x="11660" y="5670"/>
                  <a:pt x="11660" y="5670"/>
                </a:cubicBezTo>
                <a:cubicBezTo>
                  <a:pt x="11641" y="5875"/>
                  <a:pt x="11680" y="5861"/>
                  <a:pt x="11495" y="5835"/>
                </a:cubicBezTo>
                <a:cubicBezTo>
                  <a:pt x="11382" y="5873"/>
                  <a:pt x="11517" y="5817"/>
                  <a:pt x="11420" y="5895"/>
                </a:cubicBezTo>
                <a:cubicBezTo>
                  <a:pt x="11408" y="5905"/>
                  <a:pt x="11389" y="5903"/>
                  <a:pt x="11375" y="5910"/>
                </a:cubicBezTo>
                <a:cubicBezTo>
                  <a:pt x="11359" y="5918"/>
                  <a:pt x="11345" y="5930"/>
                  <a:pt x="11330" y="5940"/>
                </a:cubicBezTo>
                <a:cubicBezTo>
                  <a:pt x="11320" y="5925"/>
                  <a:pt x="11307" y="5912"/>
                  <a:pt x="11300" y="5895"/>
                </a:cubicBezTo>
                <a:cubicBezTo>
                  <a:pt x="11292" y="5876"/>
                  <a:pt x="11303" y="5845"/>
                  <a:pt x="11285" y="5835"/>
                </a:cubicBezTo>
                <a:cubicBezTo>
                  <a:pt x="11250" y="5815"/>
                  <a:pt x="11205" y="5825"/>
                  <a:pt x="11165" y="5820"/>
                </a:cubicBezTo>
                <a:cubicBezTo>
                  <a:pt x="11150" y="5815"/>
                  <a:pt x="11131" y="5816"/>
                  <a:pt x="11120" y="5805"/>
                </a:cubicBezTo>
                <a:cubicBezTo>
                  <a:pt x="11087" y="5772"/>
                  <a:pt x="11109" y="5694"/>
                  <a:pt x="11060" y="5655"/>
                </a:cubicBezTo>
                <a:cubicBezTo>
                  <a:pt x="11048" y="5645"/>
                  <a:pt x="11030" y="5645"/>
                  <a:pt x="11015" y="5640"/>
                </a:cubicBezTo>
                <a:cubicBezTo>
                  <a:pt x="10885" y="5652"/>
                  <a:pt x="10883" y="5643"/>
                  <a:pt x="10790" y="5670"/>
                </a:cubicBezTo>
                <a:cubicBezTo>
                  <a:pt x="10734" y="5686"/>
                  <a:pt x="10697" y="5716"/>
                  <a:pt x="10640" y="5730"/>
                </a:cubicBezTo>
                <a:cubicBezTo>
                  <a:pt x="10513" y="5712"/>
                  <a:pt x="10391" y="5668"/>
                  <a:pt x="10265" y="5640"/>
                </a:cubicBezTo>
                <a:cubicBezTo>
                  <a:pt x="10207" y="5627"/>
                  <a:pt x="10158" y="5595"/>
                  <a:pt x="10100" y="5580"/>
                </a:cubicBezTo>
                <a:cubicBezTo>
                  <a:pt x="10085" y="5565"/>
                  <a:pt x="10073" y="5547"/>
                  <a:pt x="10055" y="5535"/>
                </a:cubicBezTo>
                <a:cubicBezTo>
                  <a:pt x="10042" y="5526"/>
                  <a:pt x="10014" y="5535"/>
                  <a:pt x="10010" y="5520"/>
                </a:cubicBezTo>
                <a:cubicBezTo>
                  <a:pt x="10002" y="5492"/>
                  <a:pt x="10029" y="5419"/>
                  <a:pt x="10040" y="5385"/>
                </a:cubicBezTo>
                <a:cubicBezTo>
                  <a:pt x="10021" y="5328"/>
                  <a:pt x="10011" y="5297"/>
                  <a:pt x="9950" y="5280"/>
                </a:cubicBezTo>
                <a:cubicBezTo>
                  <a:pt x="9910" y="5269"/>
                  <a:pt x="9830" y="5250"/>
                  <a:pt x="9830" y="5250"/>
                </a:cubicBezTo>
                <a:cubicBezTo>
                  <a:pt x="9769" y="5209"/>
                  <a:pt x="9705" y="5192"/>
                  <a:pt x="9635" y="5175"/>
                </a:cubicBezTo>
                <a:cubicBezTo>
                  <a:pt x="9620" y="5165"/>
                  <a:pt x="9606" y="5152"/>
                  <a:pt x="9590" y="5145"/>
                </a:cubicBezTo>
                <a:cubicBezTo>
                  <a:pt x="9561" y="5132"/>
                  <a:pt x="9500" y="5115"/>
                  <a:pt x="9500" y="5115"/>
                </a:cubicBezTo>
                <a:cubicBezTo>
                  <a:pt x="9425" y="5120"/>
                  <a:pt x="9350" y="5120"/>
                  <a:pt x="9275" y="5130"/>
                </a:cubicBezTo>
                <a:cubicBezTo>
                  <a:pt x="9234" y="5135"/>
                  <a:pt x="9155" y="5160"/>
                  <a:pt x="9155" y="5160"/>
                </a:cubicBezTo>
                <a:cubicBezTo>
                  <a:pt x="9140" y="5175"/>
                  <a:pt x="9126" y="5191"/>
                  <a:pt x="9110" y="5205"/>
                </a:cubicBezTo>
                <a:cubicBezTo>
                  <a:pt x="9096" y="5217"/>
                  <a:pt x="9076" y="5221"/>
                  <a:pt x="9065" y="5235"/>
                </a:cubicBezTo>
                <a:cubicBezTo>
                  <a:pt x="9055" y="5248"/>
                  <a:pt x="9014" y="5361"/>
                  <a:pt x="9005" y="5370"/>
                </a:cubicBezTo>
                <a:cubicBezTo>
                  <a:pt x="8998" y="5377"/>
                  <a:pt x="8901" y="5400"/>
                  <a:pt x="8900" y="5400"/>
                </a:cubicBezTo>
                <a:cubicBezTo>
                  <a:pt x="8885" y="5410"/>
                  <a:pt x="8871" y="5422"/>
                  <a:pt x="8855" y="5430"/>
                </a:cubicBezTo>
                <a:cubicBezTo>
                  <a:pt x="8841" y="5437"/>
                  <a:pt x="8822" y="5435"/>
                  <a:pt x="8810" y="5445"/>
                </a:cubicBezTo>
                <a:cubicBezTo>
                  <a:pt x="8740" y="5501"/>
                  <a:pt x="8813" y="5475"/>
                  <a:pt x="8765" y="5535"/>
                </a:cubicBezTo>
                <a:cubicBezTo>
                  <a:pt x="8730" y="5579"/>
                  <a:pt x="8661" y="5573"/>
                  <a:pt x="8615" y="5580"/>
                </a:cubicBezTo>
                <a:cubicBezTo>
                  <a:pt x="8524" y="5567"/>
                  <a:pt x="8451" y="5555"/>
                  <a:pt x="8375" y="5505"/>
                </a:cubicBezTo>
                <a:cubicBezTo>
                  <a:pt x="8357" y="5558"/>
                  <a:pt x="8368" y="5619"/>
                  <a:pt x="8345" y="5670"/>
                </a:cubicBezTo>
                <a:cubicBezTo>
                  <a:pt x="8339" y="5684"/>
                  <a:pt x="8315" y="5680"/>
                  <a:pt x="8300" y="5685"/>
                </a:cubicBezTo>
                <a:cubicBezTo>
                  <a:pt x="8315" y="5700"/>
                  <a:pt x="8325" y="5723"/>
                  <a:pt x="8345" y="5730"/>
                </a:cubicBezTo>
                <a:cubicBezTo>
                  <a:pt x="8313" y="5737"/>
                  <a:pt x="8172" y="5737"/>
                  <a:pt x="8105" y="5730"/>
                </a:cubicBezTo>
                <a:cubicBezTo>
                  <a:pt x="7970" y="5696"/>
                  <a:pt x="8024" y="5713"/>
                  <a:pt x="7940" y="5685"/>
                </a:cubicBezTo>
                <a:cubicBezTo>
                  <a:pt x="7697" y="5715"/>
                  <a:pt x="7735" y="5713"/>
                  <a:pt x="7385" y="5700"/>
                </a:cubicBezTo>
                <a:cubicBezTo>
                  <a:pt x="7355" y="5690"/>
                  <a:pt x="7326" y="5662"/>
                  <a:pt x="7295" y="5670"/>
                </a:cubicBezTo>
                <a:cubicBezTo>
                  <a:pt x="7209" y="5691"/>
                  <a:pt x="7178" y="5708"/>
                  <a:pt x="7100" y="5760"/>
                </a:cubicBezTo>
                <a:cubicBezTo>
                  <a:pt x="7074" y="5778"/>
                  <a:pt x="7040" y="5780"/>
                  <a:pt x="7010" y="5790"/>
                </a:cubicBezTo>
                <a:cubicBezTo>
                  <a:pt x="6916" y="5821"/>
                  <a:pt x="6821" y="5841"/>
                  <a:pt x="6725" y="5865"/>
                </a:cubicBezTo>
                <a:cubicBezTo>
                  <a:pt x="6640" y="5922"/>
                  <a:pt x="6569" y="5928"/>
                  <a:pt x="6470" y="5940"/>
                </a:cubicBezTo>
                <a:cubicBezTo>
                  <a:pt x="6334" y="5925"/>
                  <a:pt x="6218" y="5893"/>
                  <a:pt x="6080" y="5880"/>
                </a:cubicBezTo>
                <a:cubicBezTo>
                  <a:pt x="6050" y="5885"/>
                  <a:pt x="6019" y="5885"/>
                  <a:pt x="5990" y="5895"/>
                </a:cubicBezTo>
                <a:cubicBezTo>
                  <a:pt x="5973" y="5901"/>
                  <a:pt x="5962" y="5918"/>
                  <a:pt x="5945" y="5925"/>
                </a:cubicBezTo>
                <a:cubicBezTo>
                  <a:pt x="5926" y="5933"/>
                  <a:pt x="5905" y="5935"/>
                  <a:pt x="5885" y="5940"/>
                </a:cubicBezTo>
                <a:cubicBezTo>
                  <a:pt x="5875" y="5925"/>
                  <a:pt x="5858" y="5913"/>
                  <a:pt x="5855" y="5895"/>
                </a:cubicBezTo>
                <a:cubicBezTo>
                  <a:pt x="5847" y="5847"/>
                  <a:pt x="5903" y="5853"/>
                  <a:pt x="5855" y="5805"/>
                </a:cubicBezTo>
                <a:cubicBezTo>
                  <a:pt x="5830" y="5780"/>
                  <a:pt x="5765" y="5745"/>
                  <a:pt x="5765" y="5745"/>
                </a:cubicBezTo>
                <a:cubicBezTo>
                  <a:pt x="5690" y="5750"/>
                  <a:pt x="5614" y="5748"/>
                  <a:pt x="5540" y="5760"/>
                </a:cubicBezTo>
                <a:cubicBezTo>
                  <a:pt x="5424" y="5779"/>
                  <a:pt x="5563" y="5813"/>
                  <a:pt x="5450" y="5775"/>
                </a:cubicBezTo>
                <a:cubicBezTo>
                  <a:pt x="5445" y="5760"/>
                  <a:pt x="5439" y="5745"/>
                  <a:pt x="5435" y="5730"/>
                </a:cubicBezTo>
                <a:cubicBezTo>
                  <a:pt x="5424" y="5690"/>
                  <a:pt x="5405" y="5610"/>
                  <a:pt x="5405" y="5610"/>
                </a:cubicBezTo>
                <a:cubicBezTo>
                  <a:pt x="5450" y="5605"/>
                  <a:pt x="5500" y="5615"/>
                  <a:pt x="5540" y="5595"/>
                </a:cubicBezTo>
                <a:cubicBezTo>
                  <a:pt x="5554" y="5588"/>
                  <a:pt x="5535" y="5562"/>
                  <a:pt x="5525" y="5550"/>
                </a:cubicBezTo>
                <a:cubicBezTo>
                  <a:pt x="5514" y="5536"/>
                  <a:pt x="5494" y="5532"/>
                  <a:pt x="5480" y="5520"/>
                </a:cubicBezTo>
                <a:cubicBezTo>
                  <a:pt x="5464" y="5506"/>
                  <a:pt x="5454" y="5484"/>
                  <a:pt x="5435" y="5475"/>
                </a:cubicBezTo>
                <a:cubicBezTo>
                  <a:pt x="5383" y="5451"/>
                  <a:pt x="5324" y="5448"/>
                  <a:pt x="5270" y="5430"/>
                </a:cubicBezTo>
                <a:cubicBezTo>
                  <a:pt x="5265" y="5415"/>
                  <a:pt x="5255" y="5401"/>
                  <a:pt x="5255" y="5385"/>
                </a:cubicBezTo>
                <a:cubicBezTo>
                  <a:pt x="5255" y="5370"/>
                  <a:pt x="5295" y="5310"/>
                  <a:pt x="5255" y="5295"/>
                </a:cubicBezTo>
                <a:cubicBezTo>
                  <a:pt x="5208" y="5278"/>
                  <a:pt x="5155" y="5285"/>
                  <a:pt x="5105" y="5280"/>
                </a:cubicBezTo>
                <a:cubicBezTo>
                  <a:pt x="5067" y="5167"/>
                  <a:pt x="5123" y="5302"/>
                  <a:pt x="5045" y="5205"/>
                </a:cubicBezTo>
                <a:cubicBezTo>
                  <a:pt x="5035" y="5193"/>
                  <a:pt x="5037" y="5174"/>
                  <a:pt x="5030" y="5160"/>
                </a:cubicBezTo>
                <a:cubicBezTo>
                  <a:pt x="5022" y="5144"/>
                  <a:pt x="5007" y="5131"/>
                  <a:pt x="5000" y="5115"/>
                </a:cubicBezTo>
                <a:cubicBezTo>
                  <a:pt x="4987" y="5086"/>
                  <a:pt x="4996" y="5043"/>
                  <a:pt x="4970" y="5025"/>
                </a:cubicBezTo>
                <a:cubicBezTo>
                  <a:pt x="4912" y="4986"/>
                  <a:pt x="4942" y="5001"/>
                  <a:pt x="4880" y="4980"/>
                </a:cubicBezTo>
                <a:cubicBezTo>
                  <a:pt x="4865" y="4990"/>
                  <a:pt x="4853" y="5008"/>
                  <a:pt x="4835" y="5010"/>
                </a:cubicBezTo>
                <a:cubicBezTo>
                  <a:pt x="4694" y="5028"/>
                  <a:pt x="4801" y="4917"/>
                  <a:pt x="4820" y="4860"/>
                </a:cubicBezTo>
                <a:cubicBezTo>
                  <a:pt x="4733" y="4730"/>
                  <a:pt x="4536" y="4796"/>
                  <a:pt x="4400" y="4815"/>
                </a:cubicBezTo>
                <a:cubicBezTo>
                  <a:pt x="4382" y="4868"/>
                  <a:pt x="4389" y="4927"/>
                  <a:pt x="4370" y="4980"/>
                </a:cubicBezTo>
                <a:cubicBezTo>
                  <a:pt x="4342" y="5060"/>
                  <a:pt x="4293" y="5091"/>
                  <a:pt x="4220" y="5115"/>
                </a:cubicBezTo>
                <a:cubicBezTo>
                  <a:pt x="4155" y="5110"/>
                  <a:pt x="4088" y="5116"/>
                  <a:pt x="4025" y="5100"/>
                </a:cubicBezTo>
                <a:cubicBezTo>
                  <a:pt x="4004" y="5095"/>
                  <a:pt x="3998" y="5067"/>
                  <a:pt x="3980" y="5055"/>
                </a:cubicBezTo>
                <a:cubicBezTo>
                  <a:pt x="3967" y="5046"/>
                  <a:pt x="3949" y="5047"/>
                  <a:pt x="3935" y="5040"/>
                </a:cubicBezTo>
                <a:cubicBezTo>
                  <a:pt x="3919" y="5032"/>
                  <a:pt x="3908" y="5014"/>
                  <a:pt x="3890" y="5010"/>
                </a:cubicBezTo>
                <a:cubicBezTo>
                  <a:pt x="3831" y="4998"/>
                  <a:pt x="3770" y="5000"/>
                  <a:pt x="3710" y="4995"/>
                </a:cubicBezTo>
                <a:cubicBezTo>
                  <a:pt x="3600" y="5000"/>
                  <a:pt x="3489" y="4992"/>
                  <a:pt x="3380" y="5010"/>
                </a:cubicBezTo>
                <a:cubicBezTo>
                  <a:pt x="3362" y="5013"/>
                  <a:pt x="3365" y="5045"/>
                  <a:pt x="3350" y="5055"/>
                </a:cubicBezTo>
                <a:cubicBezTo>
                  <a:pt x="3310" y="5080"/>
                  <a:pt x="3260" y="5085"/>
                  <a:pt x="3215" y="5100"/>
                </a:cubicBezTo>
                <a:cubicBezTo>
                  <a:pt x="3200" y="5105"/>
                  <a:pt x="3170" y="5115"/>
                  <a:pt x="3170" y="5115"/>
                </a:cubicBezTo>
                <a:cubicBezTo>
                  <a:pt x="3087" y="5198"/>
                  <a:pt x="3088" y="5176"/>
                  <a:pt x="2960" y="5160"/>
                </a:cubicBezTo>
                <a:cubicBezTo>
                  <a:pt x="2887" y="5111"/>
                  <a:pt x="2830" y="5008"/>
                  <a:pt x="2735" y="4995"/>
                </a:cubicBezTo>
                <a:cubicBezTo>
                  <a:pt x="2675" y="4987"/>
                  <a:pt x="2615" y="4985"/>
                  <a:pt x="2555" y="4980"/>
                </a:cubicBezTo>
                <a:cubicBezTo>
                  <a:pt x="2530" y="4975"/>
                  <a:pt x="2502" y="4978"/>
                  <a:pt x="2480" y="4965"/>
                </a:cubicBezTo>
                <a:cubicBezTo>
                  <a:pt x="2438" y="4941"/>
                  <a:pt x="2443" y="4878"/>
                  <a:pt x="2465" y="4845"/>
                </a:cubicBezTo>
                <a:cubicBezTo>
                  <a:pt x="2474" y="4832"/>
                  <a:pt x="2495" y="4835"/>
                  <a:pt x="2510" y="4830"/>
                </a:cubicBezTo>
                <a:cubicBezTo>
                  <a:pt x="2536" y="4752"/>
                  <a:pt x="2569" y="4780"/>
                  <a:pt x="2600" y="4710"/>
                </a:cubicBezTo>
                <a:cubicBezTo>
                  <a:pt x="2617" y="4671"/>
                  <a:pt x="2623" y="4607"/>
                  <a:pt x="2660" y="4575"/>
                </a:cubicBezTo>
                <a:cubicBezTo>
                  <a:pt x="2701" y="4539"/>
                  <a:pt x="2750" y="4515"/>
                  <a:pt x="2795" y="4485"/>
                </a:cubicBezTo>
                <a:cubicBezTo>
                  <a:pt x="2810" y="4475"/>
                  <a:pt x="2840" y="4455"/>
                  <a:pt x="2840" y="4455"/>
                </a:cubicBezTo>
                <a:cubicBezTo>
                  <a:pt x="2887" y="4385"/>
                  <a:pt x="2899" y="4312"/>
                  <a:pt x="2915" y="4230"/>
                </a:cubicBezTo>
                <a:cubicBezTo>
                  <a:pt x="2910" y="4105"/>
                  <a:pt x="2911" y="3980"/>
                  <a:pt x="2900" y="3855"/>
                </a:cubicBezTo>
                <a:cubicBezTo>
                  <a:pt x="2896" y="3814"/>
                  <a:pt x="2899" y="3764"/>
                  <a:pt x="2870" y="3735"/>
                </a:cubicBezTo>
                <a:cubicBezTo>
                  <a:pt x="2827" y="3692"/>
                  <a:pt x="2775" y="3642"/>
                  <a:pt x="2750" y="3585"/>
                </a:cubicBezTo>
                <a:cubicBezTo>
                  <a:pt x="2737" y="3556"/>
                  <a:pt x="2720" y="3495"/>
                  <a:pt x="2720" y="3495"/>
                </a:cubicBezTo>
                <a:cubicBezTo>
                  <a:pt x="2725" y="3470"/>
                  <a:pt x="2729" y="3445"/>
                  <a:pt x="2735" y="3420"/>
                </a:cubicBezTo>
                <a:cubicBezTo>
                  <a:pt x="2739" y="3405"/>
                  <a:pt x="2750" y="3391"/>
                  <a:pt x="2750" y="3375"/>
                </a:cubicBezTo>
                <a:cubicBezTo>
                  <a:pt x="2750" y="3296"/>
                  <a:pt x="2731" y="3242"/>
                  <a:pt x="2690" y="3180"/>
                </a:cubicBezTo>
                <a:cubicBezTo>
                  <a:pt x="2669" y="3094"/>
                  <a:pt x="2634" y="3011"/>
                  <a:pt x="2615" y="2925"/>
                </a:cubicBezTo>
                <a:cubicBezTo>
                  <a:pt x="2597" y="2846"/>
                  <a:pt x="2598" y="2810"/>
                  <a:pt x="2555" y="2745"/>
                </a:cubicBezTo>
                <a:cubicBezTo>
                  <a:pt x="2532" y="2609"/>
                  <a:pt x="2529" y="2456"/>
                  <a:pt x="2480" y="2325"/>
                </a:cubicBezTo>
                <a:cubicBezTo>
                  <a:pt x="2474" y="2308"/>
                  <a:pt x="2457" y="2296"/>
                  <a:pt x="2450" y="2280"/>
                </a:cubicBezTo>
                <a:cubicBezTo>
                  <a:pt x="2420" y="2211"/>
                  <a:pt x="2415" y="2160"/>
                  <a:pt x="2375" y="2100"/>
                </a:cubicBezTo>
                <a:cubicBezTo>
                  <a:pt x="2370" y="2080"/>
                  <a:pt x="2371" y="2057"/>
                  <a:pt x="2360" y="2040"/>
                </a:cubicBezTo>
                <a:cubicBezTo>
                  <a:pt x="2312" y="1968"/>
                  <a:pt x="2079" y="1981"/>
                  <a:pt x="2060" y="1980"/>
                </a:cubicBezTo>
                <a:cubicBezTo>
                  <a:pt x="1962" y="1947"/>
                  <a:pt x="1919" y="1854"/>
                  <a:pt x="1850" y="1785"/>
                </a:cubicBezTo>
                <a:cubicBezTo>
                  <a:pt x="1834" y="1736"/>
                  <a:pt x="1806" y="1699"/>
                  <a:pt x="1790" y="1650"/>
                </a:cubicBezTo>
                <a:cubicBezTo>
                  <a:pt x="1785" y="1590"/>
                  <a:pt x="1791" y="1528"/>
                  <a:pt x="1775" y="1470"/>
                </a:cubicBezTo>
                <a:cubicBezTo>
                  <a:pt x="1756" y="1399"/>
                  <a:pt x="1575" y="1394"/>
                  <a:pt x="1520" y="1380"/>
                </a:cubicBezTo>
                <a:cubicBezTo>
                  <a:pt x="1505" y="1370"/>
                  <a:pt x="1486" y="1364"/>
                  <a:pt x="1475" y="1350"/>
                </a:cubicBezTo>
                <a:cubicBezTo>
                  <a:pt x="1438" y="1303"/>
                  <a:pt x="1445" y="1205"/>
                  <a:pt x="1370" y="1200"/>
                </a:cubicBezTo>
                <a:cubicBezTo>
                  <a:pt x="1235" y="1191"/>
                  <a:pt x="1100" y="1190"/>
                  <a:pt x="965" y="1185"/>
                </a:cubicBezTo>
                <a:cubicBezTo>
                  <a:pt x="886" y="1159"/>
                  <a:pt x="929" y="1183"/>
                  <a:pt x="860" y="1080"/>
                </a:cubicBezTo>
                <a:cubicBezTo>
                  <a:pt x="850" y="1065"/>
                  <a:pt x="829" y="1062"/>
                  <a:pt x="815" y="1050"/>
                </a:cubicBezTo>
                <a:cubicBezTo>
                  <a:pt x="732" y="981"/>
                  <a:pt x="815" y="1012"/>
                  <a:pt x="680" y="990"/>
                </a:cubicBezTo>
                <a:cubicBezTo>
                  <a:pt x="676" y="991"/>
                  <a:pt x="575" y="1008"/>
                  <a:pt x="560" y="1020"/>
                </a:cubicBezTo>
                <a:cubicBezTo>
                  <a:pt x="463" y="1098"/>
                  <a:pt x="598" y="1042"/>
                  <a:pt x="485" y="1080"/>
                </a:cubicBezTo>
                <a:cubicBezTo>
                  <a:pt x="413" y="973"/>
                  <a:pt x="407" y="816"/>
                  <a:pt x="365" y="690"/>
                </a:cubicBezTo>
                <a:cubicBezTo>
                  <a:pt x="360" y="674"/>
                  <a:pt x="353" y="582"/>
                  <a:pt x="335" y="555"/>
                </a:cubicBezTo>
                <a:cubicBezTo>
                  <a:pt x="263" y="447"/>
                  <a:pt x="135" y="419"/>
                  <a:pt x="20" y="405"/>
                </a:cubicBezTo>
                <a:cubicBezTo>
                  <a:pt x="13" y="368"/>
                  <a:pt x="0" y="367"/>
                  <a:pt x="20" y="345"/>
                </a:cubicBez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rgbClr val="3366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85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რკინიგზის ტელეკომი</a:t>
            </a:r>
          </a:p>
        </p:txBody>
      </p:sp>
      <p:pic>
        <p:nvPicPr>
          <p:cNvPr id="2" name="Picture 2" descr="C:\Users\Rezo\Desktop\მრჩეველთა საბჭო\კომისიაზე პრეზენტაცია\magisr. fosta\10.რკინიგზის ტელეკომი\ruqa maregulireblistvis.jpg">
            <a:extLst>
              <a:ext uri="{FF2B5EF4-FFF2-40B4-BE49-F238E27FC236}">
                <a16:creationId xmlns:a16="http://schemas.microsoft.com/office/drawing/2014/main" xmlns="" id="{1204D692-324E-2C3A-DAD2-D05509E4B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 bwMode="auto">
          <a:xfrm>
            <a:off x="1738265" y="771795"/>
            <a:ext cx="8646060" cy="5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17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დელტაკომი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37491F0-D5A3-749F-712F-3D8B64740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6950" r="16875" b="15039"/>
          <a:stretch/>
        </p:blipFill>
        <p:spPr bwMode="auto">
          <a:xfrm>
            <a:off x="2236205" y="1020370"/>
            <a:ext cx="8302029" cy="501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28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კავკასუს ონლაინი</a:t>
            </a:r>
          </a:p>
        </p:txBody>
      </p:sp>
      <p:pic>
        <p:nvPicPr>
          <p:cNvPr id="6" name="Picture 158">
            <a:extLst>
              <a:ext uri="{FF2B5EF4-FFF2-40B4-BE49-F238E27FC236}">
                <a16:creationId xmlns:a16="http://schemas.microsoft.com/office/drawing/2014/main" xmlns="" id="{4506385A-72E3-27CD-45FC-1F92FB9839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26507" r="50848" b="23657"/>
          <a:stretch/>
        </p:blipFill>
        <p:spPr bwMode="auto">
          <a:xfrm>
            <a:off x="2538312" y="937372"/>
            <a:ext cx="7859509" cy="542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0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ნახ.2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მურის კანონის ინტერპრეტაცია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9_6.JPG">
            <a:extLst>
              <a:ext uri="{FF2B5EF4-FFF2-40B4-BE49-F238E27FC236}">
                <a16:creationId xmlns:a16="http://schemas.microsoft.com/office/drawing/2014/main" xmlns="" id="{CC2E6813-2E8D-464C-CF33-2B377647F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96" y="1156996"/>
            <a:ext cx="9208408" cy="426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49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ნახ.25. ფოთი-ბალჩიკი (ვარნა) წყალქვეშა ბოჭკოვან-ოპტიკური საკაბელო მაგისტრალი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E9DE0968-BCF9-32A0-AE26-89E385682D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30490" r="21887" b="14700"/>
          <a:stretch>
            <a:fillRect/>
          </a:stretch>
        </p:blipFill>
        <p:spPr bwMode="auto">
          <a:xfrm>
            <a:off x="1770307" y="1202682"/>
            <a:ext cx="8405787" cy="4997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893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ნახ.26. კავკასიის შავი ზღვის აუზის რეგიონების ინტეგრაცია ევროპის ბოჭკოვან-ოპტიკურ სატელეკომუნიკაციო მაგისტრალებთან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B60B4A91-0CE1-34DF-810C-81F359F00A4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39200" r="31711" b="24476"/>
          <a:stretch/>
        </p:blipFill>
        <p:spPr bwMode="auto">
          <a:xfrm>
            <a:off x="1505374" y="1202682"/>
            <a:ext cx="8879598" cy="491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614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85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latin typeface="AS Grammatika Geo Mtavruli 1" panose="02000000000000000000" pitchFamily="2" charset="0"/>
              </a:rPr>
              <a:t>კავშირის ხარისხის პრობლემა</a:t>
            </a:r>
          </a:p>
          <a:p>
            <a:endParaRPr lang="ka-GE" sz="2400" b="1" dirty="0">
              <a:solidFill>
                <a:srgbClr val="00B2E2"/>
              </a:solidFill>
              <a:latin typeface="AS Grammatika Geo Mtavruli 1" panose="02000000000000000000" pitchFamily="2" charset="0"/>
            </a:endParaRPr>
          </a:p>
          <a:p>
            <a:r>
              <a:rPr lang="ka-GE" sz="2400" dirty="0">
                <a:solidFill>
                  <a:srgbClr val="00B2E2"/>
                </a:solidFill>
                <a:latin typeface="AS Grammatika"/>
              </a:rPr>
              <a:t>კავშირის ხარისხის მაჩვენებლების და პარამეტრების არჩევა უნდა განხორციელდეს  შემდეგი პრინციპებით:</a:t>
            </a:r>
            <a:endParaRPr lang="en-US" sz="2400" b="1" dirty="0">
              <a:solidFill>
                <a:srgbClr val="00B2E2"/>
              </a:solidFill>
              <a:latin typeface="AS Grammatik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471392" y="1849013"/>
            <a:ext cx="114248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latin typeface="AS Grammatika"/>
              </a:rPr>
              <a:t>კავშირის ხარისხის მაჩვენებლების და პარამეტრების არჩევა უნდა განხორციელდეს  შემდეგი პრინციპებით:</a:t>
            </a:r>
            <a:endParaRPr lang="en-US" sz="2000" dirty="0">
              <a:latin typeface="AS Grammatik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rgbClr val="00B0F0"/>
                </a:solidFill>
                <a:latin typeface="AS Grammatika"/>
              </a:rPr>
              <a:t>I პრინციპი:  </a:t>
            </a:r>
            <a:r>
              <a:rPr lang="ka-GE" sz="2000" dirty="0">
                <a:latin typeface="AS Grammatika"/>
              </a:rPr>
              <a:t>მაჩვენებლები და პარამეტრები გასაგები უნდა იყოს აბონენტებისა და მომხმარებლებისათვის;</a:t>
            </a:r>
            <a:endParaRPr lang="en-US" sz="2000" dirty="0">
              <a:latin typeface="AS Grammatik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rgbClr val="00B0F0"/>
                </a:solidFill>
                <a:latin typeface="AS Grammatika"/>
              </a:rPr>
              <a:t>II პრინციპი: </a:t>
            </a:r>
            <a:r>
              <a:rPr lang="ka-GE" sz="2000" dirty="0">
                <a:latin typeface="AS Grammatika"/>
              </a:rPr>
              <a:t>მაჩვენებლები და პარამეტრები უნდა ახასიათებდნენ </a:t>
            </a:r>
            <a:r>
              <a:rPr lang="ka-GE" sz="2000" dirty="0">
                <a:solidFill>
                  <a:srgbClr val="FF0000"/>
                </a:solidFill>
                <a:latin typeface="AS Grammatika"/>
              </a:rPr>
              <a:t>მომსახურებას დასაწყისიდან ბოლომდე, </a:t>
            </a:r>
            <a:r>
              <a:rPr lang="ka-GE" sz="2000" dirty="0">
                <a:latin typeface="AS Grammatika"/>
              </a:rPr>
              <a:t>ანუ მიმწოდებლიდან მომხმარებლბამდე და არა ქსელის ცალკეულ უბნამდე;</a:t>
            </a:r>
            <a:endParaRPr lang="en-US" sz="2000" dirty="0">
              <a:latin typeface="AS Grammatik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rgbClr val="00B0F0"/>
                </a:solidFill>
                <a:latin typeface="AS Grammatika"/>
              </a:rPr>
              <a:t>III პრინციპი: </a:t>
            </a:r>
            <a:r>
              <a:rPr lang="ka-GE" sz="2000" dirty="0">
                <a:latin typeface="AS Grammatika"/>
              </a:rPr>
              <a:t>მაჩვენებლები და პარამეტრები უნდა აირჩეოდნენ საუკეთესო პრაქტიკის საფუძველზე;</a:t>
            </a:r>
            <a:endParaRPr lang="en-US" sz="2000" dirty="0">
              <a:latin typeface="AS Grammatik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rgbClr val="00B0F0"/>
                </a:solidFill>
                <a:latin typeface="AS Grammatika"/>
              </a:rPr>
              <a:t>IV  პრინციპი: </a:t>
            </a:r>
            <a:r>
              <a:rPr lang="ka-GE" sz="2000" dirty="0">
                <a:latin typeface="AS Grammatika"/>
              </a:rPr>
              <a:t>მაჩვენებლები და პარამეტრები უნდა აირჩეოდნენ მათი შეფასების მეთოდების გათვალისწინებით (ჩატარებული გაზომვების ღირებულება და შედეგების დამუშავება);</a:t>
            </a:r>
            <a:endParaRPr lang="en-US" sz="2000" dirty="0">
              <a:latin typeface="AS Grammatik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rgbClr val="00B0F0"/>
                </a:solidFill>
                <a:latin typeface="AS Grammatika"/>
              </a:rPr>
              <a:t>V  პრინციპი:  </a:t>
            </a:r>
            <a:r>
              <a:rPr lang="ka-GE" sz="2000" dirty="0">
                <a:solidFill>
                  <a:srgbClr val="FF0000"/>
                </a:solidFill>
                <a:latin typeface="AS Grammatika"/>
              </a:rPr>
              <a:t>ხარისხის  მაჩვენებლების  და პარამეტრების დამტკიცებამდე  მარეგულირებელმა ორგანომ უნდა ჩაატაროს მათი საჯარო განხილვა კავშირგაბ-მულობის ოპერატორებისა და მომსახურების მიმღებებისათვის (მომხმარებლებისათვის).</a:t>
            </a:r>
            <a:endParaRPr lang="en-US" sz="2000" dirty="0">
              <a:solidFill>
                <a:srgbClr val="FF0000"/>
              </a:solidFill>
              <a:latin typeface="AS Grammatika"/>
            </a:endParaRPr>
          </a:p>
        </p:txBody>
      </p:sp>
    </p:spTree>
    <p:extLst>
      <p:ext uri="{BB962C8B-B14F-4D97-AF65-F5344CB8AC3E}">
        <p14:creationId xmlns:p14="http://schemas.microsoft.com/office/powerpoint/2010/main" val="4183881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ნახ.</a:t>
            </a:r>
            <a:r>
              <a:rPr lang="en-US" sz="2800" b="1" dirty="0">
                <a:latin typeface="AS Grammatika Geo Mtavruli 1" panose="02000000000000000000" pitchFamily="2" charset="0"/>
              </a:rPr>
              <a:t>27</a:t>
            </a:r>
            <a:r>
              <a:rPr lang="ka-GE" sz="2800" b="1" dirty="0">
                <a:latin typeface="AS Grammatika Geo Mtavruli 1" panose="02000000000000000000" pitchFamily="2" charset="0"/>
              </a:rPr>
              <a:t>. კავშირის მომსახურების განსაზღვრის სქემა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B851F7C-9268-BEA0-19B5-56C27665A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24" y="1020370"/>
            <a:ext cx="8808896" cy="500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81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855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dirty="0">
                <a:latin typeface="AS Grammatika"/>
              </a:rPr>
              <a:t>გარდა ამისა, იყენებენ    ცნებას კავშირის აღქმის </a:t>
            </a:r>
            <a:r>
              <a:rPr lang="ka-GE" sz="2600" dirty="0">
                <a:solidFill>
                  <a:srgbClr val="FF0000"/>
                </a:solidFill>
                <a:latin typeface="AS Grammatika"/>
              </a:rPr>
              <a:t>ხარისხის (</a:t>
            </a:r>
            <a:r>
              <a:rPr lang="en-US" sz="2600" dirty="0" err="1">
                <a:solidFill>
                  <a:srgbClr val="FF0000"/>
                </a:solidFill>
                <a:latin typeface="AS Grammatika"/>
              </a:rPr>
              <a:t>QoE</a:t>
            </a:r>
            <a:r>
              <a:rPr lang="en-US" sz="2600" dirty="0">
                <a:solidFill>
                  <a:srgbClr val="FF0000"/>
                </a:solidFill>
                <a:latin typeface="AS Grammatika"/>
              </a:rPr>
              <a:t> - Quality of Experience) </a:t>
            </a:r>
            <a:r>
              <a:rPr lang="ka-GE" sz="2600" dirty="0">
                <a:solidFill>
                  <a:srgbClr val="FF0000"/>
                </a:solidFill>
                <a:latin typeface="AS Grammatika"/>
              </a:rPr>
              <a:t>შესახებ, </a:t>
            </a:r>
            <a:r>
              <a:rPr lang="ka-GE" sz="2600" dirty="0">
                <a:latin typeface="AS Grammatika"/>
              </a:rPr>
              <a:t>რომლის შეფასების მეთოდოლოგია და პარამეტრების ძირითადი მნიშვნელობა წარმოდგენილია </a:t>
            </a:r>
            <a:r>
              <a:rPr lang="en-US" sz="2600" dirty="0">
                <a:latin typeface="AS Grammatika"/>
              </a:rPr>
              <a:t>ITU-T </a:t>
            </a:r>
            <a:r>
              <a:rPr lang="ka-GE" sz="2600" dirty="0">
                <a:latin typeface="AS Grammatika"/>
              </a:rPr>
              <a:t>რეკომენდაციაში </a:t>
            </a:r>
            <a:r>
              <a:rPr lang="en-US" sz="2600" dirty="0" err="1">
                <a:latin typeface="AS Grammatika"/>
              </a:rPr>
              <a:t>G.1011</a:t>
            </a:r>
            <a:r>
              <a:rPr lang="en-US" sz="2600" dirty="0">
                <a:latin typeface="AS Grammatika"/>
              </a:rPr>
              <a:t>: </a:t>
            </a:r>
            <a:r>
              <a:rPr lang="en-US" sz="2600" b="1" dirty="0">
                <a:latin typeface="AS Grammatika"/>
              </a:rPr>
              <a:t>„</a:t>
            </a:r>
            <a:r>
              <a:rPr lang="ka-GE" sz="2600" dirty="0">
                <a:latin typeface="AS Grammatika"/>
              </a:rPr>
              <a:t>ბოლო მომხმარებლის მიერ მომსახურებისა და მისი დანართების სუბიექტურად მისაღებობა მთლიანობაში</a:t>
            </a:r>
            <a:r>
              <a:rPr lang="ka-GE" sz="2600" b="1" dirty="0">
                <a:latin typeface="AS Grammatika"/>
              </a:rPr>
              <a:t>.“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260350" y="2454228"/>
            <a:ext cx="116862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latin typeface="AS Grammatika"/>
              </a:rPr>
              <a:t>მომსახურების უზრუნველყოფა - კავშირგაბმულობის ოპერატორის უნარი მიაწოდოს მომსახურება (მომსახურების ნაკრები) და უზრუნველყოს მომხმარებლის საუკეთესო მომსახურება.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latin typeface="AS Grammatika"/>
              </a:rPr>
              <a:t>გამოყენების მოხერხებულობა - მომსახურების თვისება, რომელიც ახასიათებს, რამდენად წარმატებით და მარტივად შეუძლია მისი მიღება.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rgbClr val="FF0000"/>
                </a:solidFill>
                <a:latin typeface="AS Grammatika"/>
              </a:rPr>
              <a:t>მოქმედებითობა </a:t>
            </a:r>
            <a:r>
              <a:rPr lang="ka-GE" sz="2000" dirty="0">
                <a:latin typeface="AS Grammatika"/>
              </a:rPr>
              <a:t>- მომსახურების თვისება მიწოდებულ იქნას მაშინ, როცა ის აუცილებელია მომხმარებლისათვის და გაგრძელდეს მოთხოვნილ დროში რაიმე მნიშვნელოვანი გაუარესების გარეშე (მოცემულ პირობებში განსაზღვრული დაშვებების საზღვრებში).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>
                <a:latin typeface="AS Grammatika"/>
              </a:rPr>
              <a:t>უსაფრთხოება - მომსახურების თვისება დაცულ იქნას არასანქცირებული შეღწევისაგან, ცუდი და არასწორი გამოყერნებისაგან, წინასწარი დაზიანების, ადამიანური შეცდომის და სტიქიური უბედურებისაგან. </a:t>
            </a:r>
            <a:endParaRPr lang="en-US" sz="2000" dirty="0">
              <a:latin typeface="AS Grammatika"/>
            </a:endParaRPr>
          </a:p>
        </p:txBody>
      </p:sp>
    </p:spTree>
    <p:extLst>
      <p:ext uri="{BB962C8B-B14F-4D97-AF65-F5344CB8AC3E}">
        <p14:creationId xmlns:p14="http://schemas.microsoft.com/office/powerpoint/2010/main" val="3831875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85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latin typeface="AS Grammatika"/>
              </a:rPr>
              <a:t>ჩამოთვლილი ოთხი თვისებიდან უმნიშვნელოვანესია </a:t>
            </a:r>
            <a:r>
              <a:rPr lang="ka-GE" sz="2600" b="1" dirty="0">
                <a:solidFill>
                  <a:srgbClr val="00B2E2"/>
                </a:solidFill>
                <a:latin typeface="AS Grammatika"/>
              </a:rPr>
              <a:t>ქმედითობა (ქმედითუნარიანობა), </a:t>
            </a:r>
            <a:r>
              <a:rPr lang="ka-GE" sz="2600" b="1" dirty="0">
                <a:latin typeface="AS Grammatika"/>
              </a:rPr>
              <a:t>რომელსაც თავისთავად აქვს სამი</a:t>
            </a:r>
            <a:r>
              <a:rPr lang="en-US" sz="2600" b="1" dirty="0">
                <a:latin typeface="AS Grammatika"/>
              </a:rPr>
              <a:t> </a:t>
            </a:r>
            <a:r>
              <a:rPr lang="ka-GE" sz="2600" b="1" dirty="0">
                <a:latin typeface="AS Grammatika"/>
              </a:rPr>
              <a:t>მდგენელი: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853412" y="1594148"/>
            <a:ext cx="10485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400" dirty="0">
                <a:latin typeface="AS Grammatika"/>
              </a:rPr>
              <a:t>შეღწევადობა (დაშვება) - მომსახურების თვისება, მიწოდებულ იქნას მაშინ, როდესაც ეს აუცილებელია მომხმარებლისათვის;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400" dirty="0">
                <a:latin typeface="AS Grammatika"/>
              </a:rPr>
              <a:t>უწყვეტობა - მომსახურების თვისება, რომელიც მიწოდების შემდეგ გრძელდება მოთხოვნილი დროის განმავლობაში;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400" dirty="0">
                <a:latin typeface="AS Grammatika"/>
              </a:rPr>
              <a:t>მთლიანობა - მომსახურების თვისება, რომელიც მიწოდების შემდეგ უზრუნველიყოფა განსაკუთრებული გაუარესების გარეშე.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946122-4D0E-932A-F6C1-00FFD045C757}"/>
              </a:ext>
            </a:extLst>
          </p:cNvPr>
          <p:cNvSpPr txBox="1"/>
          <p:nvPr/>
        </p:nvSpPr>
        <p:spPr>
          <a:xfrm>
            <a:off x="1249377" y="4226074"/>
            <a:ext cx="1008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993DBC"/>
                </a:solidFill>
                <a:latin typeface="AS Grammatika"/>
              </a:rPr>
              <a:t>QoS-</a:t>
            </a:r>
            <a:r>
              <a:rPr lang="ka-GE" sz="2400" dirty="0">
                <a:solidFill>
                  <a:srgbClr val="993DBC"/>
                </a:solidFill>
                <a:latin typeface="AS Grammatika"/>
              </a:rPr>
              <a:t>ს განსაზღვრის მრავალგვარობის არსებობა მიანიშნებს მისი ყველა ასპექტის განსაზღვრის სირთულეზე</a:t>
            </a:r>
          </a:p>
        </p:txBody>
      </p:sp>
    </p:spTree>
    <p:extLst>
      <p:ext uri="{BB962C8B-B14F-4D97-AF65-F5344CB8AC3E}">
        <p14:creationId xmlns:p14="http://schemas.microsoft.com/office/powerpoint/2010/main" val="2984812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ნახ.</a:t>
            </a:r>
            <a:r>
              <a:rPr lang="en-US" sz="2800" b="1" dirty="0">
                <a:latin typeface="AS Grammatika Geo Mtavruli 1" panose="02000000000000000000" pitchFamily="2" charset="0"/>
              </a:rPr>
              <a:t>2</a:t>
            </a:r>
            <a:r>
              <a:rPr lang="ka-GE" sz="2800" b="1" dirty="0">
                <a:latin typeface="AS Grammatika Geo Mtavruli 1" panose="02000000000000000000" pitchFamily="2" charset="0"/>
              </a:rPr>
              <a:t>8. კავშირის მომსახურების ხარისხის უზრუნველყოფის ამოცანის გადაწყვეტა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C849BBF-7A5F-635B-73CC-04FF91645A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4" y="1771687"/>
            <a:ext cx="10404094" cy="310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426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ნახ.</a:t>
            </a:r>
            <a:r>
              <a:rPr lang="en-US" sz="2800" b="1" dirty="0">
                <a:latin typeface="AS Grammatika Geo Mtavruli 1" panose="02000000000000000000" pitchFamily="2" charset="0"/>
              </a:rPr>
              <a:t>2</a:t>
            </a:r>
            <a:r>
              <a:rPr lang="ka-GE" sz="2800" b="1" dirty="0">
                <a:latin typeface="AS Grammatika Geo Mtavruli 1" panose="02000000000000000000" pitchFamily="2" charset="0"/>
              </a:rPr>
              <a:t>9. ოთხი მოსაზრება მომსახურების ხარისხზე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DEF68ED-7393-52B6-99B8-CE5B301ECE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"/>
          <a:stretch/>
        </p:blipFill>
        <p:spPr bwMode="auto">
          <a:xfrm>
            <a:off x="2055021" y="1130501"/>
            <a:ext cx="8212585" cy="483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55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57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 Geo Mtavruli 1" panose="02000000000000000000" pitchFamily="2" charset="0"/>
              </a:rPr>
              <a:t>მახასიათებლების შეფასება</a:t>
            </a:r>
            <a:endParaRPr lang="ka-GE" sz="2200" b="1" dirty="0">
              <a:solidFill>
                <a:srgbClr val="00B2E2"/>
              </a:solidFill>
              <a:latin typeface="AS Grammatika Geo Mtavruli 1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92F161-7CFD-40B9-A36A-A494DB3A9699}"/>
              </a:ext>
            </a:extLst>
          </p:cNvPr>
          <p:cNvSpPr txBox="1"/>
          <p:nvPr/>
        </p:nvSpPr>
        <p:spPr>
          <a:xfrm>
            <a:off x="743526" y="1352684"/>
            <a:ext cx="106726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ka-GE" sz="2400" dirty="0">
                <a:latin typeface="AS Grammatika"/>
              </a:rPr>
              <a:t>ელექტრ. კაბელები:</a:t>
            </a:r>
            <a:r>
              <a:rPr lang="en-US" sz="2400" dirty="0">
                <a:latin typeface="AS Grammatika"/>
              </a:rPr>
              <a:t> </a:t>
            </a:r>
            <a:r>
              <a:rPr lang="ka-GE" sz="2400" dirty="0">
                <a:latin typeface="AS Grammatika"/>
              </a:rPr>
              <a:t>პირველადი </a:t>
            </a:r>
            <a:r>
              <a:rPr lang="en-US" sz="2400" dirty="0">
                <a:latin typeface="AS Grammatika"/>
              </a:rPr>
              <a:t>R, L, </a:t>
            </a:r>
            <a:r>
              <a:rPr lang="en-US" sz="2400" dirty="0" err="1">
                <a:latin typeface="AS Grammatika"/>
              </a:rPr>
              <a:t>C,G</a:t>
            </a:r>
            <a:r>
              <a:rPr lang="ka-GE" sz="2400" dirty="0">
                <a:latin typeface="AS Grammatika"/>
              </a:rPr>
              <a:t>;</a:t>
            </a:r>
          </a:p>
          <a:p>
            <a:pPr marL="0" indent="0" algn="just">
              <a:buNone/>
            </a:pPr>
            <a:endParaRPr lang="ka-GE" sz="2400" dirty="0">
              <a:latin typeface="AS Grammatika"/>
            </a:endParaRPr>
          </a:p>
          <a:p>
            <a:pPr marL="0" indent="0" algn="just">
              <a:buNone/>
            </a:pPr>
            <a:r>
              <a:rPr lang="ka-GE" sz="2400" dirty="0">
                <a:latin typeface="AS Grammatika"/>
              </a:rPr>
              <a:t>მეორადი </a:t>
            </a:r>
          </a:p>
          <a:p>
            <a:pPr marL="0" indent="0" algn="just">
              <a:buNone/>
            </a:pPr>
            <a:endParaRPr lang="ka-GE" sz="2400" dirty="0">
              <a:latin typeface="AS Grammatika"/>
            </a:endParaRPr>
          </a:p>
          <a:p>
            <a:pPr marL="0" indent="0" algn="just">
              <a:buNone/>
            </a:pPr>
            <a:r>
              <a:rPr lang="ka-GE" sz="2400" dirty="0">
                <a:latin typeface="AS Grammatika"/>
              </a:rPr>
              <a:t>გადაცემის: </a:t>
            </a:r>
          </a:p>
          <a:p>
            <a:pPr marL="0" indent="0" algn="just">
              <a:buNone/>
            </a:pPr>
            <a:endParaRPr lang="ka-GE" sz="2400" dirty="0">
              <a:latin typeface="AS Grammatika"/>
            </a:endParaRPr>
          </a:p>
          <a:p>
            <a:pPr marL="0" indent="0" algn="just">
              <a:buNone/>
            </a:pPr>
            <a:r>
              <a:rPr lang="ka-GE" sz="2400" dirty="0">
                <a:latin typeface="AS Grammatika"/>
              </a:rPr>
              <a:t>გავლენის:</a:t>
            </a:r>
          </a:p>
          <a:p>
            <a:pPr marL="0" indent="0" algn="just">
              <a:buNone/>
            </a:pPr>
            <a:endParaRPr lang="ka-GE" sz="2400" dirty="0">
              <a:latin typeface="AS Grammatika"/>
            </a:endParaRPr>
          </a:p>
          <a:p>
            <a:pPr algn="just"/>
            <a:r>
              <a:rPr lang="ka-GE" sz="2400" dirty="0">
                <a:latin typeface="AS Grammatika"/>
              </a:rPr>
              <a:t>ოპტ.კაბელების </a:t>
            </a:r>
            <a:endParaRPr lang="en-US" sz="2400" dirty="0">
              <a:latin typeface="AS Grammatika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6835F725-850E-01BB-1D18-159B73586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29881"/>
              </p:ext>
            </p:extLst>
          </p:nvPr>
        </p:nvGraphicFramePr>
        <p:xfrm>
          <a:off x="2467066" y="2886079"/>
          <a:ext cx="1190534" cy="38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622080" imgH="203040" progId="Equation.DSMT4">
                  <p:embed/>
                </p:oleObj>
              </mc:Choice>
              <mc:Fallback>
                <p:oleObj name="Equation" r:id="rId4" imgW="62208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7066" y="2886079"/>
                        <a:ext cx="1190534" cy="388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56CF0D4D-4FE4-5B3B-D1BA-9D8D24DC3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91338"/>
              </p:ext>
            </p:extLst>
          </p:nvPr>
        </p:nvGraphicFramePr>
        <p:xfrm>
          <a:off x="2343632" y="3599885"/>
          <a:ext cx="1313968" cy="43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698400" imgH="228600" progId="Equation.DSMT4">
                  <p:embed/>
                </p:oleObj>
              </mc:Choice>
              <mc:Fallback>
                <p:oleObj name="Equation" r:id="rId6" imgW="69840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3632" y="3599885"/>
                        <a:ext cx="1313968" cy="43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598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600" b="1" dirty="0">
                <a:effectLst/>
                <a:latin typeface="AS Grammatika Geo Mtavruli 1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ობ-ს ძირითადი პარამეტრების</a:t>
            </a:r>
          </a:p>
          <a:p>
            <a:r>
              <a:rPr lang="ka-GE" sz="2600" b="1" dirty="0">
                <a:latin typeface="AS Grammatika Geo Mtavruli 1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სტრუქტურა</a:t>
            </a:r>
            <a:endParaRPr lang="en-US" sz="2600" b="1" dirty="0">
              <a:effectLst/>
              <a:latin typeface="AS Grammatika Geo Mtavruli 1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E6CAD2E-CA59-37D5-C768-3A7156297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5" t="12901" r="26494" b="14011"/>
          <a:stretch/>
        </p:blipFill>
        <p:spPr bwMode="auto">
          <a:xfrm>
            <a:off x="3521798" y="688063"/>
            <a:ext cx="8030424" cy="59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ნახ.3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სხვადასხვა ტექნოლოგია და მათი სიჩქარე (გატარების ზოლები)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9_5.JPG">
            <a:extLst>
              <a:ext uri="{FF2B5EF4-FFF2-40B4-BE49-F238E27FC236}">
                <a16:creationId xmlns:a16="http://schemas.microsoft.com/office/drawing/2014/main" xmlns="" id="{D98011CB-D95E-2AD5-5E40-2513A314B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/>
        </p:blipFill>
        <p:spPr bwMode="auto">
          <a:xfrm>
            <a:off x="2449619" y="1119672"/>
            <a:ext cx="7459492" cy="48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56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latin typeface="AS Grammatika Geo Mtavruli 1"/>
              </a:rPr>
              <a:t>მობილური ტელეკომუნიკაცია</a:t>
            </a:r>
          </a:p>
          <a:p>
            <a:pPr algn="ctr"/>
            <a:r>
              <a:rPr lang="ka-GE" sz="2200" b="1" dirty="0">
                <a:solidFill>
                  <a:srgbClr val="00B2E2"/>
                </a:solidFill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ცხრ.1 - ხარისხის მომსახურებების ნომენკლატურა და სრული მაჩვენებლები 1</a:t>
            </a:r>
            <a:endParaRPr lang="en-US" sz="2200" b="1" dirty="0">
              <a:solidFill>
                <a:srgbClr val="00B2E2"/>
              </a:solidFill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xmlns="" id="{306CFF23-7E4A-97CA-4F91-FD8FFCD60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800320"/>
              </p:ext>
            </p:extLst>
          </p:nvPr>
        </p:nvGraphicFramePr>
        <p:xfrm>
          <a:off x="2945990" y="1280730"/>
          <a:ext cx="6840806" cy="4939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4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მომსახურება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76658" marR="76658" marT="76658" marB="766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ხარისხის მაჩვენებელი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76658" marR="76658" marT="76658" marB="7665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მისაღებია ყველა მომსახურებისათვის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76658" marR="76658" marT="76658" marB="76658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ფიქსირებულ ქსელში  დაშვების მიწოდების დრო; </a:t>
                      </a:r>
                      <a:endParaRPr lang="en-US" sz="1200" dirty="0"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ინტერნეტში დაშვების  მიწოდების დრო; </a:t>
                      </a:r>
                      <a:endParaRPr lang="en-US" sz="1200" dirty="0"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პრობლემების ნაწილი, რომლებიც დაკავშირებულია ნომრების გადატანის პროცედურებთან</a:t>
                      </a:r>
                      <a:r>
                        <a:rPr lang="en-US" sz="1200" dirty="0">
                          <a:effectLst/>
                          <a:latin typeface="AS Grammatika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შეტყობინებათა ინტენსივობა ფიქსირებული დაშვების ხაზებში უარის (მტყუნების)  შესახებ</a:t>
                      </a:r>
                      <a:r>
                        <a:rPr lang="en-US" sz="1200" dirty="0">
                          <a:effectLst/>
                          <a:latin typeface="AS Grammatika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ფიქსირებულ დაშვებაზე უარის (მტყუნების)  აღმოფხვრის დრო;</a:t>
                      </a:r>
                      <a:endParaRPr lang="en-US" sz="1200" dirty="0"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ოპერატორის მიერ მოსახურებაზე პასუხის დრო;</a:t>
                      </a:r>
                      <a:endParaRPr lang="en-US" sz="1200" dirty="0"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საცნობარო სამსახურების პასუხის დრო;</a:t>
                      </a:r>
                      <a:endParaRPr lang="en-US" sz="1200" dirty="0"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ადმინისტრაციის/ანგარიშგების შეკითხვებზე  პასუხის დრო;</a:t>
                      </a:r>
                      <a:endParaRPr lang="en-US" sz="1200" dirty="0"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ფარდობითი (აბონენტების საერთო რაოდენობასთან) საჩივრების რაოდენობის ფარდობა წამოყენებულ აგარიშების რაოდენობასთან</a:t>
                      </a:r>
                      <a:r>
                        <a:rPr lang="en-US" sz="1200" dirty="0">
                          <a:effectLst/>
                          <a:latin typeface="AS Grammatika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ფარდობითი (აბონენტების საერთო რაოდენობასთან) საჩივრების რაოდენობის ფარდობა  წინასწარი გადახდის კრედიტის ანგარიშების სისწორესთან;</a:t>
                      </a:r>
                      <a:endParaRPr lang="en-US" sz="1200" dirty="0"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წამოყენებული ანგარიშების რაოდენობა;</a:t>
                      </a:r>
                      <a:endParaRPr lang="en-US" sz="1200" dirty="0"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კლიენტებისაგან შემოსული საჩივრების რაოდენობის სიხშირე;</a:t>
                      </a:r>
                      <a:endParaRPr lang="en-US" sz="1200" dirty="0"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კლიენტების საჩივრების გადაწყვეტის დრო.</a:t>
                      </a:r>
                      <a:endParaRPr lang="en-US" sz="1200" dirty="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76658" marR="76658" marT="76658" marB="7665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622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>
                <a:solidFill>
                  <a:srgbClr val="00B2E2"/>
                </a:solidFill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ცხრ.1 - ხარისხის მომსახურებების ნომენკლატურა და სრული მაჩვენებლები </a:t>
            </a:r>
            <a:r>
              <a:rPr lang="en-US" sz="2200" b="1" dirty="0">
                <a:solidFill>
                  <a:srgbClr val="00B2E2"/>
                </a:solidFill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D8A02B5-A678-E28E-5888-6A0E65625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973994"/>
              </p:ext>
            </p:extLst>
          </p:nvPr>
        </p:nvGraphicFramePr>
        <p:xfrm>
          <a:off x="2888055" y="928037"/>
          <a:ext cx="7340851" cy="5740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2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40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ხმოვანი სატელეფონო კავშირი (და მომსახურებები ტონალური სიხშირის დიაპაზონში, ისეთები, როგორიცაა  ფაქსიმილური კავშირი, მონაცემების გადაცემა და SMS)</a:t>
                      </a:r>
                      <a:endParaRPr lang="en-US" sz="1200" dirty="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086" marR="83086" marT="83086" marB="83086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წარუმატებელი გამოძახებების წილი;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გამოძახების დამყარების დრო;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ხმოვანი შეერთების ხარისხი;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ფაქსიმილური შეერთების ხარისხი;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წარმატებით გადაცემული მოკლე შეტყობინებათა SMS (Short Messaging Service)  რაოდენობა;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მთლიანად გადაცემული SMS-ის რაოდენობა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SMS -ის გამჭოლი მიწოდების დრო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086" marR="83086" marT="83086" marB="83086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0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>
                <a:solidFill>
                  <a:srgbClr val="00B2E2"/>
                </a:solidFill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ცხრ.1 - ხარისხის მომსახურებების ნომენკლატურა და სრული მაჩვენებლები </a:t>
            </a:r>
            <a:r>
              <a:rPr lang="en-US" sz="2200" b="1" dirty="0">
                <a:solidFill>
                  <a:srgbClr val="00B2E2"/>
                </a:solidFill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xmlns="" id="{B0A0FB4C-69A1-A11E-E9C6-F54D1C80C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97176"/>
              </p:ext>
            </p:extLst>
          </p:nvPr>
        </p:nvGraphicFramePr>
        <p:xfrm>
          <a:off x="2938464" y="1030907"/>
          <a:ext cx="6835584" cy="5650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0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9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200" dirty="0">
                          <a:solidFill>
                            <a:schemeClr val="bg1"/>
                          </a:solidFill>
                          <a:effectLst/>
                          <a:latin typeface="AS Grammatika"/>
                        </a:rPr>
                        <a:t>ხმოვანი სატელეფონო კავშირი (და მომსახურებები ტონალური სიხშირის დიაპაზონში, ისეთები, როგორიცაა  ფაქსიმილური კავშირი, მონაცემების გადაცემა და SMS)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76600" marR="76600" marT="76600" marB="7660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წარუმატებელი გამოძახებების წილი;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გამოძახების დამყარების დრო;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ხმოვანი შეერთების ხარისხი;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ფაქსიმილური შეერთების ხარისხი;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წარმატებით გადაცემული მოკლე შეტყობინებათა SMS (Short Messaging Service)  რაოდენობა;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მთლიანად გადაცემული SMS-ის რაოდენობა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SMS -ის გამჭოლი მიწოდების დრო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S Grammatika"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76600" marR="76600" marT="76600" marB="7660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7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მოძრავი კავშირის მომსახურებები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76600" marR="76600" marT="76600" marB="76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(აგრეთვე გამოიყენება ზემოთ ჩამოთვლილი ხმოვანი სატელეფონო კავშირის პარამეტრები) წარუმატებელი გამოძახებებისათვის;</a:t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კავვშირის უწყვეტობის მაჩვენებელი;</a:t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დაფარვის ფართობი</a:t>
                      </a:r>
                      <a:r>
                        <a:rPr lang="en-US" sz="1200">
                          <a:effectLst/>
                          <a:latin typeface="AS Grammatika"/>
                        </a:rPr>
                        <a:t>.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76600" marR="76600" marT="76600" marB="766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7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ინტერნერტში დაშვება</a:t>
                      </a:r>
                      <a:br>
                        <a:rPr lang="ka-GE" sz="1200" dirty="0">
                          <a:effectLst/>
                          <a:latin typeface="AS Grammatika"/>
                        </a:rPr>
                      </a:br>
                      <a:endParaRPr lang="en-US" sz="1200" dirty="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76600" marR="76600" marT="76600" marB="76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რეგისტრაციის დრო;</a:t>
                      </a:r>
                      <a:br>
                        <a:rPr lang="ka-GE" sz="1200" dirty="0">
                          <a:effectLst/>
                          <a:latin typeface="AS Grammatika"/>
                        </a:rPr>
                      </a:br>
                      <a:r>
                        <a:rPr lang="ka-GE" sz="1200" dirty="0">
                          <a:effectLst/>
                          <a:latin typeface="AS Grammatika"/>
                        </a:rPr>
                        <a:t>მონაცემების გადაცემის მიღწეული საიჩქარემონაცემების წარუმატებელი გადაცემის კოეფიციენტი;</a:t>
                      </a:r>
                      <a:br>
                        <a:rPr lang="ka-GE" sz="1200" dirty="0">
                          <a:effectLst/>
                          <a:latin typeface="AS Grammatika"/>
                        </a:rPr>
                      </a:br>
                      <a:r>
                        <a:rPr lang="ka-GE" sz="1200" dirty="0">
                          <a:effectLst/>
                          <a:latin typeface="AS Grammatika"/>
                        </a:rPr>
                        <a:t>წარმატებული რეგისტრაციის კოეფიციენტი;</a:t>
                      </a:r>
                      <a:br>
                        <a:rPr lang="ka-GE" sz="1200" dirty="0">
                          <a:effectLst/>
                          <a:latin typeface="AS Grammatika"/>
                        </a:rPr>
                      </a:br>
                      <a:r>
                        <a:rPr lang="ka-GE" sz="1200" dirty="0">
                          <a:effectLst/>
                          <a:latin typeface="AS Grammatika"/>
                        </a:rPr>
                        <a:t>დაყოვნება (ერთი მიმართულებით გადაცემის დრო)</a:t>
                      </a:r>
                      <a:r>
                        <a:rPr lang="en-US" sz="1200" dirty="0">
                          <a:effectLst/>
                          <a:latin typeface="AS Grammatika"/>
                        </a:rPr>
                        <a:t>.</a:t>
                      </a:r>
                      <a:endParaRPr lang="en-US" sz="1200" dirty="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76600" marR="76600" marT="76600" marB="766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16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ცხრ.</a:t>
            </a:r>
            <a:r>
              <a:rPr lang="en-US" sz="22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a-GE" sz="22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- ხმოვანი მომსახურების მაჩვენებლების ნორმები</a:t>
            </a:r>
            <a:endParaRPr lang="en-US" sz="22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33914B39-4474-855A-0DA6-005ACCA5D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780694"/>
              </p:ext>
            </p:extLst>
          </p:nvPr>
        </p:nvGraphicFramePr>
        <p:xfrm>
          <a:off x="3008394" y="822305"/>
          <a:ext cx="5999803" cy="5908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0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9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94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4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მაჩვენებლის დასახელება</a:t>
                      </a:r>
                      <a:endParaRPr lang="en-US" sz="1200" dirty="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ნორმალური დონე</a:t>
                      </a:r>
                      <a:endParaRPr lang="en-US" sz="1200" dirty="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მაღალი დონე</a:t>
                      </a:r>
                      <a:endParaRPr lang="en-US" sz="1200" dirty="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დაფარვა შენობის გარეთ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85%</a:t>
                      </a:r>
                      <a:endParaRPr lang="en-US" sz="1200" dirty="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95%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დაფარვა შენობის შიგნით 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70%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80%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4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გამოძახებების წილი, რომლებიც მთავრდება დამყარებული შეერთების განრთვით და არა  აბონენტის ინიციატივით (CDR-Call Drop Rate)  გაწყვეტილი („ჩაშლილი“) გამოძახებების წილი 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/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5%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/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2%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წარუმატებელი გამოძახებების წილი წარუმატებელი გამოძახებების (CunSR</a:t>
                      </a:r>
                      <a:r>
                        <a:rPr lang="en-US" sz="1200" dirty="0">
                          <a:effectLst/>
                          <a:latin typeface="AS Grammatika"/>
                        </a:rPr>
                        <a:t>-</a:t>
                      </a:r>
                      <a:r>
                        <a:rPr lang="ka-GE" sz="1200" dirty="0">
                          <a:effectLst/>
                          <a:latin typeface="AS Grammatika"/>
                        </a:rPr>
                        <a:t>Call </a:t>
                      </a:r>
                      <a:r>
                        <a:rPr lang="en-US" sz="1200" dirty="0">
                          <a:effectLst/>
                          <a:latin typeface="AS Grammatika"/>
                        </a:rPr>
                        <a:t>U</a:t>
                      </a:r>
                      <a:r>
                        <a:rPr lang="ka-GE" sz="1200" dirty="0">
                          <a:effectLst/>
                          <a:latin typeface="AS Grammatika"/>
                        </a:rPr>
                        <a:t>nsuccessful </a:t>
                      </a:r>
                      <a:r>
                        <a:rPr lang="en-US" sz="1200" dirty="0">
                          <a:effectLst/>
                          <a:latin typeface="AS Grammatika"/>
                        </a:rPr>
                        <a:t>R</a:t>
                      </a:r>
                      <a:r>
                        <a:rPr lang="ka-GE" sz="1200" dirty="0">
                          <a:effectLst/>
                          <a:latin typeface="AS Grammatika"/>
                        </a:rPr>
                        <a:t>ate)</a:t>
                      </a:r>
                      <a:endParaRPr lang="en-US" sz="1200" dirty="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/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5%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/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3%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სიგნალის ხარისხი ხაზში  ქსელიდან   აბონენტის ტერმინალისაკენ (ჩამოტვირთვა)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/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8%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/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4%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4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ხმის ხარისხი  ხაზში ქსელიდან აბონენტის ტერმინალისაკენ (ჩამოტვირთა)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/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9%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/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4%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4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ხმის  ხარისხი  ხაზში, აბონენტის ტერმინალიდან ქსელისაკენ (ატვირთვა)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/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9%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/>
                      </a:r>
                      <a:br>
                        <a:rPr lang="ka-GE" sz="1200">
                          <a:effectLst/>
                          <a:latin typeface="AS Grammatika"/>
                        </a:rPr>
                      </a:br>
                      <a:r>
                        <a:rPr lang="ka-GE" sz="1200">
                          <a:effectLst/>
                          <a:latin typeface="AS Grammatika"/>
                        </a:rPr>
                        <a:t>4%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შეერთების დამყარების დრო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  <a:latin typeface="AS Grammatika"/>
                        </a:rPr>
                        <a:t>10 წმ.</a:t>
                      </a:r>
                      <a:endParaRPr lang="en-US" sz="120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  <a:latin typeface="AS Grammatika"/>
                        </a:rPr>
                        <a:t>5 წმ.</a:t>
                      </a:r>
                      <a:endParaRPr lang="en-US" sz="1200" dirty="0">
                        <a:effectLst/>
                        <a:latin typeface="AS Grammatika"/>
                        <a:ea typeface="Calibri"/>
                        <a:cs typeface="Times New Roman"/>
                      </a:endParaRPr>
                    </a:p>
                  </a:txBody>
                  <a:tcPr marL="83729" marR="83729" marT="83729" marB="8372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214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ცხრ.</a:t>
            </a:r>
            <a:r>
              <a:rPr lang="en-US" sz="22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a-GE" sz="22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- ხმოვანი მომსახურების მაჩვენებლების ნორმები</a:t>
            </a:r>
            <a:r>
              <a:rPr lang="en-US" sz="2200" b="1" dirty="0"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200" b="1" dirty="0"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მონაცემების გადაცემისათვის</a:t>
            </a:r>
            <a:endParaRPr lang="en-US" sz="22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A6F7806D-5795-AA57-9DE2-B445C67DB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871669"/>
              </p:ext>
            </p:extLst>
          </p:nvPr>
        </p:nvGraphicFramePr>
        <p:xfrm>
          <a:off x="1915968" y="928037"/>
          <a:ext cx="8513624" cy="4520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2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4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>
                          <a:effectLst/>
                        </a:rPr>
                        <a:t>მაჩვენებლის დასახელება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>
                          <a:effectLst/>
                        </a:rPr>
                        <a:t>ნორმალური დონე 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>
                          <a:effectLst/>
                        </a:rPr>
                        <a:t>მაღალი დონე 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>
                          <a:effectLst/>
                        </a:rPr>
                        <a:t>შეერთების წარუმატებელი დამყარების ცდის წილი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 dirty="0">
                          <a:effectLst/>
                        </a:rPr>
                        <a:t>6%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>
                          <a:effectLst/>
                        </a:rPr>
                        <a:t>4%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>
                          <a:effectLst/>
                        </a:rPr>
                        <a:t>შეერთების დამყარების დრო მონაცემების გადაცემისათვის 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 dirty="0">
                          <a:effectLst/>
                        </a:rPr>
                        <a:t>1 წმ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 dirty="0">
                          <a:effectLst/>
                        </a:rPr>
                        <a:t>0.6 წმ.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 dirty="0">
                          <a:effectLst/>
                        </a:rPr>
                        <a:t>მონაცემების გადაცემის სიჩქარე ხაზში  -ჩამოტვირთვა-  ქსელიდან აბონენტის ტერმინალისაკენ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>
                          <a:effectLst/>
                        </a:rPr>
                        <a:t>80 კბტ/წმ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 dirty="0">
                          <a:effectLst/>
                        </a:rPr>
                        <a:t>120  კბტ/წმ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1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>
                          <a:effectLst/>
                        </a:rPr>
                        <a:t>მონაცემების გადაცემის სიჩქარე ხაზში  ატვირთვა-აბონენტის ტერმინალიდან ქსელისაკენ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>
                          <a:effectLst/>
                        </a:rPr>
                        <a:t>20 კბტ/წმ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700" dirty="0">
                          <a:effectLst/>
                        </a:rPr>
                        <a:t>40 კბტ/წმ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629" marR="102629" marT="102629" marB="10262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133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488270" y="301841"/>
            <a:ext cx="3213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600" b="1" dirty="0">
                <a:latin typeface="AS Grammatika Geo Mtavruli 1" panose="02000000000000000000" pitchFamily="2" charset="0"/>
              </a:rPr>
              <a:t>დასკვნა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488270" y="1096125"/>
            <a:ext cx="11105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AS Grammatika"/>
              </a:rPr>
              <a:t>??????????????????</a:t>
            </a:r>
          </a:p>
        </p:txBody>
      </p:sp>
    </p:spTree>
    <p:extLst>
      <p:ext uri="{BB962C8B-B14F-4D97-AF65-F5344CB8AC3E}">
        <p14:creationId xmlns:p14="http://schemas.microsoft.com/office/powerpoint/2010/main" val="7582922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BAD2F4-3641-4F2E-89EC-37E76068E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4671E-3C28-4EC6-B99F-DE3362DE314E}"/>
              </a:ext>
            </a:extLst>
          </p:cNvPr>
          <p:cNvSpPr txBox="1"/>
          <p:nvPr/>
        </p:nvSpPr>
        <p:spPr>
          <a:xfrm>
            <a:off x="1666672" y="1552335"/>
            <a:ext cx="84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S Grammatika Geo Mtavruli 1" panose="02000000000000000000" pitchFamily="2" charset="0"/>
              </a:rPr>
              <a:t>მადლობა ყურადღებისთვის!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S Grammatika Geo Mtavruli 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9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488270" y="301841"/>
            <a:ext cx="110096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latin typeface="AS Grammatika Geo Mtavruli 1" panose="02000000000000000000" pitchFamily="2" charset="0"/>
              </a:rPr>
              <a:t>ინფორმაციის წარმოქმნის და ზრდის ოთხი ძირითადი მიზეზი: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1089434" y="1548797"/>
            <a:ext cx="100131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2700" dirty="0">
                <a:solidFill>
                  <a:srgbClr val="00B0F0"/>
                </a:solidFill>
                <a:latin typeface="AS Grammatika"/>
              </a:rPr>
              <a:t>- სრულყოფილი ინსტრუმენტების გამოჩენა ბიზნესის სფეროში;</a:t>
            </a:r>
            <a:endParaRPr lang="en-US" sz="2700" dirty="0">
              <a:solidFill>
                <a:srgbClr val="00B0F0"/>
              </a:solidFill>
              <a:latin typeface="AS Grammatika"/>
            </a:endParaRPr>
          </a:p>
          <a:p>
            <a:pPr algn="just"/>
            <a:endParaRPr lang="ka-GE" sz="2700" dirty="0">
              <a:solidFill>
                <a:srgbClr val="00B0F0"/>
              </a:solidFill>
              <a:latin typeface="AS Grammatika"/>
            </a:endParaRPr>
          </a:p>
          <a:p>
            <a:pPr algn="just"/>
            <a:r>
              <a:rPr lang="ka-GE" sz="2700" dirty="0">
                <a:solidFill>
                  <a:srgbClr val="00B0F0"/>
                </a:solidFill>
                <a:latin typeface="AS Grammatika"/>
              </a:rPr>
              <a:t>- ინფორმაციის მოცულობის ზრდა;</a:t>
            </a:r>
          </a:p>
          <a:p>
            <a:pPr algn="just"/>
            <a:endParaRPr lang="ka-GE" sz="2700" dirty="0">
              <a:solidFill>
                <a:srgbClr val="00B0F0"/>
              </a:solidFill>
              <a:latin typeface="AS Grammatika"/>
            </a:endParaRPr>
          </a:p>
          <a:p>
            <a:pPr algn="just"/>
            <a:r>
              <a:rPr lang="ka-GE" sz="2700" dirty="0">
                <a:solidFill>
                  <a:srgbClr val="00B0F0"/>
                </a:solidFill>
                <a:latin typeface="AS Grammatika"/>
              </a:rPr>
              <a:t>- დამატებითი ღონისძიებები (დანართები და აპლიკაციები);</a:t>
            </a:r>
            <a:endParaRPr lang="en-US" sz="2700" dirty="0">
              <a:solidFill>
                <a:srgbClr val="00B0F0"/>
              </a:solidFill>
              <a:latin typeface="AS Grammatika"/>
            </a:endParaRPr>
          </a:p>
          <a:p>
            <a:pPr algn="just"/>
            <a:endParaRPr lang="ka-GE" sz="2700" dirty="0">
              <a:solidFill>
                <a:srgbClr val="00B0F0"/>
              </a:solidFill>
              <a:latin typeface="AS Grammatika"/>
            </a:endParaRPr>
          </a:p>
          <a:p>
            <a:pPr algn="just"/>
            <a:r>
              <a:rPr lang="ka-GE" sz="2700" dirty="0">
                <a:solidFill>
                  <a:srgbClr val="00B0F0"/>
                </a:solidFill>
                <a:latin typeface="AS Grammatika"/>
              </a:rPr>
              <a:t>- ანალიტიკა.</a:t>
            </a:r>
            <a:endParaRPr lang="en-US" sz="2700" dirty="0">
              <a:solidFill>
                <a:srgbClr val="00B0F0"/>
              </a:solidFill>
              <a:latin typeface="AS Grammatika"/>
            </a:endParaRPr>
          </a:p>
        </p:txBody>
      </p:sp>
    </p:spTree>
    <p:extLst>
      <p:ext uri="{BB962C8B-B14F-4D97-AF65-F5344CB8AC3E}">
        <p14:creationId xmlns:p14="http://schemas.microsoft.com/office/powerpoint/2010/main" val="53027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096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atin typeface="AS Grammatika"/>
              </a:rPr>
              <a:t>მომავალში ინფორმაციის მოცულობის ზრდის დამატებითი მიზეზები იქნება</a:t>
            </a:r>
            <a:r>
              <a:rPr lang="en-US" sz="2800" b="1" dirty="0">
                <a:latin typeface="AS Grammatika"/>
              </a:rPr>
              <a:t> </a:t>
            </a:r>
            <a:r>
              <a:rPr lang="ka-GE" sz="2600" b="1" dirty="0">
                <a:solidFill>
                  <a:srgbClr val="00B0F0"/>
                </a:solidFill>
                <a:latin typeface="AS Grammatika"/>
              </a:rPr>
              <a:t>მონაცემების ახალი ტიპის გავრცელება, როგორიცაა:</a:t>
            </a:r>
            <a:endParaRPr lang="en-US" sz="2600" b="1" dirty="0">
              <a:solidFill>
                <a:srgbClr val="00B0F0"/>
              </a:solidFill>
              <a:latin typeface="AS Grammatik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B5EB9-DEA3-4C6F-AB05-46AA892E7454}"/>
              </a:ext>
            </a:extLst>
          </p:cNvPr>
          <p:cNvSpPr txBox="1"/>
          <p:nvPr/>
        </p:nvSpPr>
        <p:spPr>
          <a:xfrm>
            <a:off x="1273732" y="1767006"/>
            <a:ext cx="9644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3000" dirty="0">
                <a:latin typeface="AS Grammatika Lat Nusxuri 1" panose="02000000000000000000" pitchFamily="2" charset="0"/>
              </a:rPr>
              <a:t>ხმოვანი და ვიდეო ინფორმაცია;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AS Grammatika Lat Nusxuri 1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3000" dirty="0">
                <a:latin typeface="AS Grammatika Lat Nusxuri 1" panose="02000000000000000000" pitchFamily="2" charset="0"/>
              </a:rPr>
              <a:t>მინიატურული (ჯიბის) მოწყობილობების გამოჩენა მონაცემების მართვის ფუნქციებით;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AS Grammatika Lat Nusxuri 1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3000" dirty="0">
                <a:latin typeface="AS Grammatika Lat Nusxuri 1" panose="02000000000000000000" pitchFamily="2" charset="0"/>
              </a:rPr>
              <a:t>რადიოსიხშირული იდენტიფიკაცია </a:t>
            </a:r>
            <a:r>
              <a:rPr lang="en-US" sz="3000" dirty="0">
                <a:latin typeface="AS Grammatika Lat Nusxuri 1" panose="02000000000000000000" pitchFamily="2" charset="0"/>
              </a:rPr>
              <a:t>(Radio Frequency Identification - RFID)</a:t>
            </a:r>
          </a:p>
        </p:txBody>
      </p:sp>
    </p:spTree>
    <p:extLst>
      <p:ext uri="{BB962C8B-B14F-4D97-AF65-F5344CB8AC3E}">
        <p14:creationId xmlns:p14="http://schemas.microsoft.com/office/powerpoint/2010/main" val="397413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გადაცემის სისტემების სიხშირული დიაპაზონები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sixshireebi.JPG">
            <a:extLst>
              <a:ext uri="{FF2B5EF4-FFF2-40B4-BE49-F238E27FC236}">
                <a16:creationId xmlns:a16="http://schemas.microsoft.com/office/drawing/2014/main" xmlns="" id="{1BE609CD-B876-1B32-EE22-3659B8797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90" y="989593"/>
            <a:ext cx="8676615" cy="50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33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47625-A316-4789-B0C5-8717F122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B4A0-3D72-4392-AD9C-75B8C2D12D28}"/>
              </a:ext>
            </a:extLst>
          </p:cNvPr>
          <p:cNvSpPr txBox="1"/>
          <p:nvPr/>
        </p:nvSpPr>
        <p:spPr>
          <a:xfrm>
            <a:off x="310717" y="248575"/>
            <a:ext cx="1135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ნახ.5</a:t>
            </a:r>
            <a:r>
              <a:rPr lang="en-US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600" b="1" dirty="0">
                <a:effectLst/>
                <a:latin typeface="AS Grammatika Geo Mtavruli 1"/>
                <a:ea typeface="Calibri" panose="020F0502020204030204" pitchFamily="34" charset="0"/>
                <a:cs typeface="Times New Roman" panose="02020603050405020304" pitchFamily="18" charset="0"/>
              </a:rPr>
              <a:t> სხვადასხვა ტიპის ინფორმაცია და მათი მოცულობა ბაიტებში</a:t>
            </a:r>
            <a:endParaRPr lang="en-US" sz="2600" b="1" dirty="0">
              <a:effectLst/>
              <a:latin typeface="AS Grammatika Geo Mtavruli 1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0" descr="zeta.JPG">
            <a:extLst>
              <a:ext uri="{FF2B5EF4-FFF2-40B4-BE49-F238E27FC236}">
                <a16:creationId xmlns:a16="http://schemas.microsoft.com/office/drawing/2014/main" xmlns="" id="{881EDFAC-2256-04C0-203E-91422CA86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67" y="1113774"/>
            <a:ext cx="6550090" cy="506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8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1468</Words>
  <Application>Microsoft Office PowerPoint</Application>
  <PresentationFormat>Custom</PresentationFormat>
  <Paragraphs>217</Paragraphs>
  <Slides>56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ფოპტნეტი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Tornike Kvaliashvili</dc:creator>
  <cp:lastModifiedBy>Rezo</cp:lastModifiedBy>
  <cp:revision>134</cp:revision>
  <dcterms:created xsi:type="dcterms:W3CDTF">2020-05-15T05:38:30Z</dcterms:created>
  <dcterms:modified xsi:type="dcterms:W3CDTF">2024-01-24T20:44:09Z</dcterms:modified>
</cp:coreProperties>
</file>